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00" r:id="rId1"/>
  </p:sldMasterIdLst>
  <p:handoutMasterIdLst>
    <p:handoutMasterId r:id="rId31"/>
  </p:handoutMasterIdLst>
  <p:sldIdLst>
    <p:sldId id="256" r:id="rId2"/>
    <p:sldId id="257" r:id="rId3"/>
    <p:sldId id="296" r:id="rId4"/>
    <p:sldId id="295" r:id="rId5"/>
    <p:sldId id="258" r:id="rId6"/>
    <p:sldId id="297" r:id="rId7"/>
    <p:sldId id="302" r:id="rId8"/>
    <p:sldId id="298" r:id="rId9"/>
    <p:sldId id="299" r:id="rId10"/>
    <p:sldId id="266" r:id="rId11"/>
    <p:sldId id="267" r:id="rId12"/>
    <p:sldId id="268" r:id="rId13"/>
    <p:sldId id="300" r:id="rId14"/>
    <p:sldId id="269" r:id="rId15"/>
    <p:sldId id="303" r:id="rId16"/>
    <p:sldId id="301" r:id="rId17"/>
    <p:sldId id="270" r:id="rId18"/>
    <p:sldId id="272" r:id="rId19"/>
    <p:sldId id="304" r:id="rId20"/>
    <p:sldId id="273" r:id="rId21"/>
    <p:sldId id="305" r:id="rId22"/>
    <p:sldId id="306" r:id="rId23"/>
    <p:sldId id="307" r:id="rId24"/>
    <p:sldId id="308" r:id="rId25"/>
    <p:sldId id="274" r:id="rId26"/>
    <p:sldId id="275" r:id="rId27"/>
    <p:sldId id="309" r:id="rId28"/>
    <p:sldId id="310" r:id="rId29"/>
    <p:sldId id="262" r:id="rId30"/>
  </p:sldIdLst>
  <p:sldSz cx="9144000" cy="6858000" type="screen4x3"/>
  <p:notesSz cx="7102475" cy="10234613"/>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varScale="1">
        <p:scale>
          <a:sx n="56" d="100"/>
          <a:sy n="56" d="100"/>
        </p:scale>
        <p:origin x="-1062" y="-90"/>
      </p:cViewPr>
      <p:guideLst>
        <p:guide orient="horz" pos="3224"/>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024736" y="0"/>
            <a:ext cx="3077739" cy="511731"/>
          </a:xfrm>
          <a:prstGeom prst="rect">
            <a:avLst/>
          </a:prstGeom>
        </p:spPr>
        <p:txBody>
          <a:bodyPr vert="horz" lIns="99066" tIns="49533" rIns="99066" bIns="49533" rtlCol="1"/>
          <a:lstStyle>
            <a:lvl1pPr algn="r">
              <a:defRPr sz="1300"/>
            </a:lvl1pPr>
          </a:lstStyle>
          <a:p>
            <a:endParaRPr lang="fa-IR"/>
          </a:p>
        </p:txBody>
      </p:sp>
      <p:sp>
        <p:nvSpPr>
          <p:cNvPr id="3" name="Date Placeholder 2"/>
          <p:cNvSpPr>
            <a:spLocks noGrp="1"/>
          </p:cNvSpPr>
          <p:nvPr>
            <p:ph type="dt" sz="quarter" idx="1"/>
          </p:nvPr>
        </p:nvSpPr>
        <p:spPr>
          <a:xfrm>
            <a:off x="1645" y="0"/>
            <a:ext cx="3077739" cy="511731"/>
          </a:xfrm>
          <a:prstGeom prst="rect">
            <a:avLst/>
          </a:prstGeom>
        </p:spPr>
        <p:txBody>
          <a:bodyPr vert="horz" lIns="99066" tIns="49533" rIns="99066" bIns="49533" rtlCol="1"/>
          <a:lstStyle>
            <a:lvl1pPr algn="l">
              <a:defRPr sz="1300"/>
            </a:lvl1pPr>
          </a:lstStyle>
          <a:p>
            <a:fld id="{7779F418-C6F9-42B2-A544-68175C8DDD15}" type="datetimeFigureOut">
              <a:rPr lang="fa-IR" smtClean="0"/>
              <a:pPr/>
              <a:t>1435/02/14</a:t>
            </a:fld>
            <a:endParaRPr lang="fa-IR"/>
          </a:p>
        </p:txBody>
      </p:sp>
      <p:sp>
        <p:nvSpPr>
          <p:cNvPr id="4" name="Footer Placeholder 3"/>
          <p:cNvSpPr>
            <a:spLocks noGrp="1"/>
          </p:cNvSpPr>
          <p:nvPr>
            <p:ph type="ftr" sz="quarter" idx="2"/>
          </p:nvPr>
        </p:nvSpPr>
        <p:spPr>
          <a:xfrm>
            <a:off x="4024736" y="9721106"/>
            <a:ext cx="3077739" cy="511731"/>
          </a:xfrm>
          <a:prstGeom prst="rect">
            <a:avLst/>
          </a:prstGeom>
        </p:spPr>
        <p:txBody>
          <a:bodyPr vert="horz" lIns="99066" tIns="49533" rIns="99066" bIns="49533" rtlCol="1" anchor="b"/>
          <a:lstStyle>
            <a:lvl1pPr algn="r">
              <a:defRPr sz="1300"/>
            </a:lvl1pPr>
          </a:lstStyle>
          <a:p>
            <a:endParaRPr lang="fa-IR"/>
          </a:p>
        </p:txBody>
      </p:sp>
      <p:sp>
        <p:nvSpPr>
          <p:cNvPr id="5" name="Slide Number Placeholder 4"/>
          <p:cNvSpPr>
            <a:spLocks noGrp="1"/>
          </p:cNvSpPr>
          <p:nvPr>
            <p:ph type="sldNum" sz="quarter" idx="3"/>
          </p:nvPr>
        </p:nvSpPr>
        <p:spPr>
          <a:xfrm>
            <a:off x="1645" y="9721106"/>
            <a:ext cx="3077739" cy="511731"/>
          </a:xfrm>
          <a:prstGeom prst="rect">
            <a:avLst/>
          </a:prstGeom>
        </p:spPr>
        <p:txBody>
          <a:bodyPr vert="horz" lIns="99066" tIns="49533" rIns="99066" bIns="49533" rtlCol="1" anchor="b"/>
          <a:lstStyle>
            <a:lvl1pPr algn="l">
              <a:defRPr sz="1300"/>
            </a:lvl1pPr>
          </a:lstStyle>
          <a:p>
            <a:fld id="{0E9BE3B8-B595-4E40-8BC4-E36821BECF3F}" type="slidenum">
              <a:rPr lang="fa-IR" smtClean="0"/>
              <a:pPr/>
              <a:t>‹#›</a:t>
            </a:fld>
            <a:endParaRPr lang="fa-IR"/>
          </a:p>
        </p:txBody>
      </p:sp>
    </p:spTree>
    <p:extLst>
      <p:ext uri="{BB962C8B-B14F-4D97-AF65-F5344CB8AC3E}">
        <p14:creationId xmlns="" xmlns:p14="http://schemas.microsoft.com/office/powerpoint/2010/main" val="119594019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C23B8754-4664-4A68-A79F-529B5D70B124}" type="datetimeFigureOut">
              <a:rPr lang="fa-IR" smtClean="0"/>
              <a:pPr/>
              <a:t>1435/02/14</a:t>
            </a:fld>
            <a:endParaRPr lang="fa-IR"/>
          </a:p>
        </p:txBody>
      </p:sp>
      <p:sp>
        <p:nvSpPr>
          <p:cNvPr id="5" name="Footer Placeholder 4"/>
          <p:cNvSpPr>
            <a:spLocks noGrp="1"/>
          </p:cNvSpPr>
          <p:nvPr>
            <p:ph type="ftr" sz="quarter" idx="11"/>
          </p:nvPr>
        </p:nvSpPr>
        <p:spPr>
          <a:xfrm>
            <a:off x="1174044" y="5357592"/>
            <a:ext cx="5034845" cy="365125"/>
          </a:xfrm>
        </p:spPr>
        <p:txBody>
          <a:bodyPr/>
          <a:lstStyle/>
          <a:p>
            <a:endParaRPr lang="fa-I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8E5C2B7-79CF-4D40-A825-33129F37558F}"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5C2B7-79CF-4D40-A825-33129F37558F}"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5C2B7-79CF-4D40-A825-33129F37558F}" type="slidenum">
              <a:rPr lang="fa-IR" smtClean="0"/>
              <a:pPr/>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5C2B7-79CF-4D40-A825-33129F37558F}" type="slidenum">
              <a:rPr lang="fa-IR" smtClean="0"/>
              <a:pPr/>
              <a:t>‹#›</a:t>
            </a:fld>
            <a:endParaRPr lang="fa-IR"/>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8E5C2B7-79CF-4D40-A825-33129F37558F}" type="slidenum">
              <a:rPr lang="fa-IR" smtClean="0"/>
              <a:pPr/>
              <a:t>‹#›</a:t>
            </a:fld>
            <a:endParaRPr lang="fa-IR"/>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8E5C2B7-79CF-4D40-A825-33129F37558F}"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8E5C2B7-79CF-4D40-A825-33129F37558F}"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C23B8754-4664-4A68-A79F-529B5D70B124}" type="datetimeFigureOut">
              <a:rPr lang="fa-IR" smtClean="0"/>
              <a:pPr/>
              <a:t>1435/02/14</a:t>
            </a:fld>
            <a:endParaRPr lang="fa-IR"/>
          </a:p>
        </p:txBody>
      </p:sp>
      <p:sp>
        <p:nvSpPr>
          <p:cNvPr id="6" name="Footer Placeholder 5"/>
          <p:cNvSpPr>
            <a:spLocks noGrp="1"/>
          </p:cNvSpPr>
          <p:nvPr>
            <p:ph type="ftr" sz="quarter" idx="11"/>
          </p:nvPr>
        </p:nvSpPr>
        <p:spPr>
          <a:xfrm rot="-60000">
            <a:off x="914554" y="5829261"/>
            <a:ext cx="3522607" cy="365125"/>
          </a:xfrm>
        </p:spPr>
        <p:txBody>
          <a:bodyPr/>
          <a:lstStyle/>
          <a:p>
            <a:endParaRPr lang="fa-IR"/>
          </a:p>
        </p:txBody>
      </p:sp>
      <p:sp>
        <p:nvSpPr>
          <p:cNvPr id="7" name="Slide Number Placeholder 6"/>
          <p:cNvSpPr>
            <a:spLocks noGrp="1"/>
          </p:cNvSpPr>
          <p:nvPr>
            <p:ph type="sldNum" sz="quarter" idx="12"/>
          </p:nvPr>
        </p:nvSpPr>
        <p:spPr>
          <a:xfrm rot="60000">
            <a:off x="7557313" y="5896961"/>
            <a:ext cx="554023" cy="365125"/>
          </a:xfrm>
        </p:spPr>
        <p:txBody>
          <a:bodyPr/>
          <a:lstStyle/>
          <a:p>
            <a:fld id="{F8E5C2B7-79CF-4D40-A825-33129F37558F}"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C23B8754-4664-4A68-A79F-529B5D70B124}" type="datetimeFigureOut">
              <a:rPr lang="fa-IR" smtClean="0"/>
              <a:pPr/>
              <a:t>1435/02/14</a:t>
            </a:fld>
            <a:endParaRPr lang="fa-IR"/>
          </a:p>
        </p:txBody>
      </p:sp>
      <p:sp>
        <p:nvSpPr>
          <p:cNvPr id="6" name="Footer Placeholder 5"/>
          <p:cNvSpPr>
            <a:spLocks noGrp="1"/>
          </p:cNvSpPr>
          <p:nvPr>
            <p:ph type="ftr" sz="quarter" idx="11"/>
          </p:nvPr>
        </p:nvSpPr>
        <p:spPr>
          <a:xfrm rot="-60000">
            <a:off x="914569" y="5831037"/>
            <a:ext cx="3319043" cy="365125"/>
          </a:xfrm>
        </p:spPr>
        <p:txBody>
          <a:bodyPr/>
          <a:lstStyle/>
          <a:p>
            <a:endParaRPr lang="fa-IR"/>
          </a:p>
        </p:txBody>
      </p:sp>
      <p:sp>
        <p:nvSpPr>
          <p:cNvPr id="7" name="Slide Number Placeholder 6"/>
          <p:cNvSpPr>
            <a:spLocks noGrp="1"/>
          </p:cNvSpPr>
          <p:nvPr>
            <p:ph type="sldNum" sz="quarter" idx="12"/>
          </p:nvPr>
        </p:nvSpPr>
        <p:spPr>
          <a:xfrm rot="60000">
            <a:off x="7562089" y="5900026"/>
            <a:ext cx="554023" cy="365125"/>
          </a:xfrm>
        </p:spPr>
        <p:txBody>
          <a:bodyPr/>
          <a:lstStyle/>
          <a:p>
            <a:fld id="{F8E5C2B7-79CF-4D40-A825-33129F37558F}" type="slidenum">
              <a:rPr lang="fa-IR" smtClean="0"/>
              <a:pPr/>
              <a:t>‹#›</a:t>
            </a:fld>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5C2B7-79CF-4D40-A825-33129F37558F}"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3B8754-4664-4A68-A79F-529B5D70B124}" type="datetimeFigureOut">
              <a:rPr lang="fa-IR" smtClean="0"/>
              <a:pPr/>
              <a:t>1435/02/14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5C2B7-79CF-4D40-A825-33129F37558F}"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C23B8754-4664-4A68-A79F-529B5D70B124}" type="datetimeFigureOut">
              <a:rPr lang="fa-IR" smtClean="0"/>
              <a:pPr/>
              <a:t>1435/02/14</a:t>
            </a:fld>
            <a:endParaRPr lang="fa-I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fa-I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8E5C2B7-79CF-4D40-A825-33129F37558F}"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r" defTabSz="914400" rtl="1"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MRM\Desktop\game-theory\pic\slide-13-725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28712" y="1340768"/>
            <a:ext cx="6886575" cy="446449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1691680" y="980728"/>
            <a:ext cx="5723468" cy="1274145"/>
          </a:xfrm>
        </p:spPr>
        <p:txBody>
          <a:bodyPr/>
          <a:lstStyle/>
          <a:p>
            <a:r>
              <a:rPr lang="fa-IR" dirty="0" smtClean="0">
                <a:cs typeface="B Titr" pitchFamily="2" charset="-78"/>
              </a:rPr>
              <a:t>بازی های چانه زنی</a:t>
            </a:r>
            <a:endParaRPr lang="fa-IR" dirty="0">
              <a:cs typeface="B Titr" pitchFamily="2" charset="-78"/>
            </a:endParaRPr>
          </a:p>
        </p:txBody>
      </p:sp>
      <p:sp>
        <p:nvSpPr>
          <p:cNvPr id="3" name="Subtitle 2"/>
          <p:cNvSpPr>
            <a:spLocks noGrp="1"/>
          </p:cNvSpPr>
          <p:nvPr>
            <p:ph type="subTitle" idx="1"/>
          </p:nvPr>
        </p:nvSpPr>
        <p:spPr>
          <a:xfrm>
            <a:off x="3230728" y="5157192"/>
            <a:ext cx="2682541" cy="556474"/>
          </a:xfrm>
        </p:spPr>
        <p:txBody>
          <a:bodyPr>
            <a:noAutofit/>
          </a:bodyPr>
          <a:lstStyle/>
          <a:p>
            <a:r>
              <a:rPr lang="fa-IR" sz="1800" b="1" dirty="0" smtClean="0">
                <a:solidFill>
                  <a:schemeClr val="tx1"/>
                </a:solidFill>
                <a:cs typeface="B Nazanin" pitchFamily="2" charset="-78"/>
              </a:rPr>
              <a:t>مریم مجاوررضائی</a:t>
            </a:r>
          </a:p>
          <a:p>
            <a:r>
              <a:rPr lang="fa-IR" sz="1800" b="1" dirty="0" smtClean="0">
                <a:solidFill>
                  <a:schemeClr val="tx1"/>
                </a:solidFill>
                <a:cs typeface="B Nazanin" pitchFamily="2" charset="-78"/>
              </a:rPr>
              <a:t>پائیز 1392</a:t>
            </a:r>
            <a:endParaRPr lang="fa-IR" sz="1800" b="1" dirty="0">
              <a:solidFill>
                <a:schemeClr val="tx1"/>
              </a:solidFill>
              <a:cs typeface="B Nazanin" pitchFamily="2" charset="-78"/>
            </a:endParaRPr>
          </a:p>
        </p:txBody>
      </p:sp>
    </p:spTree>
    <p:extLst>
      <p:ext uri="{BB962C8B-B14F-4D97-AF65-F5344CB8AC3E}">
        <p14:creationId xmlns="" xmlns:p14="http://schemas.microsoft.com/office/powerpoint/2010/main" val="2731292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مسئله چانه زنی</a:t>
            </a:r>
            <a:endParaRPr lang="fa-IR" dirty="0">
              <a:cs typeface="B Titr" pitchFamily="2" charset="-78"/>
            </a:endParaRPr>
          </a:p>
        </p:txBody>
      </p:sp>
      <p:sp>
        <p:nvSpPr>
          <p:cNvPr id="3" name="Content Placeholder 2"/>
          <p:cNvSpPr>
            <a:spLocks noGrp="1"/>
          </p:cNvSpPr>
          <p:nvPr>
            <p:ph idx="1"/>
          </p:nvPr>
        </p:nvSpPr>
        <p:spPr/>
        <p:txBody>
          <a:bodyPr/>
          <a:lstStyle/>
          <a:p>
            <a:r>
              <a:rPr lang="fa-IR" dirty="0" smtClean="0">
                <a:cs typeface="B Nazanin" pitchFamily="2" charset="-78"/>
              </a:rPr>
              <a:t>وضعیت تضاد</a:t>
            </a:r>
          </a:p>
          <a:p>
            <a:endParaRPr lang="fa-IR" dirty="0" smtClean="0">
              <a:cs typeface="B Nazanin" pitchFamily="2" charset="-78"/>
            </a:endParaRPr>
          </a:p>
          <a:p>
            <a:pPr lvl="3">
              <a:buFont typeface="Arial" pitchFamily="34" charset="0"/>
              <a:buChar char="•"/>
            </a:pPr>
            <a:r>
              <a:rPr lang="fa-IR" dirty="0" smtClean="0">
                <a:cs typeface="B Nazanin" pitchFamily="2" charset="-78"/>
              </a:rPr>
              <a:t>خلق منفعت کارگزاران از طریق همکاری با یکدیگر</a:t>
            </a:r>
          </a:p>
          <a:p>
            <a:endParaRPr lang="fa-IR" dirty="0" smtClean="0">
              <a:cs typeface="B Nazanin" pitchFamily="2" charset="-78"/>
            </a:endParaRPr>
          </a:p>
          <a:p>
            <a:r>
              <a:rPr lang="fa-IR" dirty="0" smtClean="0">
                <a:cs typeface="B Nazanin" pitchFamily="2" charset="-78"/>
              </a:rPr>
              <a:t>تقسیم منافع بین دستمزد و سود</a:t>
            </a:r>
          </a:p>
          <a:p>
            <a:endParaRPr lang="fa-IR" dirty="0" smtClean="0">
              <a:cs typeface="B Nazanin" pitchFamily="2" charset="-78"/>
            </a:endParaRPr>
          </a:p>
          <a:p>
            <a:pPr lvl="3">
              <a:buFont typeface="Arial" pitchFamily="34" charset="0"/>
              <a:buChar char="•"/>
            </a:pPr>
            <a:r>
              <a:rPr lang="fa-IR" dirty="0" smtClean="0">
                <a:cs typeface="B Nazanin" pitchFamily="2" charset="-78"/>
              </a:rPr>
              <a:t>توافق بر سر انعطاف بیشتر کارمزدها بین کارگران و کارفرما</a:t>
            </a:r>
          </a:p>
          <a:p>
            <a:pPr marL="685800" lvl="2" indent="0">
              <a:buNone/>
            </a:pPr>
            <a:endParaRPr lang="fa-IR" dirty="0" smtClean="0">
              <a:cs typeface="B Nazanin" pitchFamily="2" charset="-78"/>
            </a:endParaRPr>
          </a:p>
          <a:p>
            <a:pPr lvl="1">
              <a:buFont typeface="Arial" pitchFamily="34" charset="0"/>
              <a:buChar char="•"/>
            </a:pPr>
            <a:endParaRPr lang="fa-IR" dirty="0">
              <a:cs typeface="B Nazanin" pitchFamily="2" charset="-78"/>
            </a:endParaRPr>
          </a:p>
        </p:txBody>
      </p:sp>
    </p:spTree>
    <p:extLst>
      <p:ext uri="{BB962C8B-B14F-4D97-AF65-F5344CB8AC3E}">
        <p14:creationId xmlns="" xmlns:p14="http://schemas.microsoft.com/office/powerpoint/2010/main" val="449981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عناصر کلیدی نظریه چانه زنی</a:t>
            </a:r>
            <a:endParaRPr lang="fa-IR" dirty="0">
              <a:cs typeface="B Titr" pitchFamily="2" charset="-78"/>
            </a:endParaRPr>
          </a:p>
        </p:txBody>
      </p:sp>
      <p:sp>
        <p:nvSpPr>
          <p:cNvPr id="3" name="Content Placeholder 2"/>
          <p:cNvSpPr>
            <a:spLocks noGrp="1"/>
          </p:cNvSpPr>
          <p:nvPr>
            <p:ph idx="1"/>
          </p:nvPr>
        </p:nvSpPr>
        <p:spPr/>
        <p:txBody>
          <a:bodyPr>
            <a:normAutofit/>
          </a:bodyPr>
          <a:lstStyle/>
          <a:p>
            <a:pPr lvl="1">
              <a:buFont typeface="Arial" pitchFamily="34" charset="0"/>
              <a:buChar char="•"/>
            </a:pPr>
            <a:endParaRPr lang="fa-IR" sz="2400" b="1" dirty="0" smtClean="0">
              <a:cs typeface="B Nazanin" pitchFamily="2" charset="-78"/>
            </a:endParaRPr>
          </a:p>
          <a:p>
            <a:pPr lvl="1">
              <a:buFont typeface="Arial" pitchFamily="34" charset="0"/>
              <a:buChar char="•"/>
            </a:pPr>
            <a:endParaRPr lang="fa-IR" sz="2400" b="1" dirty="0">
              <a:cs typeface="B Nazanin" pitchFamily="2" charset="-78"/>
            </a:endParaRPr>
          </a:p>
          <a:p>
            <a:pPr lvl="1">
              <a:buFont typeface="Arial" pitchFamily="34" charset="0"/>
              <a:buChar char="•"/>
            </a:pPr>
            <a:r>
              <a:rPr lang="fa-IR" sz="2400" b="1" dirty="0" smtClean="0">
                <a:cs typeface="B Nazanin" pitchFamily="2" charset="-78"/>
              </a:rPr>
              <a:t>وجود انگیزه برای توافق و همکاری</a:t>
            </a:r>
          </a:p>
          <a:p>
            <a:pPr lvl="1">
              <a:buFont typeface="Arial" pitchFamily="34" charset="0"/>
              <a:buChar char="•"/>
            </a:pPr>
            <a:endParaRPr lang="fa-IR" sz="2400" b="1" dirty="0" smtClean="0">
              <a:cs typeface="B Nazanin" pitchFamily="2" charset="-78"/>
            </a:endParaRPr>
          </a:p>
          <a:p>
            <a:pPr lvl="1">
              <a:buFont typeface="Arial" pitchFamily="34" charset="0"/>
              <a:buChar char="•"/>
            </a:pPr>
            <a:endParaRPr lang="fa-IR" sz="2400" b="1" dirty="0">
              <a:cs typeface="B Nazanin" pitchFamily="2" charset="-78"/>
            </a:endParaRPr>
          </a:p>
          <a:p>
            <a:pPr lvl="1">
              <a:buFont typeface="Arial" pitchFamily="34" charset="0"/>
              <a:buChar char="•"/>
            </a:pPr>
            <a:r>
              <a:rPr lang="fa-IR" sz="2400" b="1" dirty="0" smtClean="0">
                <a:cs typeface="B Nazanin" pitchFamily="2" charset="-78"/>
              </a:rPr>
              <a:t>وجود انگیزه برای ضدیت</a:t>
            </a:r>
            <a:endParaRPr lang="fa-IR" sz="2400" b="1" dirty="0">
              <a:cs typeface="B Nazanin" pitchFamily="2" charset="-78"/>
            </a:endParaRPr>
          </a:p>
        </p:txBody>
      </p:sp>
      <p:pic>
        <p:nvPicPr>
          <p:cNvPr id="6146" name="Picture 2" descr="C:\Users\MRM\Desktop\game-theory\pic\3c7c6ea0-653d-44ae-9aca-80ec7714ec0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86249" y="3429000"/>
            <a:ext cx="3175000" cy="2413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33093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چانه زنی و موقعیتهای چانه زنی</a:t>
            </a:r>
            <a:endParaRPr lang="fa-IR" dirty="0">
              <a:cs typeface="B Titr" pitchFamily="2" charset="-78"/>
            </a:endParaRPr>
          </a:p>
        </p:txBody>
      </p:sp>
      <p:pic>
        <p:nvPicPr>
          <p:cNvPr id="1026" name="Picture 2" descr="C:\Users\MRM\Desktop\game-theory\New folder\slide-14-1024 (2).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827584" y="2276873"/>
            <a:ext cx="4640033" cy="3312368"/>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5580112" y="2204864"/>
            <a:ext cx="2777019" cy="3970318"/>
          </a:xfrm>
          <a:prstGeom prst="rect">
            <a:avLst/>
          </a:prstGeom>
          <a:noFill/>
        </p:spPr>
        <p:txBody>
          <a:bodyPr wrap="square" rtlCol="1">
            <a:spAutoFit/>
          </a:bodyPr>
          <a:lstStyle/>
          <a:p>
            <a:pPr algn="just"/>
            <a:r>
              <a:rPr lang="fa-IR" b="1" dirty="0" smtClean="0"/>
              <a:t>دو دلیل عمده برای بررسی موقعیتهای مبادله:</a:t>
            </a:r>
          </a:p>
          <a:p>
            <a:pPr algn="just"/>
            <a:r>
              <a:rPr lang="fa-IR" b="1" dirty="0"/>
              <a:t>1- بسیاری از روابط متقابل بین انسانها </a:t>
            </a:r>
            <a:r>
              <a:rPr lang="fa-IR" b="1" dirty="0" smtClean="0"/>
              <a:t>(اقتصادی، اجتماعی و سیاسی) بیانگر موقعیتهای چانه زنی هستند.</a:t>
            </a:r>
          </a:p>
          <a:p>
            <a:pPr algn="just"/>
            <a:r>
              <a:rPr lang="fa-IR" b="1" dirty="0" smtClean="0"/>
              <a:t>2- با جستجو در تئوری ها(اساسی بودن فهم موقعیتهای چانه زنی برای گسترش درک ما از کارکرد بازارها و یا فهم سیاست مالی و پولی)</a:t>
            </a:r>
          </a:p>
          <a:p>
            <a:pPr algn="just"/>
            <a:r>
              <a:rPr lang="fa-IR" b="1" dirty="0" smtClean="0"/>
              <a:t>دلایل چانه زنی:</a:t>
            </a:r>
            <a:endParaRPr lang="fa-IR" b="1" dirty="0"/>
          </a:p>
          <a:p>
            <a:pPr algn="just"/>
            <a:r>
              <a:rPr lang="fa-IR" b="1" dirty="0" smtClean="0"/>
              <a:t>عدم توافق- توافق تاخیری پر هزینه- توزیع</a:t>
            </a:r>
          </a:p>
        </p:txBody>
      </p:sp>
    </p:spTree>
    <p:extLst>
      <p:ext uri="{BB962C8B-B14F-4D97-AF65-F5344CB8AC3E}">
        <p14:creationId xmlns="" xmlns:p14="http://schemas.microsoft.com/office/powerpoint/2010/main" val="10241172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قدرت چانه زنی</a:t>
            </a:r>
            <a:endParaRPr lang="fa-IR" dirty="0">
              <a:cs typeface="B Titr" pitchFamily="2" charset="-78"/>
            </a:endParaRPr>
          </a:p>
        </p:txBody>
      </p:sp>
      <p:sp>
        <p:nvSpPr>
          <p:cNvPr id="3" name="Content Placeholder 2"/>
          <p:cNvSpPr>
            <a:spLocks noGrp="1"/>
          </p:cNvSpPr>
          <p:nvPr>
            <p:ph idx="1"/>
          </p:nvPr>
        </p:nvSpPr>
        <p:spPr/>
        <p:txBody>
          <a:bodyPr>
            <a:normAutofit fontScale="92500" lnSpcReduction="20000"/>
          </a:bodyPr>
          <a:lstStyle/>
          <a:p>
            <a:r>
              <a:rPr lang="fa-IR" dirty="0" smtClean="0">
                <a:cs typeface="B Nazanin" pitchFamily="2" charset="-78"/>
              </a:rPr>
              <a:t>منشا هزینه بر بودن چانه زنی:</a:t>
            </a:r>
          </a:p>
          <a:p>
            <a:pPr marL="0" indent="0">
              <a:buNone/>
            </a:pPr>
            <a:r>
              <a:rPr lang="fa-IR" dirty="0">
                <a:cs typeface="B Nazanin" pitchFamily="2" charset="-78"/>
              </a:rPr>
              <a:t>1- زمان بر</a:t>
            </a:r>
          </a:p>
          <a:p>
            <a:pPr marL="0" indent="0">
              <a:buNone/>
            </a:pPr>
            <a:r>
              <a:rPr lang="fa-IR" dirty="0">
                <a:cs typeface="B Nazanin" pitchFamily="2" charset="-78"/>
              </a:rPr>
              <a:t>2- ارزشمند بودن زمان برای بازیکنان</a:t>
            </a:r>
          </a:p>
          <a:p>
            <a:r>
              <a:rPr lang="fa-IR" dirty="0" smtClean="0">
                <a:cs typeface="B Nazanin" pitchFamily="2" charset="-78"/>
              </a:rPr>
              <a:t>عوامل </a:t>
            </a:r>
            <a:r>
              <a:rPr lang="fa-IR" dirty="0">
                <a:cs typeface="B Nazanin" pitchFamily="2" charset="-78"/>
              </a:rPr>
              <a:t>تعیین کننده پیامدهای چانه زنی:</a:t>
            </a:r>
          </a:p>
          <a:p>
            <a:pPr>
              <a:buFont typeface="Arial" pitchFamily="34" charset="0"/>
              <a:buChar char="•"/>
            </a:pPr>
            <a:r>
              <a:rPr lang="fa-IR" sz="2100" dirty="0" smtClean="0">
                <a:cs typeface="B Nazanin" pitchFamily="2" charset="-78"/>
              </a:rPr>
              <a:t>بی صبری</a:t>
            </a:r>
          </a:p>
          <a:p>
            <a:pPr>
              <a:buFont typeface="Arial" pitchFamily="34" charset="0"/>
              <a:buChar char="•"/>
            </a:pPr>
            <a:r>
              <a:rPr lang="fa-IR" sz="2100" dirty="0" smtClean="0">
                <a:cs typeface="B Nazanin" pitchFamily="2" charset="-78"/>
              </a:rPr>
              <a:t>ریسک شکستن تعهد</a:t>
            </a:r>
          </a:p>
          <a:p>
            <a:pPr>
              <a:buFont typeface="Arial" pitchFamily="34" charset="0"/>
              <a:buChar char="•"/>
            </a:pPr>
            <a:r>
              <a:rPr lang="fa-IR" sz="2100" dirty="0" smtClean="0">
                <a:cs typeface="B Nazanin" pitchFamily="2" charset="-78"/>
              </a:rPr>
              <a:t>حق انتخاب بیرونی</a:t>
            </a:r>
          </a:p>
          <a:p>
            <a:pPr>
              <a:buFont typeface="Arial" pitchFamily="34" charset="0"/>
              <a:buChar char="•"/>
            </a:pPr>
            <a:r>
              <a:rPr lang="fa-IR" sz="2100" dirty="0" smtClean="0">
                <a:cs typeface="B Nazanin" pitchFamily="2" charset="-78"/>
              </a:rPr>
              <a:t>رابطه بین حق انتخاب بیرونی </a:t>
            </a:r>
          </a:p>
          <a:p>
            <a:pPr marL="365760" lvl="1" indent="0">
              <a:buNone/>
            </a:pPr>
            <a:r>
              <a:rPr lang="fa-IR" sz="1900" dirty="0" smtClean="0">
                <a:cs typeface="B Nazanin" pitchFamily="2" charset="-78"/>
              </a:rPr>
              <a:t>و درونی و تاثیرشان</a:t>
            </a:r>
          </a:p>
          <a:p>
            <a:pPr>
              <a:buFont typeface="Arial" pitchFamily="34" charset="0"/>
              <a:buChar char="•"/>
            </a:pPr>
            <a:r>
              <a:rPr lang="fa-IR" sz="2100" dirty="0" smtClean="0">
                <a:cs typeface="B Nazanin" pitchFamily="2" charset="-78"/>
              </a:rPr>
              <a:t>تاکتیکهای ایجاد تعهد</a:t>
            </a:r>
          </a:p>
          <a:p>
            <a:pPr>
              <a:buFont typeface="Arial" pitchFamily="34" charset="0"/>
              <a:buChar char="•"/>
            </a:pPr>
            <a:r>
              <a:rPr lang="fa-IR" sz="2100" dirty="0" smtClean="0">
                <a:cs typeface="B Nazanin" pitchFamily="2" charset="-78"/>
              </a:rPr>
              <a:t>اطلاعات نا متقارن</a:t>
            </a:r>
          </a:p>
          <a:p>
            <a:pPr>
              <a:buFont typeface="Wingdings" pitchFamily="2" charset="2"/>
              <a:buChar char="Ø"/>
            </a:pPr>
            <a:endParaRPr lang="fa-IR" dirty="0" smtClean="0">
              <a:cs typeface="B Nazanin" pitchFamily="2" charset="-78"/>
            </a:endParaRPr>
          </a:p>
          <a:p>
            <a:endParaRPr lang="fa-IR" dirty="0">
              <a:cs typeface="B Nazanin" pitchFamily="2" charset="-78"/>
            </a:endParaRPr>
          </a:p>
        </p:txBody>
      </p:sp>
      <p:pic>
        <p:nvPicPr>
          <p:cNvPr id="5" name="Picture 4" descr="index-2_clip_image002_0000"/>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5576" y="3501008"/>
            <a:ext cx="4876800" cy="2781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بی صبری</a:t>
            </a:r>
            <a:endParaRPr lang="fa-IR" dirty="0">
              <a:cs typeface="B Titr" pitchFamily="2" charset="-78"/>
            </a:endParaRPr>
          </a:p>
        </p:txBody>
      </p:sp>
      <p:sp>
        <p:nvSpPr>
          <p:cNvPr id="3" name="Content Placeholder 2"/>
          <p:cNvSpPr>
            <a:spLocks noGrp="1"/>
          </p:cNvSpPr>
          <p:nvPr>
            <p:ph idx="1"/>
          </p:nvPr>
        </p:nvSpPr>
        <p:spPr/>
        <p:txBody>
          <a:bodyPr>
            <a:normAutofit/>
          </a:bodyPr>
          <a:lstStyle/>
          <a:p>
            <a:endParaRPr lang="fa-IR" dirty="0">
              <a:cs typeface="B Nazanin" pitchFamily="2" charset="-78"/>
            </a:endParaRPr>
          </a:p>
          <a:p>
            <a:r>
              <a:rPr lang="fa-IR" dirty="0" smtClean="0">
                <a:cs typeface="B Nazanin" pitchFamily="2" charset="-78"/>
              </a:rPr>
              <a:t>بی صبری بیشتر </a:t>
            </a:r>
          </a:p>
          <a:p>
            <a:endParaRPr lang="fa-IR" dirty="0">
              <a:cs typeface="B Nazanin" pitchFamily="2" charset="-78"/>
            </a:endParaRPr>
          </a:p>
        </p:txBody>
      </p:sp>
      <p:sp>
        <p:nvSpPr>
          <p:cNvPr id="4" name="Notched Right Arrow 3"/>
          <p:cNvSpPr/>
          <p:nvPr/>
        </p:nvSpPr>
        <p:spPr>
          <a:xfrm rot="10800000">
            <a:off x="3995936" y="2356012"/>
            <a:ext cx="1512168" cy="4969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TextBox 4"/>
          <p:cNvSpPr txBox="1"/>
          <p:nvPr/>
        </p:nvSpPr>
        <p:spPr>
          <a:xfrm>
            <a:off x="1581038" y="2391271"/>
            <a:ext cx="2167581" cy="461665"/>
          </a:xfrm>
          <a:prstGeom prst="rect">
            <a:avLst/>
          </a:prstGeom>
          <a:noFill/>
        </p:spPr>
        <p:txBody>
          <a:bodyPr wrap="none" rtlCol="1">
            <a:spAutoFit/>
          </a:bodyPr>
          <a:lstStyle/>
          <a:p>
            <a:r>
              <a:rPr lang="fa-IR" sz="2400" dirty="0" smtClean="0">
                <a:cs typeface="B Nazanin" pitchFamily="2" charset="-78"/>
              </a:rPr>
              <a:t>قدرت چانه </a:t>
            </a:r>
            <a:r>
              <a:rPr lang="fa-IR" sz="2400" smtClean="0">
                <a:cs typeface="B Nazanin" pitchFamily="2" charset="-78"/>
              </a:rPr>
              <a:t>زنی کمتر</a:t>
            </a:r>
            <a:endParaRPr lang="fa-IR" sz="2400" dirty="0">
              <a:cs typeface="B Nazanin" pitchFamily="2" charset="-78"/>
            </a:endParaRPr>
          </a:p>
        </p:txBody>
      </p:sp>
      <p:pic>
        <p:nvPicPr>
          <p:cNvPr id="7170" name="Picture 2" descr="C:\Users\MRM\Desktop\game-theory\pic\Dealing-with-Difficult-People-620x399.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5576" y="2996952"/>
            <a:ext cx="4886685" cy="3264255"/>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5682554" y="3429000"/>
            <a:ext cx="2705870" cy="904863"/>
          </a:xfrm>
          <a:prstGeom prst="rect">
            <a:avLst/>
          </a:prstGeom>
          <a:noFill/>
        </p:spPr>
        <p:txBody>
          <a:bodyPr wrap="none" rtlCol="1">
            <a:spAutoFit/>
          </a:bodyPr>
          <a:lstStyle/>
          <a:p>
            <a:pPr marL="274320" lvl="0" indent="-274320">
              <a:spcBef>
                <a:spcPct val="20000"/>
              </a:spcBef>
              <a:buClr>
                <a:srgbClr val="AA2B1E"/>
              </a:buClr>
              <a:buSzPct val="85000"/>
              <a:buFont typeface="Brush Script MT" pitchFamily="66" charset="0"/>
              <a:buChar char="O"/>
            </a:pPr>
            <a:r>
              <a:rPr lang="fa-IR" sz="2400" dirty="0">
                <a:solidFill>
                  <a:prstClr val="black"/>
                </a:solidFill>
                <a:cs typeface="B Nazanin" pitchFamily="2" charset="-78"/>
              </a:rPr>
              <a:t>فقر اثر معکوس بر قدرت</a:t>
            </a:r>
          </a:p>
          <a:p>
            <a:pPr lvl="0">
              <a:spcBef>
                <a:spcPct val="20000"/>
              </a:spcBef>
              <a:buClr>
                <a:srgbClr val="AA2B1E"/>
              </a:buClr>
              <a:buSzPct val="85000"/>
            </a:pPr>
            <a:r>
              <a:rPr lang="fa-IR" sz="2400" dirty="0">
                <a:solidFill>
                  <a:prstClr val="black"/>
                </a:solidFill>
                <a:cs typeface="B Nazanin" pitchFamily="2" charset="-78"/>
              </a:rPr>
              <a:t> چانه زنی </a:t>
            </a:r>
          </a:p>
        </p:txBody>
      </p:sp>
    </p:spTree>
    <p:extLst>
      <p:ext uri="{BB962C8B-B14F-4D97-AF65-F5344CB8AC3E}">
        <p14:creationId xmlns="" xmlns:p14="http://schemas.microsoft.com/office/powerpoint/2010/main" val="3607884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بی صبری</a:t>
            </a:r>
            <a:endParaRPr lang="fa-IR" dirty="0">
              <a:cs typeface="B Titr" pitchFamily="2" charset="-78"/>
            </a:endParaRPr>
          </a:p>
        </p:txBody>
      </p:sp>
      <p:pic>
        <p:nvPicPr>
          <p:cNvPr id="8194" name="Picture 2" descr="C:\Users\MRM\Desktop\game-theory\pic\bargaining.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2728" y="4368577"/>
            <a:ext cx="4147304" cy="1931069"/>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p:txBody>
          <a:bodyPr>
            <a:normAutofit/>
          </a:bodyPr>
          <a:lstStyle/>
          <a:p>
            <a:r>
              <a:rPr lang="fa-IR" dirty="0" smtClean="0">
                <a:cs typeface="B Nazanin" pitchFamily="2" charset="-78"/>
              </a:rPr>
              <a:t>ارزش زمان برای هر فرد  بستگی به درآمد، ثروت و نرخ بهره بازار دارد.</a:t>
            </a:r>
          </a:p>
          <a:p>
            <a:r>
              <a:rPr lang="fa-IR" dirty="0" smtClean="0">
                <a:cs typeface="B Nazanin" pitchFamily="2" charset="-78"/>
              </a:rPr>
              <a:t>مازاد:   منافع حاصل از همکاری</a:t>
            </a:r>
          </a:p>
          <a:p>
            <a:pPr lvl="2" algn="just">
              <a:buFont typeface="Arial" pitchFamily="34" charset="0"/>
              <a:buChar char="•"/>
            </a:pPr>
            <a:r>
              <a:rPr lang="fa-IR" sz="1900" dirty="0" smtClean="0">
                <a:cs typeface="B Nazanin" pitchFamily="2" charset="-78"/>
              </a:rPr>
              <a:t>اختلاف بین حداکثر قیمتی که خریدار مایل است بپردازد و حداقل قیمتی که فروشنده مایل است دریافت کند.</a:t>
            </a:r>
          </a:p>
          <a:p>
            <a:pPr lvl="2" algn="just">
              <a:buFont typeface="Arial" pitchFamily="34" charset="0"/>
              <a:buChar char="•"/>
            </a:pPr>
            <a:r>
              <a:rPr lang="fa-IR" sz="1900" dirty="0" smtClean="0">
                <a:cs typeface="B Nazanin" pitchFamily="2" charset="-78"/>
              </a:rPr>
              <a:t>در صورت برابری زمان برای هر دو بازیکن مازاد بین هر دو بطور مساوی تقسیم می شود.</a:t>
            </a:r>
            <a:endParaRPr lang="fa-IR" sz="1900" dirty="0">
              <a:cs typeface="B Nazanin" pitchFamily="2" charset="-78"/>
            </a:endParaRPr>
          </a:p>
        </p:txBody>
      </p:sp>
    </p:spTree>
    <p:extLst>
      <p:ext uri="{BB962C8B-B14F-4D97-AF65-F5344CB8AC3E}">
        <p14:creationId xmlns="" xmlns:p14="http://schemas.microsoft.com/office/powerpoint/2010/main" val="27104224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ریسک شکستن تعهد</a:t>
            </a:r>
            <a:endParaRPr lang="fa-IR" dirty="0">
              <a:cs typeface="B Titr" pitchFamily="2" charset="-78"/>
            </a:endParaRPr>
          </a:p>
        </p:txBody>
      </p:sp>
      <p:sp>
        <p:nvSpPr>
          <p:cNvPr id="3" name="Content Placeholder 2"/>
          <p:cNvSpPr>
            <a:spLocks noGrp="1"/>
          </p:cNvSpPr>
          <p:nvPr>
            <p:ph idx="1"/>
          </p:nvPr>
        </p:nvSpPr>
        <p:spPr/>
        <p:txBody>
          <a:bodyPr>
            <a:normAutofit lnSpcReduction="10000"/>
          </a:bodyPr>
          <a:lstStyle/>
          <a:p>
            <a:r>
              <a:rPr lang="fa-IR" dirty="0" smtClean="0">
                <a:cs typeface="B Nazanin" pitchFamily="2" charset="-78"/>
              </a:rPr>
              <a:t>قدرت در شکستن تعهد ها یا پای بندی به آنها بالاتر</a:t>
            </a:r>
          </a:p>
          <a:p>
            <a:endParaRPr lang="fa-IR" dirty="0">
              <a:cs typeface="B Nazanin" pitchFamily="2" charset="-78"/>
            </a:endParaRPr>
          </a:p>
          <a:p>
            <a:endParaRPr lang="fa-IR" dirty="0" smtClean="0">
              <a:cs typeface="B Nazanin" pitchFamily="2" charset="-78"/>
            </a:endParaRPr>
          </a:p>
          <a:p>
            <a:endParaRPr lang="fa-IR" dirty="0">
              <a:cs typeface="B Nazanin" pitchFamily="2" charset="-78"/>
            </a:endParaRPr>
          </a:p>
          <a:p>
            <a:endParaRPr lang="fa-IR" dirty="0" smtClean="0">
              <a:cs typeface="B Nazanin" pitchFamily="2" charset="-78"/>
            </a:endParaRPr>
          </a:p>
          <a:p>
            <a:endParaRPr lang="fa-IR" dirty="0">
              <a:cs typeface="B Nazanin" pitchFamily="2" charset="-78"/>
            </a:endParaRPr>
          </a:p>
          <a:p>
            <a:pPr algn="just"/>
            <a:r>
              <a:rPr lang="fa-IR" dirty="0" smtClean="0">
                <a:cs typeface="B Nazanin" pitchFamily="2" charset="-78"/>
              </a:rPr>
              <a:t>پای بند نبودن طرفین به تعهدات یکدیگر، خستگی از مذاکرات طولانی، مداخله طرف ثالث باعث از بین رفتن منافع توافق(بازار-محیط) </a:t>
            </a:r>
            <a:endParaRPr lang="fa-IR" dirty="0">
              <a:cs typeface="B Nazanin" pitchFamily="2" charset="-78"/>
            </a:endParaRPr>
          </a:p>
        </p:txBody>
      </p:sp>
      <p:cxnSp>
        <p:nvCxnSpPr>
          <p:cNvPr id="5" name="Curved Connector 4"/>
          <p:cNvCxnSpPr/>
          <p:nvPr/>
        </p:nvCxnSpPr>
        <p:spPr>
          <a:xfrm rot="16200000" flipH="1">
            <a:off x="2375756" y="2528898"/>
            <a:ext cx="1584178" cy="1368153"/>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897924" y="4005064"/>
            <a:ext cx="2138727" cy="461665"/>
          </a:xfrm>
          <a:prstGeom prst="rect">
            <a:avLst/>
          </a:prstGeom>
          <a:noFill/>
        </p:spPr>
        <p:txBody>
          <a:bodyPr wrap="none" rtlCol="1">
            <a:spAutoFit/>
          </a:bodyPr>
          <a:lstStyle/>
          <a:p>
            <a:r>
              <a:rPr lang="fa-IR" sz="2400" dirty="0" smtClean="0">
                <a:cs typeface="B Nazanin" pitchFamily="2" charset="-78"/>
              </a:rPr>
              <a:t>قدرت چانه زنی بالاتر</a:t>
            </a:r>
            <a:endParaRPr lang="fa-IR" sz="2400" dirty="0">
              <a:cs typeface="B Nazanin" pitchFamily="2" charset="-78"/>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139952" y="2605120"/>
            <a:ext cx="3440325" cy="1918787"/>
          </a:xfrm>
          <a:prstGeom prst="rect">
            <a:avLst/>
          </a:prstGeom>
        </p:spPr>
      </p:pic>
    </p:spTree>
    <p:extLst>
      <p:ext uri="{BB962C8B-B14F-4D97-AF65-F5344CB8AC3E}">
        <p14:creationId xmlns="" xmlns:p14="http://schemas.microsoft.com/office/powerpoint/2010/main" val="5751447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ریسک شکستن تعهد</a:t>
            </a:r>
            <a:endParaRPr lang="fa-IR" dirty="0">
              <a:cs typeface="B Titr" pitchFamily="2" charset="-78"/>
            </a:endParaRPr>
          </a:p>
        </p:txBody>
      </p:sp>
      <p:sp>
        <p:nvSpPr>
          <p:cNvPr id="3" name="Content Placeholder 2"/>
          <p:cNvSpPr>
            <a:spLocks noGrp="1"/>
          </p:cNvSpPr>
          <p:nvPr>
            <p:ph idx="1"/>
          </p:nvPr>
        </p:nvSpPr>
        <p:spPr/>
        <p:txBody>
          <a:bodyPr>
            <a:normAutofit/>
          </a:bodyPr>
          <a:lstStyle/>
          <a:p>
            <a:pPr algn="just"/>
            <a:r>
              <a:rPr lang="fa-IR" dirty="0" smtClean="0">
                <a:cs typeface="B Nazanin" pitchFamily="2" charset="-78"/>
              </a:rPr>
              <a:t>تقسیم منافع </a:t>
            </a:r>
            <a:endParaRPr lang="fa-IR" sz="3200" dirty="0" smtClean="0">
              <a:cs typeface="B Nazanin" pitchFamily="2" charset="-78"/>
            </a:endParaRPr>
          </a:p>
          <a:p>
            <a:pPr lvl="5" algn="just"/>
            <a:r>
              <a:rPr lang="fa-IR" sz="2000" dirty="0" smtClean="0">
                <a:cs typeface="B Nazanin" pitchFamily="2" charset="-78"/>
              </a:rPr>
              <a:t>درجه نسبی بی صبری </a:t>
            </a:r>
          </a:p>
          <a:p>
            <a:pPr lvl="5" algn="just"/>
            <a:r>
              <a:rPr lang="fa-IR" sz="2000" dirty="0" smtClean="0">
                <a:cs typeface="B Nazanin" pitchFamily="2" charset="-78"/>
              </a:rPr>
              <a:t>درجه نسبی ریسک گریزی</a:t>
            </a:r>
          </a:p>
          <a:p>
            <a:pPr lvl="5" algn="just"/>
            <a:endParaRPr lang="fa-IR" sz="2000" dirty="0">
              <a:cs typeface="B Nazanin" pitchFamily="2" charset="-78"/>
            </a:endParaRPr>
          </a:p>
        </p:txBody>
      </p:sp>
      <p:sp>
        <p:nvSpPr>
          <p:cNvPr id="4" name="TextBox 3"/>
          <p:cNvSpPr txBox="1"/>
          <p:nvPr/>
        </p:nvSpPr>
        <p:spPr>
          <a:xfrm>
            <a:off x="4323450" y="3501008"/>
            <a:ext cx="3241593" cy="400110"/>
          </a:xfrm>
          <a:prstGeom prst="rect">
            <a:avLst/>
          </a:prstGeom>
          <a:noFill/>
        </p:spPr>
        <p:txBody>
          <a:bodyPr wrap="none" rtlCol="1">
            <a:spAutoFit/>
          </a:bodyPr>
          <a:lstStyle/>
          <a:p>
            <a:r>
              <a:rPr lang="fa-IR" sz="2000" dirty="0" smtClean="0"/>
              <a:t>ریسک گریزی یکی بیشتر از دیگران</a:t>
            </a:r>
            <a:endParaRPr lang="fa-IR" sz="2000" dirty="0"/>
          </a:p>
        </p:txBody>
      </p:sp>
      <p:sp>
        <p:nvSpPr>
          <p:cNvPr id="7" name="Freeform 6"/>
          <p:cNvSpPr/>
          <p:nvPr/>
        </p:nvSpPr>
        <p:spPr>
          <a:xfrm>
            <a:off x="2339752" y="3686629"/>
            <a:ext cx="2088232" cy="540000"/>
          </a:xfrm>
          <a:custGeom>
            <a:avLst/>
            <a:gdLst>
              <a:gd name="connsiteX0" fmla="*/ 1494971 w 1494971"/>
              <a:gd name="connsiteY0" fmla="*/ 0 h 479174"/>
              <a:gd name="connsiteX1" fmla="*/ 1233714 w 1494971"/>
              <a:gd name="connsiteY1" fmla="*/ 377371 h 479174"/>
              <a:gd name="connsiteX2" fmla="*/ 957942 w 1494971"/>
              <a:gd name="connsiteY2" fmla="*/ 29028 h 479174"/>
              <a:gd name="connsiteX3" fmla="*/ 696685 w 1494971"/>
              <a:gd name="connsiteY3" fmla="*/ 478971 h 479174"/>
              <a:gd name="connsiteX4" fmla="*/ 304800 w 1494971"/>
              <a:gd name="connsiteY4" fmla="*/ 87085 h 479174"/>
              <a:gd name="connsiteX5" fmla="*/ 0 w 1494971"/>
              <a:gd name="connsiteY5" fmla="*/ 101600 h 47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4971" h="479174">
                <a:moveTo>
                  <a:pt x="1494971" y="0"/>
                </a:moveTo>
                <a:cubicBezTo>
                  <a:pt x="1409095" y="186266"/>
                  <a:pt x="1323219" y="372533"/>
                  <a:pt x="1233714" y="377371"/>
                </a:cubicBezTo>
                <a:cubicBezTo>
                  <a:pt x="1144209" y="382209"/>
                  <a:pt x="1047447" y="12095"/>
                  <a:pt x="957942" y="29028"/>
                </a:cubicBezTo>
                <a:cubicBezTo>
                  <a:pt x="868437" y="45961"/>
                  <a:pt x="805542" y="469295"/>
                  <a:pt x="696685" y="478971"/>
                </a:cubicBezTo>
                <a:cubicBezTo>
                  <a:pt x="587828" y="488647"/>
                  <a:pt x="420914" y="149980"/>
                  <a:pt x="304800" y="87085"/>
                </a:cubicBezTo>
                <a:cubicBezTo>
                  <a:pt x="188686" y="24190"/>
                  <a:pt x="48381" y="104019"/>
                  <a:pt x="0" y="101600"/>
                </a:cubicBezTo>
              </a:path>
            </a:pathLst>
          </a:custGeom>
        </p:spPr>
        <p:style>
          <a:lnRef idx="3">
            <a:schemeClr val="accent2"/>
          </a:lnRef>
          <a:fillRef idx="0">
            <a:schemeClr val="accent2"/>
          </a:fillRef>
          <a:effectRef idx="2">
            <a:schemeClr val="accent2"/>
          </a:effectRef>
          <a:fontRef idx="minor">
            <a:schemeClr val="tx1"/>
          </a:fontRef>
        </p:style>
        <p:txBody>
          <a:bodyPr rtlCol="1" anchor="ctr"/>
          <a:lstStyle/>
          <a:p>
            <a:pPr algn="ctr"/>
            <a:endParaRPr lang="fa-IR" sz="6000" b="1" dirty="0"/>
          </a:p>
        </p:txBody>
      </p:sp>
      <p:cxnSp>
        <p:nvCxnSpPr>
          <p:cNvPr id="9" name="Curved Connector 8"/>
          <p:cNvCxnSpPr>
            <a:stCxn id="7" idx="5"/>
          </p:cNvCxnSpPr>
          <p:nvPr/>
        </p:nvCxnSpPr>
        <p:spPr>
          <a:xfrm>
            <a:off x="2339752" y="3801126"/>
            <a:ext cx="432048" cy="780002"/>
          </a:xfrm>
          <a:prstGeom prst="curvedConnector4">
            <a:avLst>
              <a:gd name="adj1" fmla="val -78106"/>
              <a:gd name="adj2" fmla="val 77276"/>
            </a:avLst>
          </a:prstGeom>
          <a:ln>
            <a:tailEnd type="arrow"/>
          </a:ln>
        </p:spPr>
        <p:style>
          <a:lnRef idx="3">
            <a:schemeClr val="accent2"/>
          </a:lnRef>
          <a:fillRef idx="0">
            <a:schemeClr val="accent2"/>
          </a:fillRef>
          <a:effectRef idx="2">
            <a:schemeClr val="accent2"/>
          </a:effectRef>
          <a:fontRef idx="minor">
            <a:schemeClr val="tx1"/>
          </a:fontRef>
        </p:style>
      </p:cxnSp>
      <p:sp>
        <p:nvSpPr>
          <p:cNvPr id="14" name="TextBox 13"/>
          <p:cNvSpPr txBox="1"/>
          <p:nvPr/>
        </p:nvSpPr>
        <p:spPr>
          <a:xfrm>
            <a:off x="1149672" y="4869160"/>
            <a:ext cx="2010487" cy="400110"/>
          </a:xfrm>
          <a:prstGeom prst="rect">
            <a:avLst/>
          </a:prstGeom>
          <a:noFill/>
        </p:spPr>
        <p:txBody>
          <a:bodyPr wrap="none" rtlCol="1">
            <a:spAutoFit/>
          </a:bodyPr>
          <a:lstStyle/>
          <a:p>
            <a:r>
              <a:rPr lang="fa-IR" sz="2000" dirty="0" smtClean="0"/>
              <a:t>سهم او از منافع، کمتر</a:t>
            </a:r>
            <a:endParaRPr lang="fa-IR" sz="2000" dirty="0"/>
          </a:p>
        </p:txBody>
      </p:sp>
    </p:spTree>
    <p:extLst>
      <p:ext uri="{BB962C8B-B14F-4D97-AF65-F5344CB8AC3E}">
        <p14:creationId xmlns="" xmlns:p14="http://schemas.microsoft.com/office/powerpoint/2010/main" val="1191545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BEBA8EAE-BF5A-486C-A8C5-ECC9F3942E4B}">
                <a14:imgProps xmlns="" xmlns:a14="http://schemas.microsoft.com/office/drawing/2010/main">
                  <a14:imgLayer r:embed="rId3">
                    <a14:imgEffect>
                      <a14:sharpenSoften amount="-50000"/>
                    </a14:imgEffect>
                  </a14:imgLayer>
                </a14:imgProps>
              </a:ext>
              <a:ext uri="{28A0092B-C50C-407E-A947-70E740481C1C}">
                <a14:useLocalDpi xmlns="" xmlns:a14="http://schemas.microsoft.com/office/drawing/2010/main" val="0"/>
              </a:ext>
            </a:extLst>
          </a:blip>
          <a:stretch>
            <a:fillRect/>
          </a:stretch>
        </p:blipFill>
        <p:spPr>
          <a:xfrm>
            <a:off x="5220072" y="3717032"/>
            <a:ext cx="3187410" cy="2536647"/>
          </a:xfrm>
          <a:prstGeom prst="rect">
            <a:avLst/>
          </a:prstGeom>
        </p:spPr>
      </p:pic>
      <p:sp>
        <p:nvSpPr>
          <p:cNvPr id="2" name="Title 1"/>
          <p:cNvSpPr>
            <a:spLocks noGrp="1"/>
          </p:cNvSpPr>
          <p:nvPr>
            <p:ph type="title"/>
          </p:nvPr>
        </p:nvSpPr>
        <p:spPr/>
        <p:txBody>
          <a:bodyPr>
            <a:normAutofit fontScale="90000"/>
          </a:bodyPr>
          <a:lstStyle/>
          <a:p>
            <a:r>
              <a:rPr lang="fa-IR" dirty="0" smtClean="0">
                <a:cs typeface="B Titr" pitchFamily="2" charset="-78"/>
              </a:rPr>
              <a:t>حق انتخاب های بیرونی و قدرت    چانه زنی</a:t>
            </a:r>
            <a:endParaRPr lang="fa-IR" dirty="0">
              <a:cs typeface="B Titr" pitchFamily="2" charset="-78"/>
            </a:endParaRPr>
          </a:p>
        </p:txBody>
      </p:sp>
      <p:sp>
        <p:nvSpPr>
          <p:cNvPr id="3" name="Content Placeholder 2"/>
          <p:cNvSpPr>
            <a:spLocks noGrp="1"/>
          </p:cNvSpPr>
          <p:nvPr>
            <p:ph idx="1"/>
          </p:nvPr>
        </p:nvSpPr>
        <p:spPr/>
        <p:txBody>
          <a:bodyPr/>
          <a:lstStyle/>
          <a:p>
            <a:pPr algn="just"/>
            <a:r>
              <a:rPr lang="fa-IR" dirty="0" smtClean="0">
                <a:cs typeface="B Nazanin" pitchFamily="2" charset="-78"/>
              </a:rPr>
              <a:t>قابل باور بودن تهدیدها- عملی نشدن برخی تهدیدها در زمان </a:t>
            </a:r>
          </a:p>
          <a:p>
            <a:pPr algn="just"/>
            <a:r>
              <a:rPr lang="fa-IR" dirty="0" smtClean="0">
                <a:cs typeface="B Nazanin" pitchFamily="2" charset="-78"/>
              </a:rPr>
              <a:t>اصل حق انتخاب بیرونی:</a:t>
            </a:r>
          </a:p>
          <a:p>
            <a:pPr algn="just"/>
            <a:r>
              <a:rPr lang="fa-IR" dirty="0" smtClean="0">
                <a:cs typeface="B Nazanin" pitchFamily="2" charset="-78"/>
              </a:rPr>
              <a:t>داشتن حق انتخاب بیرونی الزاما قدرت چانه زنی را افزایش نمی دهد.		</a:t>
            </a:r>
            <a:endParaRPr lang="fa-IR" dirty="0">
              <a:cs typeface="B Nazanin" pitchFamily="2" charset="-78"/>
            </a:endParaRPr>
          </a:p>
          <a:p>
            <a:pPr lvl="6" algn="just"/>
            <a:endParaRPr lang="fa-IR" dirty="0" smtClean="0">
              <a:cs typeface="B Nazanin" pitchFamily="2" charset="-78"/>
            </a:endParaRPr>
          </a:p>
          <a:p>
            <a:pPr algn="just"/>
            <a:endParaRPr lang="fa-IR" dirty="0">
              <a:cs typeface="B Nazanin" pitchFamily="2" charset="-78"/>
            </a:endParaRPr>
          </a:p>
        </p:txBody>
      </p:sp>
      <p:sp>
        <p:nvSpPr>
          <p:cNvPr id="5" name="Curved Right Arrow 4"/>
          <p:cNvSpPr/>
          <p:nvPr/>
        </p:nvSpPr>
        <p:spPr>
          <a:xfrm>
            <a:off x="683568" y="4030662"/>
            <a:ext cx="432048" cy="112653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6" name="TextBox 5"/>
          <p:cNvSpPr txBox="1"/>
          <p:nvPr/>
        </p:nvSpPr>
        <p:spPr>
          <a:xfrm>
            <a:off x="1115616" y="4787224"/>
            <a:ext cx="2494594" cy="461665"/>
          </a:xfrm>
          <a:prstGeom prst="rect">
            <a:avLst/>
          </a:prstGeom>
          <a:noFill/>
        </p:spPr>
        <p:txBody>
          <a:bodyPr wrap="none" rtlCol="1">
            <a:spAutoFit/>
          </a:bodyPr>
          <a:lstStyle/>
          <a:p>
            <a:r>
              <a:rPr lang="fa-IR" sz="2400" dirty="0">
                <a:cs typeface="B Nazanin" pitchFamily="2" charset="-78"/>
              </a:rPr>
              <a:t>بالا رفتن قدرت چانه زنی</a:t>
            </a:r>
          </a:p>
        </p:txBody>
      </p:sp>
      <p:sp>
        <p:nvSpPr>
          <p:cNvPr id="8" name="TextBox 7"/>
          <p:cNvSpPr txBox="1"/>
          <p:nvPr/>
        </p:nvSpPr>
        <p:spPr>
          <a:xfrm>
            <a:off x="988368" y="3761950"/>
            <a:ext cx="4883117" cy="461665"/>
          </a:xfrm>
          <a:prstGeom prst="rect">
            <a:avLst/>
          </a:prstGeom>
          <a:noFill/>
        </p:spPr>
        <p:txBody>
          <a:bodyPr wrap="square" rtlCol="1">
            <a:spAutoFit/>
          </a:bodyPr>
          <a:lstStyle/>
          <a:p>
            <a:pPr lvl="1" algn="ctr"/>
            <a:r>
              <a:rPr lang="fa-IR" sz="2400" dirty="0">
                <a:cs typeface="B Nazanin" pitchFamily="2" charset="-78"/>
              </a:rPr>
              <a:t>به اندازه کافی جذاب بودن حق انتخاب بیرونی </a:t>
            </a: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cs typeface="B Titr" pitchFamily="2" charset="-78"/>
              </a:rPr>
              <a:t>رابطه بین حق انتخاب بیرونی و درونی و تاثیر آن بر قدرت چانه زنی</a:t>
            </a:r>
            <a:endParaRPr lang="fa-IR" dirty="0">
              <a:cs typeface="B Titr" pitchFamily="2" charset="-78"/>
            </a:endParaRPr>
          </a:p>
        </p:txBody>
      </p:sp>
      <p:pic>
        <p:nvPicPr>
          <p:cNvPr id="9219" name="Picture 3" descr="C:\Users\MRM\Desktop\game-theory\pic\ra4-115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5576" y="4110441"/>
            <a:ext cx="3960440" cy="215624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a:xfrm>
            <a:off x="899592" y="2119257"/>
            <a:ext cx="7416824" cy="3603812"/>
          </a:xfrm>
        </p:spPr>
        <p:txBody>
          <a:bodyPr/>
          <a:lstStyle/>
          <a:p>
            <a:pPr algn="just"/>
            <a:r>
              <a:rPr lang="fa-IR" dirty="0" smtClean="0">
                <a:cs typeface="B Nazanin" pitchFamily="2" charset="-78"/>
              </a:rPr>
              <a:t>حق انتخاب بیرونی: پیامد و نتیجه های حاصل شده بعد از انتخاب تغییر راه کنونی</a:t>
            </a:r>
          </a:p>
          <a:p>
            <a:pPr algn="just"/>
            <a:r>
              <a:rPr lang="fa-IR" dirty="0" smtClean="0">
                <a:cs typeface="B Nazanin" pitchFamily="2" charset="-78"/>
              </a:rPr>
              <a:t>حق انتخاب درونی: پیامد و نتیجه حاصل شده بعد از انتخاب ادامه راه کنونی</a:t>
            </a:r>
          </a:p>
          <a:p>
            <a:pPr algn="just"/>
            <a:r>
              <a:rPr lang="fa-IR" dirty="0" smtClean="0">
                <a:cs typeface="B Nazanin" pitchFamily="2" charset="-78"/>
              </a:rPr>
              <a:t>بعلت تضاد داشتن در مورد تقسیم منافع، نیاز به مذاکره برای رسیدن به توافق وجود دارد.</a:t>
            </a:r>
          </a:p>
          <a:p>
            <a:pPr algn="just"/>
            <a:r>
              <a:rPr lang="fa-IR" dirty="0" smtClean="0">
                <a:cs typeface="B Nazanin" pitchFamily="2" charset="-78"/>
              </a:rPr>
              <a:t>حق انتخاب بیرونی یا درونی جذاب 	      </a:t>
            </a:r>
          </a:p>
          <a:p>
            <a:pPr marL="0" indent="0" algn="just">
              <a:buNone/>
            </a:pPr>
            <a:r>
              <a:rPr lang="fa-IR" dirty="0" smtClean="0">
                <a:cs typeface="B Nazanin" pitchFamily="2" charset="-78"/>
              </a:rPr>
              <a:t> افزایش قدرت چانه زنی	</a:t>
            </a:r>
            <a:endParaRPr lang="fa-IR" dirty="0">
              <a:cs typeface="B Nazanin" pitchFamily="2" charset="-78"/>
            </a:endParaRPr>
          </a:p>
        </p:txBody>
      </p:sp>
      <p:sp>
        <p:nvSpPr>
          <p:cNvPr id="6" name="Bent Arrow 5"/>
          <p:cNvSpPr/>
          <p:nvPr/>
        </p:nvSpPr>
        <p:spPr>
          <a:xfrm flipV="1">
            <a:off x="4724896" y="4509120"/>
            <a:ext cx="423168" cy="50405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تاکتیکهای ایجاد تعهد</a:t>
            </a:r>
            <a:endParaRPr lang="fa-IR" dirty="0">
              <a:cs typeface="B Titr" pitchFamily="2" charset="-78"/>
            </a:endParaRPr>
          </a:p>
        </p:txBody>
      </p:sp>
      <p:sp>
        <p:nvSpPr>
          <p:cNvPr id="3" name="Content Placeholder 2"/>
          <p:cNvSpPr>
            <a:spLocks noGrp="1"/>
          </p:cNvSpPr>
          <p:nvPr>
            <p:ph idx="1"/>
          </p:nvPr>
        </p:nvSpPr>
        <p:spPr/>
        <p:txBody>
          <a:bodyPr/>
          <a:lstStyle/>
          <a:p>
            <a:pPr algn="just"/>
            <a:r>
              <a:rPr lang="fa-IR" dirty="0" smtClean="0">
                <a:cs typeface="B Nazanin" pitchFamily="2" charset="-78"/>
              </a:rPr>
              <a:t>در صورتی قدرت چانه زنی را افزایش می دهد که هزینه شکستن تعهد بطور چشمگیری زیاد باشد.</a:t>
            </a:r>
          </a:p>
          <a:p>
            <a:pPr algn="just"/>
            <a:r>
              <a:rPr lang="fa-IR" dirty="0" smtClean="0">
                <a:cs typeface="B Nazanin" pitchFamily="2" charset="-78"/>
              </a:rPr>
              <a:t>تاکتیک تعهد زمانی موثر است که مذاکره کننده توسط حامیان خود پشتیبانی شود.</a:t>
            </a:r>
            <a:endParaRPr lang="fa-IR" dirty="0">
              <a:cs typeface="B Nazanin" pitchFamily="2" charset="-78"/>
            </a:endParaRPr>
          </a:p>
        </p:txBody>
      </p:sp>
      <p:pic>
        <p:nvPicPr>
          <p:cNvPr id="1026" name="Picture 2" descr="C:\Users\MRM\Desktop\game-theory\pic\ImageThumb2.jpe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15616" y="3429000"/>
            <a:ext cx="3482426" cy="261498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8027660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تاکتیکهای ایجاد تعهد</a:t>
            </a:r>
            <a:endParaRPr lang="fa-IR" dirty="0">
              <a:cs typeface="B Titr" pitchFamily="2" charset="-78"/>
            </a:endParaRPr>
          </a:p>
        </p:txBody>
      </p:sp>
      <p:pic>
        <p:nvPicPr>
          <p:cNvPr id="2050" name="Picture 2" descr="C:\Users\MRM\Desktop\game-theory\pic\75281688-A302-44DC-9412-F4FB4AF9B025_w640_r1_s.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75656" y="2132856"/>
            <a:ext cx="6096000" cy="3429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pPr algn="just"/>
            <a:r>
              <a:rPr lang="fa-IR" dirty="0">
                <a:cs typeface="B Nazanin" pitchFamily="2" charset="-78"/>
              </a:rPr>
              <a:t>اگر هزینه دست کشیدن از تعهد </a:t>
            </a:r>
            <a:r>
              <a:rPr lang="fa-IR" dirty="0" smtClean="0">
                <a:cs typeface="B Nazanin" pitchFamily="2" charset="-78"/>
              </a:rPr>
              <a:t>زیاد شود، قدرت </a:t>
            </a:r>
            <a:r>
              <a:rPr lang="fa-IR" dirty="0">
                <a:cs typeface="B Nazanin" pitchFamily="2" charset="-78"/>
              </a:rPr>
              <a:t>چانه زنی بالا میرود.</a:t>
            </a:r>
          </a:p>
          <a:p>
            <a:pPr algn="just"/>
            <a:endParaRPr lang="fa-IR" dirty="0">
              <a:cs typeface="B Nazanin" pitchFamily="2" charset="-78"/>
            </a:endParaRPr>
          </a:p>
        </p:txBody>
      </p:sp>
    </p:spTree>
    <p:extLst>
      <p:ext uri="{BB962C8B-B14F-4D97-AF65-F5344CB8AC3E}">
        <p14:creationId xmlns="" xmlns:p14="http://schemas.microsoft.com/office/powerpoint/2010/main" val="332621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اطلاعات نامتقارن</a:t>
            </a:r>
            <a:endParaRPr lang="fa-IR" dirty="0">
              <a:cs typeface="B Titr" pitchFamily="2" charset="-78"/>
            </a:endParaRPr>
          </a:p>
        </p:txBody>
      </p:sp>
      <p:sp>
        <p:nvSpPr>
          <p:cNvPr id="3" name="Content Placeholder 2"/>
          <p:cNvSpPr>
            <a:spLocks noGrp="1"/>
          </p:cNvSpPr>
          <p:nvPr>
            <p:ph idx="1"/>
          </p:nvPr>
        </p:nvSpPr>
        <p:spPr/>
        <p:txBody>
          <a:bodyPr/>
          <a:lstStyle/>
          <a:p>
            <a:r>
              <a:rPr lang="fa-IR" dirty="0" smtClean="0">
                <a:cs typeface="B Nazanin" pitchFamily="2" charset="-78"/>
              </a:rPr>
              <a:t>حداقل یکی از بازیکنان اطلاعاتی دارد که دیگری آن را نمی داند.</a:t>
            </a:r>
          </a:p>
          <a:p>
            <a:r>
              <a:rPr lang="fa-IR" dirty="0" smtClean="0">
                <a:cs typeface="B Nazanin" pitchFamily="2" charset="-78"/>
              </a:rPr>
              <a:t>نا متقارن بودن اطلاعات امکان رسیدن به توافق را کاهش می دهد.</a:t>
            </a:r>
          </a:p>
          <a:p>
            <a:pPr marL="365760" lvl="1" indent="0" algn="just">
              <a:buNone/>
            </a:pPr>
            <a:endParaRPr lang="fa-IR" dirty="0">
              <a:cs typeface="B Nazanin" pitchFamily="2" charset="-78"/>
            </a:endParaRPr>
          </a:p>
        </p:txBody>
      </p:sp>
      <p:pic>
        <p:nvPicPr>
          <p:cNvPr id="3074" name="Picture 2" descr="C:\Users\MRM\Desktop\game-theory\pic\065afd62d539cdf5fa14f18ec05f95de.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15616" y="3420671"/>
            <a:ext cx="2232248" cy="26726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اطلاعات نامتقارن</a:t>
            </a:r>
            <a:endParaRPr lang="fa-IR" dirty="0">
              <a:cs typeface="B Titr" pitchFamily="2" charset="-78"/>
            </a:endParaRPr>
          </a:p>
        </p:txBody>
      </p:sp>
      <p:sp>
        <p:nvSpPr>
          <p:cNvPr id="3" name="Content Placeholder 2"/>
          <p:cNvSpPr>
            <a:spLocks noGrp="1"/>
          </p:cNvSpPr>
          <p:nvPr>
            <p:ph idx="1"/>
          </p:nvPr>
        </p:nvSpPr>
        <p:spPr/>
        <p:txBody>
          <a:bodyPr/>
          <a:lstStyle/>
          <a:p>
            <a:pPr algn="just"/>
            <a:r>
              <a:rPr lang="fa-IR" dirty="0" smtClean="0">
                <a:cs typeface="B Nazanin" pitchFamily="2" charset="-78"/>
              </a:rPr>
              <a:t>فقدان اطلاعات کامل(وقتی که حداقل یکی از طرفین اطلاعات کامل دارد) منجر به ناکارائی در نتایج چانه زنی...عدم توافق یا توافقات تاخیری پر  هزینه</a:t>
            </a:r>
          </a:p>
          <a:p>
            <a:pPr marL="365760" lvl="1" indent="0" algn="just">
              <a:buNone/>
            </a:pPr>
            <a:endParaRPr lang="fa-IR" dirty="0">
              <a:cs typeface="B Nazanin" pitchFamily="2" charset="-78"/>
            </a:endParaRPr>
          </a:p>
        </p:txBody>
      </p:sp>
      <p:pic>
        <p:nvPicPr>
          <p:cNvPr id="10242" name="Picture 2" descr="C:\Users\MRM\Desktop\game-theory\pic\jenevvaa4.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3284984"/>
            <a:ext cx="5970240" cy="29407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00866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cs typeface="B Titr" pitchFamily="2" charset="-78"/>
              </a:rPr>
              <a:t>گفته های باور کردنی و نکردنی در چانه زنی </a:t>
            </a:r>
            <a:endParaRPr lang="fa-IR" dirty="0">
              <a:cs typeface="B Titr" pitchFamily="2" charset="-78"/>
            </a:endParaRPr>
          </a:p>
        </p:txBody>
      </p:sp>
      <p:sp>
        <p:nvSpPr>
          <p:cNvPr id="3" name="Content Placeholder 2"/>
          <p:cNvSpPr>
            <a:spLocks noGrp="1"/>
          </p:cNvSpPr>
          <p:nvPr>
            <p:ph idx="1"/>
          </p:nvPr>
        </p:nvSpPr>
        <p:spPr>
          <a:xfrm>
            <a:off x="6804248" y="2119257"/>
            <a:ext cx="1368152" cy="589663"/>
          </a:xfrm>
        </p:spPr>
        <p:txBody>
          <a:bodyPr>
            <a:normAutofit fontScale="92500"/>
          </a:bodyPr>
          <a:lstStyle/>
          <a:p>
            <a:pPr algn="just"/>
            <a:r>
              <a:rPr lang="fa-IR" dirty="0" smtClean="0">
                <a:cs typeface="B Nazanin" pitchFamily="2" charset="-78"/>
              </a:rPr>
              <a:t>قابلیت باور</a:t>
            </a:r>
          </a:p>
          <a:p>
            <a:pPr algn="just"/>
            <a:endParaRPr lang="fa-IR" dirty="0">
              <a:cs typeface="B Nazanin" pitchFamily="2" charset="-78"/>
            </a:endParaRPr>
          </a:p>
        </p:txBody>
      </p:sp>
      <p:pic>
        <p:nvPicPr>
          <p:cNvPr id="5123" name="Picture 3" descr="C:\Users\MRM\Desktop\game-theory\pic\0065-bargaining.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82914" y="2132856"/>
            <a:ext cx="6093342" cy="41539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60748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cs typeface="B Titr" pitchFamily="2" charset="-78"/>
              </a:rPr>
              <a:t>گفته های باور کردنی و نکردنی در چانه زنی </a:t>
            </a:r>
            <a:endParaRPr lang="fa-IR" dirty="0">
              <a:cs typeface="B Titr" pitchFamily="2" charset="-78"/>
            </a:endParaRPr>
          </a:p>
        </p:txBody>
      </p:sp>
      <p:sp>
        <p:nvSpPr>
          <p:cNvPr id="3" name="Content Placeholder 2"/>
          <p:cNvSpPr>
            <a:spLocks noGrp="1"/>
          </p:cNvSpPr>
          <p:nvPr>
            <p:ph idx="1"/>
          </p:nvPr>
        </p:nvSpPr>
        <p:spPr/>
        <p:txBody>
          <a:bodyPr/>
          <a:lstStyle/>
          <a:p>
            <a:pPr algn="just"/>
            <a:endParaRPr lang="fa-IR" dirty="0" smtClean="0">
              <a:cs typeface="B Nazanin" pitchFamily="2" charset="-78"/>
            </a:endParaRPr>
          </a:p>
          <a:p>
            <a:pPr algn="just"/>
            <a:r>
              <a:rPr lang="fa-IR" dirty="0" smtClean="0">
                <a:cs typeface="B Nazanin" pitchFamily="2" charset="-78"/>
              </a:rPr>
              <a:t>تهدیدی که اگر عملی شود، هزینه های بیشتری را در مقایسه با عملی نشدن آن، به بازیکن تحمیل نماید، غیر قابل باور گویند.</a:t>
            </a:r>
          </a:p>
          <a:p>
            <a:pPr algn="just"/>
            <a:r>
              <a:rPr lang="fa-IR" dirty="0" smtClean="0">
                <a:cs typeface="B Nazanin" pitchFamily="2" charset="-78"/>
              </a:rPr>
              <a:t>معمولا بازیکنان تهدیدهای غیر قابل باور را نادیده می گیرند.</a:t>
            </a:r>
          </a:p>
          <a:p>
            <a:pPr algn="just"/>
            <a:r>
              <a:rPr lang="fa-IR" dirty="0" smtClean="0">
                <a:cs typeface="B Nazanin" pitchFamily="2" charset="-78"/>
              </a:rPr>
              <a:t>همواره یک راه حل عقلایی منحصر به فرد برای چنین بازی هایی وجود دارد.</a:t>
            </a:r>
            <a:endParaRPr lang="fa-IR" dirty="0">
              <a:cs typeface="B Nazanin" pitchFamily="2" charset="-78"/>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تعادل نش و راه حل نش</a:t>
            </a:r>
            <a:endParaRPr lang="fa-IR" dirty="0">
              <a:cs typeface="B Titr" pitchFamily="2" charset="-78"/>
            </a:endParaRPr>
          </a:p>
        </p:txBody>
      </p:sp>
      <p:sp>
        <p:nvSpPr>
          <p:cNvPr id="3" name="Content Placeholder 2"/>
          <p:cNvSpPr>
            <a:spLocks noGrp="1"/>
          </p:cNvSpPr>
          <p:nvPr>
            <p:ph idx="1"/>
          </p:nvPr>
        </p:nvSpPr>
        <p:spPr/>
        <p:txBody>
          <a:bodyPr>
            <a:normAutofit fontScale="92500"/>
          </a:bodyPr>
          <a:lstStyle/>
          <a:p>
            <a:pPr algn="just"/>
            <a:r>
              <a:rPr lang="fa-IR" dirty="0" smtClean="0">
                <a:cs typeface="B Nazanin" pitchFamily="2" charset="-78"/>
              </a:rPr>
              <a:t>هر فرد فقط به مطلوبیت حاصل از توافقها توجه می کند.</a:t>
            </a:r>
          </a:p>
          <a:p>
            <a:pPr algn="just"/>
            <a:endParaRPr lang="fa-IR" dirty="0" smtClean="0">
              <a:cs typeface="B Nazanin" pitchFamily="2" charset="-78"/>
            </a:endParaRPr>
          </a:p>
          <a:p>
            <a:pPr algn="just"/>
            <a:r>
              <a:rPr lang="fa-IR" dirty="0" smtClean="0">
                <a:cs typeface="B Nazanin" pitchFamily="2" charset="-78"/>
              </a:rPr>
              <a:t>ریسک گریزی، علاقه به عدالت و غیره در تابع مطلوبیت منعکس شده است.</a:t>
            </a:r>
          </a:p>
          <a:p>
            <a:pPr algn="just"/>
            <a:endParaRPr lang="fa-IR" dirty="0">
              <a:cs typeface="B Nazanin" pitchFamily="2" charset="-78"/>
            </a:endParaRPr>
          </a:p>
          <a:p>
            <a:pPr algn="just"/>
            <a:r>
              <a:rPr lang="fa-IR" dirty="0" smtClean="0">
                <a:cs typeface="B Nazanin" pitchFamily="2" charset="-78"/>
              </a:rPr>
              <a:t>استراتژی </a:t>
            </a:r>
            <a:r>
              <a:rPr lang="fa-IR" dirty="0">
                <a:cs typeface="B Nazanin" pitchFamily="2" charset="-78"/>
              </a:rPr>
              <a:t>«من 20% را میخواهم» در پاسخ به «او 80% را میخواهد» بطور مشروط عقلایی است</a:t>
            </a:r>
            <a:r>
              <a:rPr lang="fa-IR" dirty="0" smtClean="0">
                <a:cs typeface="B Nazanin" pitchFamily="2" charset="-78"/>
              </a:rPr>
              <a:t>.</a:t>
            </a:r>
          </a:p>
          <a:p>
            <a:pPr algn="just"/>
            <a:endParaRPr lang="fa-IR" dirty="0">
              <a:cs typeface="B Nazanin" pitchFamily="2" charset="-78"/>
            </a:endParaRPr>
          </a:p>
          <a:p>
            <a:pPr algn="just"/>
            <a:r>
              <a:rPr lang="fa-IR" dirty="0">
                <a:cs typeface="B Nazanin" pitchFamily="2" charset="-78"/>
              </a:rPr>
              <a:t>هر توزیع </a:t>
            </a:r>
            <a:r>
              <a:rPr lang="en-US" dirty="0">
                <a:cs typeface="B Nazanin" pitchFamily="2" charset="-78"/>
              </a:rPr>
              <a:t>(%x, %(1-x))</a:t>
            </a:r>
            <a:r>
              <a:rPr lang="fa-IR" dirty="0">
                <a:cs typeface="B Nazanin" pitchFamily="2" charset="-78"/>
              </a:rPr>
              <a:t> با توجه به حدس های معین عقلایی است.</a:t>
            </a:r>
          </a:p>
          <a:p>
            <a:pPr algn="just"/>
            <a:endParaRPr lang="fa-IR" dirty="0">
              <a:cs typeface="B Nazanin" pitchFamily="2" charset="-78"/>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تعادل نش و راه حل نش</a:t>
            </a:r>
            <a:endParaRPr lang="fa-IR" dirty="0">
              <a:cs typeface="B Titr" pitchFamily="2" charset="-78"/>
            </a:endParaRPr>
          </a:p>
        </p:txBody>
      </p:sp>
      <p:sp>
        <p:nvSpPr>
          <p:cNvPr id="3" name="Content Placeholder 2"/>
          <p:cNvSpPr>
            <a:spLocks noGrp="1"/>
          </p:cNvSpPr>
          <p:nvPr>
            <p:ph idx="1"/>
          </p:nvPr>
        </p:nvSpPr>
        <p:spPr/>
        <p:txBody>
          <a:bodyPr>
            <a:normAutofit lnSpcReduction="10000"/>
          </a:bodyPr>
          <a:lstStyle/>
          <a:p>
            <a:pPr algn="just"/>
            <a:r>
              <a:rPr lang="fa-IR" dirty="0" smtClean="0">
                <a:cs typeface="B Nazanin" pitchFamily="2" charset="-78"/>
              </a:rPr>
              <a:t>تعادل </a:t>
            </a:r>
            <a:r>
              <a:rPr lang="fa-IR" dirty="0">
                <a:cs typeface="B Nazanin" pitchFamily="2" charset="-78"/>
              </a:rPr>
              <a:t>نش: رسیدن به وضعیتی که حدسهای بازیکن اولی با بازیکن دومی یکسان باشد.</a:t>
            </a:r>
          </a:p>
          <a:p>
            <a:pPr algn="just"/>
            <a:r>
              <a:rPr lang="fa-IR" dirty="0" smtClean="0">
                <a:cs typeface="B Nazanin" pitchFamily="2" charset="-78"/>
              </a:rPr>
              <a:t>1 با خود می گوید: من </a:t>
            </a:r>
            <a:r>
              <a:rPr lang="en-US" dirty="0" smtClean="0">
                <a:cs typeface="B Nazanin" pitchFamily="2" charset="-78"/>
              </a:rPr>
              <a:t>x</a:t>
            </a:r>
            <a:r>
              <a:rPr lang="fa-IR" dirty="0" smtClean="0">
                <a:cs typeface="B Nazanin" pitchFamily="2" charset="-78"/>
              </a:rPr>
              <a:t> درصد را می خواهم زیرا فکر می کنم که 2 انتظار دارد که من همین کار را بکنم و لذا تمایل دارد که فقط </a:t>
            </a:r>
            <a:r>
              <a:rPr lang="en-US" dirty="0" smtClean="0">
                <a:cs typeface="B Nazanin" pitchFamily="2" charset="-78"/>
              </a:rPr>
              <a:t>(1-x)</a:t>
            </a:r>
            <a:r>
              <a:rPr lang="fa-IR" dirty="0" smtClean="0">
                <a:cs typeface="B Nazanin" pitchFamily="2" charset="-78"/>
              </a:rPr>
              <a:t> درصد را برای خودش بخواهد.</a:t>
            </a:r>
          </a:p>
          <a:p>
            <a:pPr algn="just"/>
            <a:r>
              <a:rPr lang="fa-IR" dirty="0" smtClean="0">
                <a:cs typeface="B Nazanin" pitchFamily="2" charset="-78"/>
              </a:rPr>
              <a:t>2 با خود می گوید: 1 تصور می کند که من </a:t>
            </a:r>
            <a:r>
              <a:rPr lang="en-US" dirty="0" smtClean="0">
                <a:cs typeface="B Nazanin" pitchFamily="2" charset="-78"/>
              </a:rPr>
              <a:t>(1-x)</a:t>
            </a:r>
            <a:r>
              <a:rPr lang="fa-IR" dirty="0" smtClean="0">
                <a:cs typeface="B Nazanin" pitchFamily="2" charset="-78"/>
              </a:rPr>
              <a:t> درصد را می خواهم و لذا </a:t>
            </a:r>
            <a:r>
              <a:rPr lang="en-US" dirty="0" smtClean="0">
                <a:cs typeface="B Nazanin" pitchFamily="2" charset="-78"/>
              </a:rPr>
              <a:t>x</a:t>
            </a:r>
            <a:r>
              <a:rPr lang="fa-IR" dirty="0" smtClean="0">
                <a:cs typeface="B Nazanin" pitchFamily="2" charset="-78"/>
              </a:rPr>
              <a:t> درصد را برای خودش مطالبه می کند. در نتیجه بهترین استراتژی من این است که انتظارات او را با مطالبه </a:t>
            </a:r>
            <a:r>
              <a:rPr lang="en-US" dirty="0" smtClean="0">
                <a:cs typeface="B Nazanin" pitchFamily="2" charset="-78"/>
              </a:rPr>
              <a:t>(1-x)</a:t>
            </a:r>
            <a:r>
              <a:rPr lang="fa-IR" dirty="0" smtClean="0">
                <a:cs typeface="B Nazanin" pitchFamily="2" charset="-78"/>
              </a:rPr>
              <a:t> درصد تایید نمایم.</a:t>
            </a:r>
          </a:p>
          <a:p>
            <a:pPr algn="just"/>
            <a:r>
              <a:rPr lang="en-US" dirty="0" smtClean="0">
                <a:cs typeface="B Nazanin" pitchFamily="2" charset="-78"/>
              </a:rPr>
              <a:t>X</a:t>
            </a:r>
            <a:r>
              <a:rPr lang="fa-IR" dirty="0" smtClean="0">
                <a:cs typeface="B Nazanin" pitchFamily="2" charset="-78"/>
              </a:rPr>
              <a:t> را چگونه پیدا کنیم؟</a:t>
            </a:r>
          </a:p>
          <a:p>
            <a:pPr algn="just"/>
            <a:endParaRPr lang="fa-IR" dirty="0">
              <a:cs typeface="B Nazanin" pitchFamily="2" charset="-78"/>
            </a:endParaRPr>
          </a:p>
        </p:txBody>
      </p:sp>
    </p:spTree>
    <p:extLst>
      <p:ext uri="{BB962C8B-B14F-4D97-AF65-F5344CB8AC3E}">
        <p14:creationId xmlns="" xmlns:p14="http://schemas.microsoft.com/office/powerpoint/2010/main" val="33259861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اصول نش</a:t>
            </a:r>
            <a:endParaRPr lang="fa-IR" dirty="0">
              <a:cs typeface="B Titr" pitchFamily="2" charset="-78"/>
            </a:endParaRPr>
          </a:p>
        </p:txBody>
      </p:sp>
      <p:sp>
        <p:nvSpPr>
          <p:cNvPr id="3" name="Content Placeholder 2"/>
          <p:cNvSpPr>
            <a:spLocks noGrp="1"/>
          </p:cNvSpPr>
          <p:nvPr>
            <p:ph idx="1"/>
          </p:nvPr>
        </p:nvSpPr>
        <p:spPr/>
        <p:txBody>
          <a:bodyPr/>
          <a:lstStyle/>
          <a:p>
            <a:pPr algn="just"/>
            <a:r>
              <a:rPr lang="fa-IR" dirty="0" smtClean="0">
                <a:cs typeface="B Nazanin" pitchFamily="2" charset="-78"/>
              </a:rPr>
              <a:t>علاقمند به قواعدی هستیم که ما را به پیامدهای منحصر به فردی برساند:</a:t>
            </a:r>
          </a:p>
          <a:p>
            <a:pPr algn="just"/>
            <a:r>
              <a:rPr lang="fa-IR" dirty="0" smtClean="0">
                <a:cs typeface="B Nazanin" pitchFamily="2" charset="-78"/>
              </a:rPr>
              <a:t>این قواعد می بایست چهار شرط اصلی را تامین کنند:</a:t>
            </a:r>
          </a:p>
          <a:p>
            <a:pPr algn="just"/>
            <a:r>
              <a:rPr lang="fa-IR" dirty="0" smtClean="0">
                <a:cs typeface="B Nazanin" pitchFamily="2" charset="-78"/>
              </a:rPr>
              <a:t>1-عقلانیت فردی</a:t>
            </a:r>
          </a:p>
          <a:p>
            <a:pPr algn="just"/>
            <a:r>
              <a:rPr lang="fa-IR" dirty="0" smtClean="0">
                <a:cs typeface="B Nazanin" pitchFamily="2" charset="-78"/>
              </a:rPr>
              <a:t>2-نامربوط بودن درجه بندی مطلوبیت</a:t>
            </a:r>
          </a:p>
          <a:p>
            <a:pPr algn="just"/>
            <a:r>
              <a:rPr lang="fa-IR" dirty="0" smtClean="0">
                <a:cs typeface="B Nazanin" pitchFamily="2" charset="-78"/>
              </a:rPr>
              <a:t>3-استقلال </a:t>
            </a:r>
            <a:r>
              <a:rPr lang="en-US" dirty="0" smtClean="0">
                <a:cs typeface="B Nazanin" pitchFamily="2" charset="-78"/>
              </a:rPr>
              <a:t>Alternative</a:t>
            </a:r>
            <a:r>
              <a:rPr lang="fa-IR" dirty="0" smtClean="0">
                <a:cs typeface="B Nazanin" pitchFamily="2" charset="-78"/>
              </a:rPr>
              <a:t> های نامربوط</a:t>
            </a:r>
          </a:p>
          <a:p>
            <a:pPr algn="just"/>
            <a:r>
              <a:rPr lang="fa-IR" dirty="0" smtClean="0">
                <a:cs typeface="B Nazanin" pitchFamily="2" charset="-78"/>
              </a:rPr>
              <a:t>4-قرینگی</a:t>
            </a:r>
            <a:endParaRPr lang="fa-IR" dirty="0">
              <a:cs typeface="B Nazanin" pitchFamily="2" charset="-78"/>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عقلانیت فردی</a:t>
            </a:r>
            <a:endParaRPr lang="fa-IR" dirty="0">
              <a:cs typeface="B Titr" pitchFamily="2" charset="-78"/>
            </a:endParaRPr>
          </a:p>
        </p:txBody>
      </p:sp>
      <p:sp>
        <p:nvSpPr>
          <p:cNvPr id="3" name="Content Placeholder 2"/>
          <p:cNvSpPr>
            <a:spLocks noGrp="1"/>
          </p:cNvSpPr>
          <p:nvPr>
            <p:ph idx="1"/>
          </p:nvPr>
        </p:nvSpPr>
        <p:spPr/>
        <p:txBody>
          <a:bodyPr/>
          <a:lstStyle/>
          <a:p>
            <a:pPr algn="just"/>
            <a:r>
              <a:rPr lang="fa-IR" dirty="0" smtClean="0">
                <a:cs typeface="B Nazanin" pitchFamily="2" charset="-78"/>
              </a:rPr>
              <a:t>همواره توافقی وجود خواهد داشت که کل ملبغ مورد نظر را بین بازیکنان تقسیم کند و چیزی از آن باقی نماند.</a:t>
            </a:r>
          </a:p>
          <a:p>
            <a:pPr algn="just"/>
            <a:endParaRPr lang="fa-IR" dirty="0">
              <a:cs typeface="B Nazanin" pitchFamily="2" charset="-78"/>
            </a:endParaRPr>
          </a:p>
          <a:p>
            <a:pPr algn="just"/>
            <a:r>
              <a:rPr lang="fa-IR" dirty="0" smtClean="0">
                <a:cs typeface="B Nazanin" pitchFamily="2" charset="-78"/>
              </a:rPr>
              <a:t>پیامد حاصله بیانگر تعادل نش است.</a:t>
            </a:r>
          </a:p>
          <a:p>
            <a:pPr algn="just"/>
            <a:endParaRPr lang="fa-IR" dirty="0">
              <a:cs typeface="B Nazanin" pitchFamily="2" charset="-78"/>
            </a:endParaRPr>
          </a:p>
          <a:p>
            <a:pPr algn="just"/>
            <a:r>
              <a:rPr lang="fa-IR" dirty="0" smtClean="0">
                <a:cs typeface="B Nazanin" pitchFamily="2" charset="-78"/>
              </a:rPr>
              <a:t>تضادی وجود نخواهد داشت.</a:t>
            </a:r>
            <a:endParaRPr lang="fa-IR" dirty="0">
              <a:cs typeface="B Nazanin" pitchFamily="2" charset="-78"/>
            </a:endParaRPr>
          </a:p>
        </p:txBody>
      </p:sp>
    </p:spTree>
    <p:extLst>
      <p:ext uri="{BB962C8B-B14F-4D97-AF65-F5344CB8AC3E}">
        <p14:creationId xmlns="" xmlns:p14="http://schemas.microsoft.com/office/powerpoint/2010/main" val="12786803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cs typeface="B Titr" pitchFamily="2" charset="-78"/>
              </a:rPr>
              <a:t>نامربوط بودن درجه بندی مطلوبیت</a:t>
            </a:r>
            <a:endParaRPr lang="fa-IR" dirty="0">
              <a:cs typeface="B Titr" pitchFamily="2" charset="-78"/>
            </a:endParaRPr>
          </a:p>
        </p:txBody>
      </p:sp>
      <p:sp>
        <p:nvSpPr>
          <p:cNvPr id="3" name="Content Placeholder 2"/>
          <p:cNvSpPr>
            <a:spLocks noGrp="1"/>
          </p:cNvSpPr>
          <p:nvPr>
            <p:ph idx="1"/>
          </p:nvPr>
        </p:nvSpPr>
        <p:spPr/>
        <p:txBody>
          <a:bodyPr/>
          <a:lstStyle/>
          <a:p>
            <a:pPr algn="just"/>
            <a:endParaRPr lang="fa-IR" dirty="0" smtClean="0">
              <a:cs typeface="B Nazanin" pitchFamily="2" charset="-78"/>
            </a:endParaRPr>
          </a:p>
          <a:p>
            <a:pPr algn="just"/>
            <a:endParaRPr lang="fa-IR" dirty="0">
              <a:cs typeface="B Nazanin" pitchFamily="2" charset="-78"/>
            </a:endParaRPr>
          </a:p>
          <a:p>
            <a:pPr algn="just"/>
            <a:r>
              <a:rPr lang="fa-IR" dirty="0" smtClean="0">
                <a:cs typeface="B Nazanin" pitchFamily="2" charset="-78"/>
              </a:rPr>
              <a:t>جواب به دست آمده بایستی نسبت به انتخاب تابع مطلوبیت که برای نشان دادن ترجیحات بازیکنان به کار می رود، دچار تغیر نشود.</a:t>
            </a:r>
            <a:endParaRPr lang="fa-IR" dirty="0">
              <a:cs typeface="B Nazanin" pitchFamily="2" charset="-78"/>
            </a:endParaRPr>
          </a:p>
        </p:txBody>
      </p:sp>
    </p:spTree>
    <p:extLst>
      <p:ext uri="{BB962C8B-B14F-4D97-AF65-F5344CB8AC3E}">
        <p14:creationId xmlns="" xmlns:p14="http://schemas.microsoft.com/office/powerpoint/2010/main" val="28665647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a:cs typeface="B Titr" pitchFamily="2" charset="-78"/>
              </a:rPr>
              <a:t>استقلال </a:t>
            </a:r>
            <a:r>
              <a:rPr lang="en-US" b="1" dirty="0">
                <a:cs typeface="B Titr" pitchFamily="2" charset="-78"/>
              </a:rPr>
              <a:t>Alternative</a:t>
            </a:r>
            <a:r>
              <a:rPr lang="en-US" dirty="0">
                <a:cs typeface="B Titr" pitchFamily="2" charset="-78"/>
              </a:rPr>
              <a:t> </a:t>
            </a:r>
            <a:r>
              <a:rPr lang="fa-IR" dirty="0">
                <a:cs typeface="B Titr" pitchFamily="2" charset="-78"/>
              </a:rPr>
              <a:t>های نامربوط</a:t>
            </a:r>
          </a:p>
        </p:txBody>
      </p:sp>
      <p:sp>
        <p:nvSpPr>
          <p:cNvPr id="3" name="Content Placeholder 2"/>
          <p:cNvSpPr>
            <a:spLocks noGrp="1"/>
          </p:cNvSpPr>
          <p:nvPr>
            <p:ph idx="1"/>
          </p:nvPr>
        </p:nvSpPr>
        <p:spPr/>
        <p:txBody>
          <a:bodyPr/>
          <a:lstStyle/>
          <a:p>
            <a:pPr algn="just"/>
            <a:endParaRPr lang="fa-IR" dirty="0">
              <a:cs typeface="B Nazanin" pitchFamily="2" charset="-78"/>
            </a:endParaRPr>
          </a:p>
          <a:p>
            <a:pPr algn="just"/>
            <a:endParaRPr lang="fa-IR" dirty="0" smtClean="0">
              <a:cs typeface="B Nazanin" pitchFamily="2" charset="-78"/>
            </a:endParaRPr>
          </a:p>
          <a:p>
            <a:pPr algn="just"/>
            <a:r>
              <a:rPr lang="fa-IR" dirty="0" smtClean="0">
                <a:cs typeface="B Nazanin" pitchFamily="2" charset="-78"/>
              </a:rPr>
              <a:t>وقتی گزینه ای توسط یک بازیکن انتخاب نمی شده است، در صورتی که تبدیل به یک گزینه غیرقابل دسترس شود، پیامد بازی تغییری نخواهد کرد.</a:t>
            </a:r>
            <a:endParaRPr lang="fa-IR" dirty="0">
              <a:cs typeface="B Nazanin" pitchFamily="2" charset="-78"/>
            </a:endParaRPr>
          </a:p>
        </p:txBody>
      </p:sp>
    </p:spTree>
    <p:extLst>
      <p:ext uri="{BB962C8B-B14F-4D97-AF65-F5344CB8AC3E}">
        <p14:creationId xmlns="" xmlns:p14="http://schemas.microsoft.com/office/powerpoint/2010/main" val="42669004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قرینگی</a:t>
            </a:r>
            <a:endParaRPr lang="fa-IR" dirty="0">
              <a:cs typeface="B Titr" pitchFamily="2" charset="-78"/>
            </a:endParaRPr>
          </a:p>
        </p:txBody>
      </p:sp>
      <p:sp>
        <p:nvSpPr>
          <p:cNvPr id="3" name="Content Placeholder 2"/>
          <p:cNvSpPr>
            <a:spLocks noGrp="1"/>
          </p:cNvSpPr>
          <p:nvPr>
            <p:ph idx="1"/>
          </p:nvPr>
        </p:nvSpPr>
        <p:spPr/>
        <p:txBody>
          <a:bodyPr>
            <a:normAutofit/>
          </a:bodyPr>
          <a:lstStyle/>
          <a:p>
            <a:pPr algn="just"/>
            <a:r>
              <a:rPr lang="fa-IR" dirty="0" smtClean="0">
                <a:cs typeface="B Nazanin" pitchFamily="2" charset="-78"/>
              </a:rPr>
              <a:t>اگر ارزش مبالغ دریافتی بای بازیکنان یکسان باشد(توابع مطلوبیتشان یکسان باشد) در اینصورت هر یک از بازیکنان می بایستی مبلغ یکسانی را دریافت نمایند.</a:t>
            </a:r>
          </a:p>
          <a:p>
            <a:pPr algn="just"/>
            <a:r>
              <a:rPr lang="fa-IR" dirty="0" smtClean="0">
                <a:cs typeface="B Nazanin" pitchFamily="2" charset="-78"/>
              </a:rPr>
              <a:t>یکسان نبودن بردهای پایانی صرفا به دلیل تفاوت در تابع مطلوبیت بازیکنان می باشد.</a:t>
            </a:r>
          </a:p>
          <a:p>
            <a:pPr algn="just"/>
            <a:endParaRPr lang="fa-IR" dirty="0" smtClean="0">
              <a:cs typeface="B Nazanin" pitchFamily="2" charset="-78"/>
            </a:endParaRPr>
          </a:p>
          <a:p>
            <a:pPr algn="just"/>
            <a:r>
              <a:rPr lang="fa-IR" dirty="0" smtClean="0">
                <a:cs typeface="B Nazanin" pitchFamily="2" charset="-78"/>
              </a:rPr>
              <a:t>اصل هارسنئی:</a:t>
            </a:r>
          </a:p>
          <a:p>
            <a:pPr algn="just"/>
            <a:r>
              <a:rPr lang="fa-IR" dirty="0" smtClean="0">
                <a:cs typeface="B Nazanin" pitchFamily="2" charset="-78"/>
              </a:rPr>
              <a:t>مردم با اطلاعات مشابه به نتایج مشابهی می رسند.</a:t>
            </a:r>
            <a:endParaRPr lang="fa-IR" dirty="0">
              <a:cs typeface="B Nazanin" pitchFamily="2" charset="-78"/>
            </a:endParaRPr>
          </a:p>
        </p:txBody>
      </p:sp>
    </p:spTree>
    <p:extLst>
      <p:ext uri="{BB962C8B-B14F-4D97-AF65-F5344CB8AC3E}">
        <p14:creationId xmlns="" xmlns:p14="http://schemas.microsoft.com/office/powerpoint/2010/main" val="39064082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مدل چانه زنی رابینشتین</a:t>
            </a:r>
            <a:endParaRPr lang="fa-IR" dirty="0">
              <a:cs typeface="B Titr" pitchFamily="2" charset="-78"/>
            </a:endParaRPr>
          </a:p>
        </p:txBody>
      </p:sp>
      <p:sp>
        <p:nvSpPr>
          <p:cNvPr id="3" name="Content Placeholder 2"/>
          <p:cNvSpPr>
            <a:spLocks noGrp="1"/>
          </p:cNvSpPr>
          <p:nvPr>
            <p:ph idx="1"/>
          </p:nvPr>
        </p:nvSpPr>
        <p:spPr/>
        <p:txBody>
          <a:bodyPr/>
          <a:lstStyle/>
          <a:p>
            <a:pPr algn="just"/>
            <a:endParaRPr lang="fa-IR" dirty="0" smtClean="0">
              <a:cs typeface="B Nazanin" pitchFamily="2" charset="-78"/>
            </a:endParaRPr>
          </a:p>
          <a:p>
            <a:pPr algn="just"/>
            <a:r>
              <a:rPr lang="fa-IR" dirty="0" smtClean="0">
                <a:cs typeface="B Nazanin" pitchFamily="2" charset="-78"/>
              </a:rPr>
              <a:t>هنگامی که پیشنهادها و مطالبات در یک بازی چانه زنی به صورت متوالی ارائه شوند، اگر بازیکنان راه حل سریع را به راه حل طولانی ترجیح دهند، فقط یک پیشنهاد وجود دارد که یک چانه زن عقلایی آن را ارائه خواهد نمود.علاوه بر این، رقیب عقلایی نیز که هیچ </a:t>
            </a:r>
            <a:r>
              <a:rPr lang="en-US" dirty="0" err="1" smtClean="0">
                <a:cs typeface="B Nazanin" pitchFamily="2" charset="-78"/>
              </a:rPr>
              <a:t>Alternave</a:t>
            </a:r>
            <a:r>
              <a:rPr lang="fa-IR" dirty="0" smtClean="0">
                <a:cs typeface="B Nazanin" pitchFamily="2" charset="-78"/>
              </a:rPr>
              <a:t> ندارد فورا آن را قبول می کند.</a:t>
            </a:r>
          </a:p>
          <a:p>
            <a:pPr algn="just"/>
            <a:endParaRPr lang="fa-IR" dirty="0">
              <a:cs typeface="B Nazanin" pitchFamily="2" charset="-78"/>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itchFamily="2" charset="-78"/>
              </a:rPr>
              <a:t>فرایند چانه زنی رابینشتین</a:t>
            </a:r>
            <a:endParaRPr lang="fa-IR" dirty="0">
              <a:cs typeface="B Titr" pitchFamily="2" charset="-78"/>
            </a:endParaRPr>
          </a:p>
        </p:txBody>
      </p:sp>
      <p:sp>
        <p:nvSpPr>
          <p:cNvPr id="3" name="Content Placeholder 2"/>
          <p:cNvSpPr>
            <a:spLocks noGrp="1"/>
          </p:cNvSpPr>
          <p:nvPr>
            <p:ph idx="1"/>
          </p:nvPr>
        </p:nvSpPr>
        <p:spPr/>
        <p:txBody>
          <a:bodyPr>
            <a:normAutofit lnSpcReduction="10000"/>
          </a:bodyPr>
          <a:lstStyle/>
          <a:p>
            <a:pPr algn="just"/>
            <a:r>
              <a:rPr lang="fa-IR" dirty="0">
                <a:cs typeface="B Nazanin" pitchFamily="2" charset="-78"/>
              </a:rPr>
              <a:t>عامل تنزیل: هر زمان که یک پیشنهاد رد شود پاداش ها با نسبت معینی کاهش می یابد.</a:t>
            </a:r>
          </a:p>
          <a:p>
            <a:pPr algn="just"/>
            <a:r>
              <a:rPr lang="fa-IR" dirty="0" smtClean="0">
                <a:cs typeface="B Nazanin" pitchFamily="2" charset="-78"/>
              </a:rPr>
              <a:t>1-بازیکنی که اولین حرکت را انجام دهد دارای مزیت است.</a:t>
            </a:r>
          </a:p>
          <a:p>
            <a:pPr algn="just"/>
            <a:r>
              <a:rPr lang="fa-IR" dirty="0" smtClean="0">
                <a:cs typeface="B Nazanin" pitchFamily="2" charset="-78"/>
              </a:rPr>
              <a:t>2-مسئله نرخ های </a:t>
            </a:r>
            <a:r>
              <a:rPr lang="fa-IR" dirty="0">
                <a:cs typeface="B Nazanin" pitchFamily="2" charset="-78"/>
              </a:rPr>
              <a:t>تنزیل نسبی: بازیکنی که نرخ تنزیل </a:t>
            </a:r>
            <a:r>
              <a:rPr lang="fa-IR" dirty="0" smtClean="0">
                <a:cs typeface="B Nazanin" pitchFamily="2" charset="-78"/>
              </a:rPr>
              <a:t>بالاتری دارد(بی صبری بیشتر)، سهم کمتری می برد.</a:t>
            </a:r>
          </a:p>
          <a:p>
            <a:pPr algn="just"/>
            <a:endParaRPr lang="fa-IR" dirty="0">
              <a:cs typeface="B Nazanin" pitchFamily="2" charset="-78"/>
            </a:endParaRPr>
          </a:p>
          <a:p>
            <a:pPr algn="just"/>
            <a:r>
              <a:rPr lang="fa-IR" dirty="0" smtClean="0">
                <a:cs typeface="B Nazanin" pitchFamily="2" charset="-78"/>
              </a:rPr>
              <a:t>اگر کارگزاران بتوانند پیشنهادات را با سرعت رد و بدل کنند و نرخ های تنزیل شان ریسک گریزی آنها را منعکس کند، راه حل رابینشتین با راه حل نش یکسان است.</a:t>
            </a:r>
            <a:endParaRPr lang="fa-IR" dirty="0">
              <a:cs typeface="B Nazanin" pitchFamily="2" charset="-78"/>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cs typeface="B Titr" pitchFamily="2" charset="-78"/>
              </a:rPr>
              <a:t>چانه زنی با اطلاعات ناقص</a:t>
            </a:r>
            <a:endParaRPr lang="fa-IR" dirty="0">
              <a:cs typeface="B Titr" pitchFamily="2" charset="-78"/>
            </a:endParaRPr>
          </a:p>
        </p:txBody>
      </p:sp>
      <p:sp>
        <p:nvSpPr>
          <p:cNvPr id="3" name="Content Placeholder 2"/>
          <p:cNvSpPr>
            <a:spLocks noGrp="1"/>
          </p:cNvSpPr>
          <p:nvPr>
            <p:ph idx="1"/>
          </p:nvPr>
        </p:nvSpPr>
        <p:spPr/>
        <p:txBody>
          <a:bodyPr/>
          <a:lstStyle/>
          <a:p>
            <a:endParaRPr lang="fa-IR" dirty="0" smtClean="0">
              <a:cs typeface="B Nazanin" pitchFamily="2" charset="-78"/>
            </a:endParaRPr>
          </a:p>
          <a:p>
            <a:r>
              <a:rPr lang="fa-IR" dirty="0" smtClean="0">
                <a:cs typeface="B Nazanin" pitchFamily="2" charset="-78"/>
              </a:rPr>
              <a:t>در صورت وجود اطلاعات ناقص، تاخیر در توافق، بسیار هزینه بر خواهد بود و موجب ناکارآمدی می شود، زیرا تاخیر به بازیکنان کمک میکند تا اطلاعات ناشناخته را فرا بگیرند.</a:t>
            </a:r>
          </a:p>
          <a:p>
            <a:endParaRPr lang="fa-IR" dirty="0">
              <a:cs typeface="B Nazanin" pitchFamily="2" charset="-78"/>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71600" y="4005064"/>
            <a:ext cx="7092280" cy="1831290"/>
          </a:xfrm>
          <a:prstGeom prst="rect">
            <a:avLst/>
          </a:prstGeom>
        </p:spPr>
      </p:pic>
    </p:spTree>
    <p:extLst>
      <p:ext uri="{BB962C8B-B14F-4D97-AF65-F5344CB8AC3E}">
        <p14:creationId xmlns="" xmlns:p14="http://schemas.microsoft.com/office/powerpoint/2010/main" val="8399548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منابع</a:t>
            </a:r>
            <a:endParaRPr lang="en-US" dirty="0"/>
          </a:p>
        </p:txBody>
      </p:sp>
      <p:sp>
        <p:nvSpPr>
          <p:cNvPr id="3" name="Content Placeholder 2"/>
          <p:cNvSpPr>
            <a:spLocks noGrp="1"/>
          </p:cNvSpPr>
          <p:nvPr>
            <p:ph idx="1"/>
          </p:nvPr>
        </p:nvSpPr>
        <p:spPr>
          <a:xfrm>
            <a:off x="1043608" y="2119257"/>
            <a:ext cx="6840760" cy="3603812"/>
          </a:xfrm>
        </p:spPr>
        <p:txBody>
          <a:bodyPr>
            <a:normAutofit/>
          </a:bodyPr>
          <a:lstStyle/>
          <a:p>
            <a:pPr>
              <a:buNone/>
            </a:pPr>
            <a:r>
              <a:rPr lang="fa-IR" sz="2000" dirty="0" smtClean="0">
                <a:cs typeface="B Nazanin" pitchFamily="2" charset="-78"/>
              </a:rPr>
              <a:t>1. نظریه بازی‌ها و کاربردهای اقتصادی، دکتر علی سوری، نشر دانشگاه علوم اقتصادی</a:t>
            </a:r>
            <a:endParaRPr lang="en-US" sz="2000" dirty="0">
              <a:cs typeface="B Nazanin"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C:\Users\MRM\Desktop\game-theory\pic\image1s.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59632" y="692696"/>
            <a:ext cx="6336704" cy="537581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108520" y="1556792"/>
            <a:ext cx="3744415" cy="1368152"/>
          </a:xfrm>
        </p:spPr>
        <p:txBody>
          <a:bodyPr>
            <a:noAutofit/>
          </a:bodyPr>
          <a:lstStyle/>
          <a:p>
            <a:r>
              <a:rPr lang="fa-IR" sz="6600" dirty="0" smtClean="0">
                <a:cs typeface="B Titr" pitchFamily="2" charset="-78"/>
              </a:rPr>
              <a:t>با تشکر</a:t>
            </a:r>
            <a:endParaRPr lang="fa-IR" sz="6600" dirty="0">
              <a:cs typeface="B Titr" pitchFamily="2" charset="-78"/>
            </a:endParaRPr>
          </a:p>
        </p:txBody>
      </p:sp>
    </p:spTree>
    <p:extLst>
      <p:ext uri="{BB962C8B-B14F-4D97-AF65-F5344CB8AC3E}">
        <p14:creationId xmlns="" xmlns:p14="http://schemas.microsoft.com/office/powerpoint/2010/main" val="16802766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848</TotalTime>
  <Words>1211</Words>
  <Application>Microsoft Office PowerPoint</Application>
  <PresentationFormat>On-screen Show (4:3)</PresentationFormat>
  <Paragraphs>146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Pushpin</vt:lpstr>
      <vt:lpstr>بازی های چانه زنی</vt:lpstr>
      <vt:lpstr>مسئله چانه زنی</vt:lpstr>
      <vt:lpstr>عناصر کلیدی نظریه چانه زنی</vt:lpstr>
      <vt:lpstr>چانه زنی و موقعیتهای چانه زنی</vt:lpstr>
      <vt:lpstr>قدرت چانه زنی</vt:lpstr>
      <vt:lpstr>بی صبری</vt:lpstr>
      <vt:lpstr>بی صبری</vt:lpstr>
      <vt:lpstr>ریسک شکستن تعهد</vt:lpstr>
      <vt:lpstr>ریسک شکستن تعهد</vt:lpstr>
      <vt:lpstr>حق انتخاب های بیرونی و قدرت    چانه زنی</vt:lpstr>
      <vt:lpstr>رابطه بین حق انتخاب بیرونی و درونی و تاثیر آن بر قدرت چانه زنی</vt:lpstr>
      <vt:lpstr>تاکتیکهای ایجاد تعهد</vt:lpstr>
      <vt:lpstr>تاکتیکهای ایجاد تعهد</vt:lpstr>
      <vt:lpstr>اطلاعات نامتقارن</vt:lpstr>
      <vt:lpstr>اطلاعات نامتقارن</vt:lpstr>
      <vt:lpstr>گفته های باور کردنی و نکردنی در چانه زنی </vt:lpstr>
      <vt:lpstr>گفته های باور کردنی و نکردنی در چانه زنی </vt:lpstr>
      <vt:lpstr>تعادل نش و راه حل نش</vt:lpstr>
      <vt:lpstr>تعادل نش و راه حل نش</vt:lpstr>
      <vt:lpstr>اصول نش</vt:lpstr>
      <vt:lpstr>عقلانیت فردی</vt:lpstr>
      <vt:lpstr>نامربوط بودن درجه بندی مطلوبیت</vt:lpstr>
      <vt:lpstr>استقلال Alternative های نامربوط</vt:lpstr>
      <vt:lpstr>قرینگی</vt:lpstr>
      <vt:lpstr>مدل چانه زنی رابینشتین</vt:lpstr>
      <vt:lpstr>فرایند چانه زنی رابینشتین</vt:lpstr>
      <vt:lpstr>چانه زنی با اطلاعات ناقص</vt:lpstr>
      <vt:lpstr>منابع</vt:lpstr>
      <vt:lpstr>با تشکر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m_rezaei</dc:creator>
  <cp:lastModifiedBy>MRT</cp:lastModifiedBy>
  <cp:revision>52</cp:revision>
  <cp:lastPrinted>2013-12-17T04:27:37Z</cp:lastPrinted>
  <dcterms:created xsi:type="dcterms:W3CDTF">2013-12-14T11:17:10Z</dcterms:created>
  <dcterms:modified xsi:type="dcterms:W3CDTF">2013-12-17T14:07:20Z</dcterms:modified>
</cp:coreProperties>
</file>