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2" r:id="rId1"/>
  </p:sldMasterIdLst>
  <p:notesMasterIdLst>
    <p:notesMasterId r:id="rId34"/>
  </p:notesMasterIdLst>
  <p:handoutMasterIdLst>
    <p:handoutMasterId r:id="rId35"/>
  </p:handoutMasterIdLst>
  <p:sldIdLst>
    <p:sldId id="318" r:id="rId2"/>
    <p:sldId id="481" r:id="rId3"/>
    <p:sldId id="482" r:id="rId4"/>
    <p:sldId id="486" r:id="rId5"/>
    <p:sldId id="465" r:id="rId6"/>
    <p:sldId id="484" r:id="rId7"/>
    <p:sldId id="485" r:id="rId8"/>
    <p:sldId id="487" r:id="rId9"/>
    <p:sldId id="630" r:id="rId10"/>
    <p:sldId id="598" r:id="rId11"/>
    <p:sldId id="599" r:id="rId12"/>
    <p:sldId id="489" r:id="rId13"/>
    <p:sldId id="601" r:id="rId14"/>
    <p:sldId id="591" r:id="rId15"/>
    <p:sldId id="580" r:id="rId16"/>
    <p:sldId id="582" r:id="rId17"/>
    <p:sldId id="583" r:id="rId18"/>
    <p:sldId id="588" r:id="rId19"/>
    <p:sldId id="631" r:id="rId20"/>
    <p:sldId id="722" r:id="rId21"/>
    <p:sldId id="723" r:id="rId22"/>
    <p:sldId id="679" r:id="rId23"/>
    <p:sldId id="724" r:id="rId24"/>
    <p:sldId id="721" r:id="rId25"/>
    <p:sldId id="710" r:id="rId26"/>
    <p:sldId id="711" r:id="rId27"/>
    <p:sldId id="712" r:id="rId28"/>
    <p:sldId id="713" r:id="rId29"/>
    <p:sldId id="714" r:id="rId30"/>
    <p:sldId id="715" r:id="rId31"/>
    <p:sldId id="643" r:id="rId32"/>
    <p:sldId id="642" r:id="rId33"/>
  </p:sldIdLst>
  <p:sldSz cx="9144000" cy="6858000" type="screen4x3"/>
  <p:notesSz cx="7315200" cy="96012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3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3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3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3200" kern="1200">
        <a:solidFill>
          <a:schemeClr val="tx1"/>
        </a:solidFill>
        <a:latin typeface="Times New Roman" pitchFamily="18" charset="0"/>
        <a:ea typeface="+mn-ea"/>
        <a:cs typeface="Arial" pitchFamily="34" charset="0"/>
      </a:defRPr>
    </a:lvl5pPr>
    <a:lvl6pPr marL="2286000" algn="l" defTabSz="914400" rtl="0" eaLnBrk="1" latinLnBrk="0" hangingPunct="1">
      <a:defRPr sz="3200" kern="1200">
        <a:solidFill>
          <a:schemeClr val="tx1"/>
        </a:solidFill>
        <a:latin typeface="Times New Roman" pitchFamily="18" charset="0"/>
        <a:ea typeface="+mn-ea"/>
        <a:cs typeface="Arial" pitchFamily="34" charset="0"/>
      </a:defRPr>
    </a:lvl6pPr>
    <a:lvl7pPr marL="2743200" algn="l" defTabSz="914400" rtl="0" eaLnBrk="1" latinLnBrk="0" hangingPunct="1">
      <a:defRPr sz="3200" kern="1200">
        <a:solidFill>
          <a:schemeClr val="tx1"/>
        </a:solidFill>
        <a:latin typeface="Times New Roman" pitchFamily="18" charset="0"/>
        <a:ea typeface="+mn-ea"/>
        <a:cs typeface="Arial" pitchFamily="34" charset="0"/>
      </a:defRPr>
    </a:lvl7pPr>
    <a:lvl8pPr marL="3200400" algn="l" defTabSz="914400" rtl="0" eaLnBrk="1" latinLnBrk="0" hangingPunct="1">
      <a:defRPr sz="3200" kern="1200">
        <a:solidFill>
          <a:schemeClr val="tx1"/>
        </a:solidFill>
        <a:latin typeface="Times New Roman" pitchFamily="18" charset="0"/>
        <a:ea typeface="+mn-ea"/>
        <a:cs typeface="Arial" pitchFamily="34" charset="0"/>
      </a:defRPr>
    </a:lvl8pPr>
    <a:lvl9pPr marL="3657600" algn="l" defTabSz="914400" rtl="0" eaLnBrk="1" latinLnBrk="0" hangingPunct="1">
      <a:defRPr sz="3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6600FF"/>
    <a:srgbClr val="9999FF"/>
    <a:srgbClr val="FF6600"/>
    <a:srgbClr val="CCCCFF"/>
    <a:srgbClr val="FFCC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1" autoAdjust="0"/>
    <p:restoredTop sz="94940" autoAdjust="0"/>
  </p:normalViewPr>
  <p:slideViewPr>
    <p:cSldViewPr>
      <p:cViewPr varScale="1">
        <p:scale>
          <a:sx n="104" d="100"/>
          <a:sy n="104" d="100"/>
        </p:scale>
        <p:origin x="-180"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33" d="100"/>
        <a:sy n="33" d="100"/>
      </p:scale>
      <p:origin x="0" y="73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cs typeface="+mn-cs"/>
              </a:defRPr>
            </a:lvl1pPr>
          </a:lstStyle>
          <a:p>
            <a:pPr>
              <a:defRPr/>
            </a:pPr>
            <a:endParaRPr lang="en-US"/>
          </a:p>
        </p:txBody>
      </p:sp>
      <p:sp>
        <p:nvSpPr>
          <p:cNvPr id="30723" name="Rectangle 3"/>
          <p:cNvSpPr>
            <a:spLocks noGrp="1" noChangeArrowheads="1"/>
          </p:cNvSpPr>
          <p:nvPr>
            <p:ph type="dt" sz="quarter"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cs typeface="+mn-cs"/>
              </a:defRPr>
            </a:lvl1pPr>
          </a:lstStyle>
          <a:p>
            <a:pPr>
              <a:defRPr/>
            </a:pPr>
            <a:endParaRPr lang="en-US"/>
          </a:p>
        </p:txBody>
      </p:sp>
      <p:sp>
        <p:nvSpPr>
          <p:cNvPr id="30724"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cs typeface="+mn-cs"/>
              </a:defRPr>
            </a:lvl1pPr>
          </a:lstStyle>
          <a:p>
            <a:pPr>
              <a:defRPr/>
            </a:pPr>
            <a:r>
              <a:rPr lang="en-US"/>
              <a:t>Jamal Shahrabi</a:t>
            </a:r>
          </a:p>
        </p:txBody>
      </p:sp>
      <p:sp>
        <p:nvSpPr>
          <p:cNvPr id="30725"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cs typeface="Times New Roman" pitchFamily="18" charset="0"/>
              </a:defRPr>
            </a:lvl1pPr>
          </a:lstStyle>
          <a:p>
            <a:pPr>
              <a:defRPr/>
            </a:pPr>
            <a:fld id="{7681270D-B617-4B7D-8446-77EEF2F88882}" type="slidenum">
              <a:rPr lang="ar-SA"/>
              <a:pPr>
                <a:defRPr/>
              </a:pPr>
              <a:t>‹#›</a:t>
            </a:fld>
            <a:endParaRPr lang="en-US"/>
          </a:p>
        </p:txBody>
      </p:sp>
    </p:spTree>
    <p:extLst>
      <p:ext uri="{BB962C8B-B14F-4D97-AF65-F5344CB8AC3E}">
        <p14:creationId xmlns:p14="http://schemas.microsoft.com/office/powerpoint/2010/main" val="319684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cs typeface="+mn-cs"/>
              </a:defRPr>
            </a:lvl1pPr>
          </a:lstStyle>
          <a:p>
            <a:pPr>
              <a:defRPr/>
            </a:pPr>
            <a:endParaRPr lang="en-US"/>
          </a:p>
        </p:txBody>
      </p:sp>
      <p:sp>
        <p:nvSpPr>
          <p:cNvPr id="29699" name="Rectangle 3"/>
          <p:cNvSpPr>
            <a:spLocks noGrp="1" noChangeArrowheads="1"/>
          </p:cNvSpPr>
          <p:nvPr>
            <p:ph type="dt"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cs typeface="+mn-cs"/>
              </a:defRPr>
            </a:lvl1pPr>
          </a:lstStyle>
          <a:p>
            <a:pPr>
              <a:defRPr/>
            </a:pPr>
            <a:endParaRPr lang="en-US"/>
          </a:p>
        </p:txBody>
      </p:sp>
      <p:sp>
        <p:nvSpPr>
          <p:cNvPr id="604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cs typeface="+mn-cs"/>
              </a:defRPr>
            </a:lvl1pPr>
          </a:lstStyle>
          <a:p>
            <a:pPr>
              <a:defRPr/>
            </a:pPr>
            <a:r>
              <a:rPr lang="en-US"/>
              <a:t>Jamal Shahrabi</a:t>
            </a:r>
          </a:p>
        </p:txBody>
      </p:sp>
      <p:sp>
        <p:nvSpPr>
          <p:cNvPr id="29703"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cs typeface="Times New Roman" pitchFamily="18" charset="0"/>
              </a:defRPr>
            </a:lvl1pPr>
          </a:lstStyle>
          <a:p>
            <a:pPr>
              <a:defRPr/>
            </a:pPr>
            <a:fld id="{E11BCBD1-5C72-4F9C-9968-45520BDD3F46}" type="slidenum">
              <a:rPr lang="ar-SA"/>
              <a:pPr>
                <a:defRPr/>
              </a:pPr>
              <a:t>‹#›</a:t>
            </a:fld>
            <a:endParaRPr lang="en-US"/>
          </a:p>
        </p:txBody>
      </p:sp>
    </p:spTree>
    <p:extLst>
      <p:ext uri="{BB962C8B-B14F-4D97-AF65-F5344CB8AC3E}">
        <p14:creationId xmlns:p14="http://schemas.microsoft.com/office/powerpoint/2010/main" val="262742726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Grp="1" noChangeArrowheads="1"/>
          </p:cNvSpPr>
          <p:nvPr>
            <p:ph type="ftr" sz="quarter" idx="4"/>
          </p:nvPr>
        </p:nvSpPr>
        <p:spPr>
          <a:noFill/>
        </p:spPr>
        <p:txBody>
          <a:bodyPr/>
          <a:lstStyle/>
          <a:p>
            <a:r>
              <a:rPr lang="en-US" smtClean="0">
                <a:cs typeface="Arial" pitchFamily="34" charset="0"/>
              </a:rPr>
              <a:t>Jamal Shahrabi</a:t>
            </a:r>
          </a:p>
        </p:txBody>
      </p:sp>
      <p:sp>
        <p:nvSpPr>
          <p:cNvPr id="61443" name="Rectangle 7"/>
          <p:cNvSpPr>
            <a:spLocks noGrp="1" noChangeArrowheads="1"/>
          </p:cNvSpPr>
          <p:nvPr>
            <p:ph type="sldNum" sz="quarter" idx="5"/>
          </p:nvPr>
        </p:nvSpPr>
        <p:spPr>
          <a:noFill/>
        </p:spPr>
        <p:txBody>
          <a:bodyPr/>
          <a:lstStyle/>
          <a:p>
            <a:fld id="{D5941E85-4594-4F9D-A8F6-D55FE4EE4604}" type="slidenum">
              <a:rPr lang="ar-SA" smtClean="0"/>
              <a:pPr/>
              <a:t>1</a:t>
            </a:fld>
            <a:endParaRPr lang="en-US" smtClean="0"/>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p:spPr>
        <p:txBody>
          <a:bodyPr/>
          <a:lstStyle/>
          <a:p>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cs typeface="Arial" pitchFamily="34" charset="0"/>
            </a:endParaRPr>
          </a:p>
        </p:txBody>
      </p:sp>
      <p:sp>
        <p:nvSpPr>
          <p:cNvPr id="62468" name="Slide Number Placeholder 3"/>
          <p:cNvSpPr>
            <a:spLocks noGrp="1"/>
          </p:cNvSpPr>
          <p:nvPr>
            <p:ph type="sldNum" sz="quarter" idx="5"/>
          </p:nvPr>
        </p:nvSpPr>
        <p:spPr>
          <a:noFill/>
        </p:spPr>
        <p:txBody>
          <a:bodyPr/>
          <a:lstStyle/>
          <a:p>
            <a:fld id="{A28D13DA-5175-4C1D-84B0-F508B64EE1CB}" type="slidenum">
              <a:rPr lang="fa-IR" smtClean="0"/>
              <a:pPr/>
              <a:t>3</a:t>
            </a:fld>
            <a:endParaRPr lang="fa-I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a:spcBef>
                <a:spcPct val="0"/>
              </a:spcBef>
            </a:pPr>
            <a:endParaRPr lang="en-US" smtClean="0">
              <a:cs typeface="Arial" pitchFamily="34" charset="0"/>
            </a:endParaRPr>
          </a:p>
        </p:txBody>
      </p:sp>
      <p:sp>
        <p:nvSpPr>
          <p:cNvPr id="63492" name="Slide Number Placeholder 3"/>
          <p:cNvSpPr>
            <a:spLocks noGrp="1"/>
          </p:cNvSpPr>
          <p:nvPr>
            <p:ph type="sldNum" sz="quarter" idx="5"/>
          </p:nvPr>
        </p:nvSpPr>
        <p:spPr>
          <a:noFill/>
        </p:spPr>
        <p:txBody>
          <a:bodyPr/>
          <a:lstStyle/>
          <a:p>
            <a:fld id="{003DF56F-9ED4-4294-817B-238D912A3AE4}" type="slidenum">
              <a:rPr lang="fa-IR" smtClean="0"/>
              <a:pPr/>
              <a:t>6</a:t>
            </a:fld>
            <a:endParaRPr lang="fa-I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a:spcBef>
                <a:spcPct val="0"/>
              </a:spcBef>
            </a:pPr>
            <a:endParaRPr lang="en-US" smtClean="0">
              <a:cs typeface="Arial" pitchFamily="34" charset="0"/>
            </a:endParaRPr>
          </a:p>
        </p:txBody>
      </p:sp>
      <p:sp>
        <p:nvSpPr>
          <p:cNvPr id="64516" name="Slide Number Placeholder 3"/>
          <p:cNvSpPr>
            <a:spLocks noGrp="1"/>
          </p:cNvSpPr>
          <p:nvPr>
            <p:ph type="sldNum" sz="quarter" idx="5"/>
          </p:nvPr>
        </p:nvSpPr>
        <p:spPr>
          <a:noFill/>
        </p:spPr>
        <p:txBody>
          <a:bodyPr/>
          <a:lstStyle/>
          <a:p>
            <a:fld id="{2F6FD859-BE88-429C-9887-785BC6A9DDF6}" type="slidenum">
              <a:rPr lang="fa-IR" smtClean="0"/>
              <a:pPr/>
              <a:t>7</a:t>
            </a:fld>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r>
              <a:rPr lang="en-US" smtClean="0"/>
              <a:t>Dr. Jamal Shahrabi, Amirkabir University, www.irandatamining.com</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E675E8F3-A573-43FD-9FD5-015F16D1117C}" type="slidenum">
              <a:rPr lang="ar-SA"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Dr. Jamal Shahrabi, Amirkabir University, www.irandatamining.com</a:t>
            </a:r>
            <a:endParaRPr lang="en-US"/>
          </a:p>
        </p:txBody>
      </p:sp>
      <p:sp>
        <p:nvSpPr>
          <p:cNvPr id="6" name="Slide Number Placeholder 5"/>
          <p:cNvSpPr>
            <a:spLocks noGrp="1"/>
          </p:cNvSpPr>
          <p:nvPr>
            <p:ph type="sldNum" sz="quarter" idx="12"/>
          </p:nvPr>
        </p:nvSpPr>
        <p:spPr/>
        <p:txBody>
          <a:bodyPr/>
          <a:lstStyle/>
          <a:p>
            <a:pPr>
              <a:defRPr/>
            </a:pPr>
            <a:fld id="{A2C209B2-F87F-419A-A368-7717F943E536}" type="slidenum">
              <a:rPr lang="ar-S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r>
              <a:rPr lang="en-US" smtClean="0"/>
              <a:t>Dr. Jamal Shahrabi, Amirkabir University, www.irandatamining.com</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3B9ABA47-DF30-4B6F-A4D6-C1419950028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Dr. Jamal Shahrabi, Amirkabir University, www.irandatamining.com</a:t>
            </a:r>
            <a:endParaRPr lang="en-US"/>
          </a:p>
        </p:txBody>
      </p:sp>
      <p:sp>
        <p:nvSpPr>
          <p:cNvPr id="5" name="Rectangle 6"/>
          <p:cNvSpPr>
            <a:spLocks noGrp="1" noChangeArrowheads="1"/>
          </p:cNvSpPr>
          <p:nvPr>
            <p:ph type="sldNum" sz="quarter" idx="12"/>
          </p:nvPr>
        </p:nvSpPr>
        <p:spPr/>
        <p:txBody>
          <a:bodyPr/>
          <a:lstStyle>
            <a:lvl1pPr>
              <a:defRPr/>
            </a:lvl1pPr>
          </a:lstStyle>
          <a:p>
            <a:pPr>
              <a:defRPr/>
            </a:pPr>
            <a:fld id="{960F000F-5CAE-48B4-8431-C0204444ABC8}"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5" name="Title 1"/>
          <p:cNvSpPr>
            <a:spLocks noGrp="1"/>
          </p:cNvSpPr>
          <p:nvPr>
            <p:ph type="title"/>
          </p:nvPr>
        </p:nvSpPr>
        <p:spPr>
          <a:xfrm>
            <a:off x="2703513" y="274638"/>
            <a:ext cx="6316662" cy="1143000"/>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693988" y="1600200"/>
            <a:ext cx="6326187"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5087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Dr. Jamal Shahrabi, Amirkabir University, www.irandatamining.com</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E8BF0D80-462B-4CD4-B0E1-B44F30F18E9A}" type="slidenum">
              <a:rPr lang="ar-SA"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761B16B5-06A2-4483-B905-A87F18CC11F7}" type="slidenum">
              <a:rPr lang="ar-SA" smtClean="0"/>
              <a:pPr>
                <a:defRPr/>
              </a:pPr>
              <a:t>‹#›</a:t>
            </a:fld>
            <a:endParaRPr lang="en-US"/>
          </a:p>
        </p:txBody>
      </p:sp>
      <p:sp>
        <p:nvSpPr>
          <p:cNvPr id="14" name="Footer Placeholder 13"/>
          <p:cNvSpPr>
            <a:spLocks noGrp="1"/>
          </p:cNvSpPr>
          <p:nvPr>
            <p:ph type="ftr" sz="quarter" idx="12"/>
          </p:nvPr>
        </p:nvSpPr>
        <p:spPr/>
        <p:txBody>
          <a:bodyPr/>
          <a:lstStyle/>
          <a:p>
            <a:pPr>
              <a:defRPr/>
            </a:pPr>
            <a:r>
              <a:rPr lang="en-US" smtClean="0"/>
              <a:t>Dr. Jamal Shahrabi, Amirkabir University, www.irandatamining.com</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endParaRPr lang="en-US"/>
          </a:p>
        </p:txBody>
      </p:sp>
      <p:sp>
        <p:nvSpPr>
          <p:cNvPr id="10" name="Slide Number Placeholder 9"/>
          <p:cNvSpPr>
            <a:spLocks noGrp="1"/>
          </p:cNvSpPr>
          <p:nvPr>
            <p:ph type="sldNum" sz="quarter" idx="16"/>
          </p:nvPr>
        </p:nvSpPr>
        <p:spPr/>
        <p:txBody>
          <a:bodyPr rtlCol="0"/>
          <a:lstStyle/>
          <a:p>
            <a:pPr>
              <a:defRPr/>
            </a:pPr>
            <a:fld id="{60F8CC17-6EA0-47BB-960B-6E79B6578EB7}" type="slidenum">
              <a:rPr lang="ar-SA" smtClean="0"/>
              <a:pPr>
                <a:defRPr/>
              </a:pPr>
              <a:t>‹#›</a:t>
            </a:fld>
            <a:endParaRPr lang="en-US"/>
          </a:p>
        </p:txBody>
      </p:sp>
      <p:sp>
        <p:nvSpPr>
          <p:cNvPr id="12" name="Footer Placeholder 11"/>
          <p:cNvSpPr>
            <a:spLocks noGrp="1"/>
          </p:cNvSpPr>
          <p:nvPr>
            <p:ph type="ftr" sz="quarter" idx="17"/>
          </p:nvPr>
        </p:nvSpPr>
        <p:spPr/>
        <p:txBody>
          <a:bodyPr rtlCol="0"/>
          <a:lstStyle/>
          <a:p>
            <a:pPr>
              <a:defRPr/>
            </a:pPr>
            <a:r>
              <a:rPr lang="en-US" smtClean="0"/>
              <a:t>Dr. Jamal Shahrabi, Amirkabir University, www.irandatamining.com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endParaRPr lang="en-US"/>
          </a:p>
        </p:txBody>
      </p:sp>
      <p:sp>
        <p:nvSpPr>
          <p:cNvPr id="12" name="Slide Number Placeholder 11"/>
          <p:cNvSpPr>
            <a:spLocks noGrp="1"/>
          </p:cNvSpPr>
          <p:nvPr>
            <p:ph type="sldNum" sz="quarter" idx="16"/>
          </p:nvPr>
        </p:nvSpPr>
        <p:spPr/>
        <p:txBody>
          <a:bodyPr rtlCol="0"/>
          <a:lstStyle/>
          <a:p>
            <a:pPr>
              <a:defRPr/>
            </a:pPr>
            <a:fld id="{B22E9CDC-96AE-44B7-B1F3-BEA8B0C2CD19}" type="slidenum">
              <a:rPr lang="ar-SA" smtClean="0"/>
              <a:pPr>
                <a:defRPr/>
              </a:pPr>
              <a:t>‹#›</a:t>
            </a:fld>
            <a:endParaRPr lang="en-US"/>
          </a:p>
        </p:txBody>
      </p:sp>
      <p:sp>
        <p:nvSpPr>
          <p:cNvPr id="14" name="Footer Placeholder 13"/>
          <p:cNvSpPr>
            <a:spLocks noGrp="1"/>
          </p:cNvSpPr>
          <p:nvPr>
            <p:ph type="ftr" sz="quarter" idx="17"/>
          </p:nvPr>
        </p:nvSpPr>
        <p:spPr/>
        <p:txBody>
          <a:bodyPr rtlCol="0"/>
          <a:lstStyle/>
          <a:p>
            <a:pPr>
              <a:defRPr/>
            </a:pPr>
            <a:r>
              <a:rPr lang="en-US" smtClean="0"/>
              <a:t>Dr. Jamal Shahrabi, Amirkabir University, www.irandatamining.com</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A0A24C59-3FA4-4C81-A16F-1E8BA9D5438F}" type="slidenum">
              <a:rPr lang="ar-SA"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2E14EBC0-7A18-4565-B4E3-09E8C89C5DC7}" type="slidenum">
              <a:rPr lang="ar-S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Dr. Jamal Shahrabi, Amirkabir University, www.irandatamining.com</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A011155B-685E-4663-A65C-45BF84606332}" type="slidenum">
              <a:rPr lang="ar-SA"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4C0466F2-7AFB-459C-8E89-943E94FDA3C2}" type="slidenum">
              <a:rPr lang="ar-SA"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r>
              <a:rPr lang="en-US" smtClean="0"/>
              <a:t>Dr. Jamal Shahrabi, Amirkabir University, www.irandatamining.com</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r>
              <a:rPr lang="en-US" smtClean="0"/>
              <a:t>Dr. Jamal Shahrabi, Amirkabir University, www.irandatamining.com</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235B9265-00C4-43F9-8D92-6CB36F6B9034}"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 id="2147483944" r:id="rId12"/>
    <p:sldLayoutId id="2147483945" r:id="rId13"/>
  </p:sldLayoutIdLst>
  <p:hf sldNum="0" hdr="0" dt="0"/>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malshahrabi@aut.ac.i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irandatamining.i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Jamalshahrabi@aut.ac.ir"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www.irandatamining.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8" name="Rectangle 6"/>
          <p:cNvSpPr>
            <a:spLocks noGrp="1" noChangeArrowheads="1"/>
          </p:cNvSpPr>
          <p:nvPr>
            <p:ph type="subTitle" idx="1"/>
          </p:nvPr>
        </p:nvSpPr>
        <p:spPr>
          <a:xfrm>
            <a:off x="1107281" y="3544649"/>
            <a:ext cx="6929438" cy="3184525"/>
          </a:xfrm>
        </p:spPr>
        <p:txBody>
          <a:bodyPr/>
          <a:lstStyle/>
          <a:p>
            <a:pPr algn="ctr" rtl="1" eaLnBrk="1" hangingPunct="1">
              <a:lnSpc>
                <a:spcPct val="150000"/>
              </a:lnSpc>
              <a:defRPr/>
            </a:pPr>
            <a:r>
              <a:rPr lang="fa-IR" sz="2800" dirty="0" smtClean="0">
                <a:solidFill>
                  <a:schemeClr val="accent3">
                    <a:lumMod val="60000"/>
                    <a:lumOff val="40000"/>
                  </a:schemeClr>
                </a:solidFill>
                <a:effectLst/>
                <a:cs typeface="B Nazanin" pitchFamily="2" charset="-78"/>
              </a:rPr>
              <a:t>دكتر </a:t>
            </a:r>
            <a:r>
              <a:rPr lang="fa-IR" sz="2800" dirty="0">
                <a:solidFill>
                  <a:schemeClr val="accent3">
                    <a:lumMod val="60000"/>
                    <a:lumOff val="40000"/>
                  </a:schemeClr>
                </a:solidFill>
                <a:effectLst/>
                <a:cs typeface="B Nazanin" pitchFamily="2" charset="-78"/>
              </a:rPr>
              <a:t>جمال </a:t>
            </a:r>
            <a:r>
              <a:rPr lang="fa-IR" sz="2800" dirty="0" smtClean="0">
                <a:solidFill>
                  <a:schemeClr val="accent3">
                    <a:lumMod val="60000"/>
                    <a:lumOff val="40000"/>
                  </a:schemeClr>
                </a:solidFill>
                <a:effectLst/>
                <a:cs typeface="B Nazanin" pitchFamily="2" charset="-78"/>
              </a:rPr>
              <a:t>شهرابي</a:t>
            </a:r>
          </a:p>
          <a:p>
            <a:pPr algn="ctr" rtl="1" eaLnBrk="1" hangingPunct="1">
              <a:defRPr/>
            </a:pPr>
            <a:r>
              <a:rPr lang="ar-SA" sz="2000" dirty="0" smtClean="0">
                <a:solidFill>
                  <a:schemeClr val="tx1"/>
                </a:solidFill>
                <a:effectLst/>
                <a:cs typeface="B Nazanin" pitchFamily="2" charset="-78"/>
              </a:rPr>
              <a:t>عضو </a:t>
            </a:r>
            <a:r>
              <a:rPr lang="ar-SA" sz="2000" dirty="0">
                <a:solidFill>
                  <a:schemeClr val="tx1"/>
                </a:solidFill>
                <a:effectLst/>
                <a:cs typeface="B Nazanin" pitchFamily="2" charset="-78"/>
              </a:rPr>
              <a:t>هي‍ات علم</a:t>
            </a:r>
            <a:r>
              <a:rPr lang="fa-IR" sz="2000" dirty="0">
                <a:solidFill>
                  <a:schemeClr val="tx1"/>
                </a:solidFill>
                <a:effectLst/>
                <a:cs typeface="B Nazanin" pitchFamily="2" charset="-78"/>
              </a:rPr>
              <a:t>ی</a:t>
            </a:r>
            <a:r>
              <a:rPr lang="ar-SA" sz="2000" dirty="0">
                <a:solidFill>
                  <a:schemeClr val="tx1"/>
                </a:solidFill>
                <a:effectLst/>
                <a:cs typeface="B Nazanin" pitchFamily="2" charset="-78"/>
              </a:rPr>
              <a:t> دانشكده مهندس</a:t>
            </a:r>
            <a:r>
              <a:rPr lang="fa-IR" sz="2000" dirty="0">
                <a:solidFill>
                  <a:schemeClr val="tx1"/>
                </a:solidFill>
                <a:effectLst/>
                <a:cs typeface="B Nazanin" pitchFamily="2" charset="-78"/>
              </a:rPr>
              <a:t>ی</a:t>
            </a:r>
            <a:r>
              <a:rPr lang="ar-SA" sz="2000" dirty="0">
                <a:solidFill>
                  <a:schemeClr val="tx1"/>
                </a:solidFill>
                <a:effectLst/>
                <a:cs typeface="B Nazanin" pitchFamily="2" charset="-78"/>
              </a:rPr>
              <a:t> </a:t>
            </a:r>
            <a:r>
              <a:rPr lang="ar-SA" sz="2000" dirty="0" smtClean="0">
                <a:solidFill>
                  <a:schemeClr val="tx1"/>
                </a:solidFill>
                <a:effectLst/>
                <a:cs typeface="B Nazanin" pitchFamily="2" charset="-78"/>
              </a:rPr>
              <a:t>صنايع</a:t>
            </a:r>
            <a:r>
              <a:rPr lang="en-US" sz="2000" dirty="0" smtClean="0">
                <a:solidFill>
                  <a:schemeClr val="tx1"/>
                </a:solidFill>
                <a:effectLst/>
                <a:cs typeface="B Nazanin" pitchFamily="2" charset="-78"/>
              </a:rPr>
              <a:t> </a:t>
            </a:r>
            <a:r>
              <a:rPr lang="ar-SA" sz="2000" dirty="0" smtClean="0">
                <a:solidFill>
                  <a:schemeClr val="tx1"/>
                </a:solidFill>
                <a:effectLst/>
                <a:cs typeface="B Nazanin" pitchFamily="2" charset="-78"/>
              </a:rPr>
              <a:t>دانشگاه </a:t>
            </a:r>
            <a:r>
              <a:rPr lang="ar-SA" sz="2000" dirty="0">
                <a:solidFill>
                  <a:schemeClr val="tx1"/>
                </a:solidFill>
                <a:effectLst/>
                <a:cs typeface="B Nazanin" pitchFamily="2" charset="-78"/>
              </a:rPr>
              <a:t>صنعت</a:t>
            </a:r>
            <a:r>
              <a:rPr lang="fa-IR" sz="2000" dirty="0">
                <a:solidFill>
                  <a:schemeClr val="tx1"/>
                </a:solidFill>
                <a:effectLst/>
                <a:cs typeface="B Nazanin" pitchFamily="2" charset="-78"/>
              </a:rPr>
              <a:t>ی</a:t>
            </a:r>
            <a:r>
              <a:rPr lang="ar-SA" sz="2000" dirty="0">
                <a:solidFill>
                  <a:schemeClr val="tx1"/>
                </a:solidFill>
                <a:effectLst/>
                <a:cs typeface="B Nazanin" pitchFamily="2" charset="-78"/>
              </a:rPr>
              <a:t> </a:t>
            </a:r>
            <a:r>
              <a:rPr lang="ar-SA" sz="2000" dirty="0" smtClean="0">
                <a:solidFill>
                  <a:schemeClr val="tx1"/>
                </a:solidFill>
                <a:effectLst/>
                <a:cs typeface="B Nazanin" pitchFamily="2" charset="-78"/>
              </a:rPr>
              <a:t>اميركبير</a:t>
            </a:r>
            <a:endParaRPr lang="fa-IR" sz="2000" dirty="0" smtClean="0">
              <a:solidFill>
                <a:schemeClr val="tx1"/>
              </a:solidFill>
              <a:effectLst/>
              <a:cs typeface="B Nazanin" pitchFamily="2" charset="-78"/>
            </a:endParaRPr>
          </a:p>
          <a:p>
            <a:pPr algn="ctr" rtl="1" eaLnBrk="1" hangingPunct="1">
              <a:defRPr/>
            </a:pPr>
            <a:r>
              <a:rPr lang="fa-IR" sz="2000" dirty="0" smtClean="0">
                <a:solidFill>
                  <a:schemeClr val="tx1"/>
                </a:solidFill>
                <a:effectLst/>
                <a:cs typeface="B Nazanin" pitchFamily="2" charset="-78"/>
              </a:rPr>
              <a:t>و دبير کنفرانس داده کاوي ايران</a:t>
            </a:r>
            <a:endParaRPr lang="en-US" sz="2000" dirty="0" smtClean="0">
              <a:solidFill>
                <a:schemeClr val="tx1"/>
              </a:solidFill>
              <a:effectLst/>
              <a:cs typeface="B Nazanin" pitchFamily="2" charset="-78"/>
            </a:endParaRPr>
          </a:p>
          <a:p>
            <a:pPr algn="ctr" rtl="1" eaLnBrk="1" hangingPunct="1">
              <a:defRPr/>
            </a:pPr>
            <a:endParaRPr lang="en-US" sz="2000" dirty="0" smtClean="0">
              <a:solidFill>
                <a:srgbClr val="0070C0"/>
              </a:solidFill>
              <a:effectLst/>
              <a:cs typeface="B Nazanin" pitchFamily="2" charset="-78"/>
            </a:endParaRPr>
          </a:p>
          <a:p>
            <a:pPr algn="ctr" rtl="1" eaLnBrk="1" hangingPunct="1">
              <a:defRPr/>
            </a:pPr>
            <a:endParaRPr lang="en-CA" sz="2400" dirty="0">
              <a:solidFill>
                <a:srgbClr val="FF0000"/>
              </a:solidFill>
              <a:effectLst/>
              <a:cs typeface="B Nazanin" pitchFamily="2" charset="-78"/>
            </a:endParaRPr>
          </a:p>
        </p:txBody>
      </p:sp>
      <p:sp>
        <p:nvSpPr>
          <p:cNvPr id="8" name="Rectangle 7"/>
          <p:cNvSpPr/>
          <p:nvPr/>
        </p:nvSpPr>
        <p:spPr>
          <a:xfrm>
            <a:off x="22744" y="2436166"/>
            <a:ext cx="9144000" cy="769441"/>
          </a:xfrm>
          <a:prstGeom prst="rect">
            <a:avLst/>
          </a:prstGeom>
        </p:spPr>
        <p:txBody>
          <a:bodyPr>
            <a:spAutoFit/>
          </a:bodyPr>
          <a:lstStyle/>
          <a:p>
            <a:pPr algn="ctr" rtl="1" fontAlgn="auto">
              <a:spcBef>
                <a:spcPts val="0"/>
              </a:spcBef>
              <a:spcAft>
                <a:spcPts val="0"/>
              </a:spcAft>
              <a:defRPr/>
            </a:pPr>
            <a:r>
              <a:rPr lang="fa-IR" sz="4400" b="1" dirty="0" smtClean="0">
                <a:solidFill>
                  <a:schemeClr val="accent6"/>
                </a:solidFill>
                <a:cs typeface="B Nazanin" pitchFamily="2" charset="-78"/>
              </a:rPr>
              <a:t>دانش </a:t>
            </a:r>
            <a:r>
              <a:rPr lang="fa-IR" sz="4400" b="1" dirty="0">
                <a:solidFill>
                  <a:schemeClr val="accent6"/>
                </a:solidFill>
                <a:cs typeface="B Nazanin" pitchFamily="2" charset="-78"/>
              </a:rPr>
              <a:t>نوين داده </a:t>
            </a:r>
            <a:r>
              <a:rPr lang="fa-IR" sz="4400" b="1" dirty="0" smtClean="0">
                <a:solidFill>
                  <a:schemeClr val="accent6"/>
                </a:solidFill>
                <a:cs typeface="B Nazanin" pitchFamily="2" charset="-78"/>
              </a:rPr>
              <a:t>کاوی</a:t>
            </a:r>
            <a:endParaRPr lang="fa-IR" sz="4400" b="1" dirty="0">
              <a:ln/>
              <a:solidFill>
                <a:schemeClr val="accent6"/>
              </a:solidFill>
              <a:cs typeface="B Nazanin" pitchFamily="2" charset="-78"/>
            </a:endParaRPr>
          </a:p>
        </p:txBody>
      </p:sp>
      <p:sp>
        <p:nvSpPr>
          <p:cNvPr id="7" name="Rectangle 6"/>
          <p:cNvSpPr/>
          <p:nvPr/>
        </p:nvSpPr>
        <p:spPr>
          <a:xfrm>
            <a:off x="2808794" y="6021288"/>
            <a:ext cx="3571900" cy="707886"/>
          </a:xfrm>
          <a:prstGeom prst="rect">
            <a:avLst/>
          </a:prstGeom>
        </p:spPr>
        <p:txBody>
          <a:bodyPr wrap="square">
            <a:spAutoFit/>
          </a:bodyPr>
          <a:lstStyle/>
          <a:p>
            <a:pPr algn="ctr" rtl="1" eaLnBrk="1" hangingPunct="1">
              <a:defRPr/>
            </a:pPr>
            <a:r>
              <a:rPr lang="en-US" sz="2000" dirty="0" smtClean="0">
                <a:solidFill>
                  <a:schemeClr val="accent6"/>
                </a:solidFill>
                <a:cs typeface="Nazanin" pitchFamily="2" charset="-78"/>
                <a:hlinkClick r:id="rId3"/>
              </a:rPr>
              <a:t>jamalshahrabi@aut.ac.ir</a:t>
            </a:r>
            <a:endParaRPr lang="fa-IR" sz="2000" dirty="0" smtClean="0">
              <a:solidFill>
                <a:schemeClr val="accent6"/>
              </a:solidFill>
              <a:cs typeface="Nazanin" pitchFamily="2" charset="-78"/>
            </a:endParaRPr>
          </a:p>
          <a:p>
            <a:pPr algn="ctr" rtl="1" eaLnBrk="1" hangingPunct="1">
              <a:defRPr/>
            </a:pPr>
            <a:r>
              <a:rPr lang="en-US" sz="2000" dirty="0" smtClean="0">
                <a:solidFill>
                  <a:schemeClr val="accent6"/>
                </a:solidFill>
                <a:cs typeface="Nazanin" pitchFamily="2" charset="-78"/>
                <a:hlinkClick r:id="rId4"/>
              </a:rPr>
              <a:t>www.irandatamining.com</a:t>
            </a:r>
            <a:endParaRPr lang="en-US" sz="2000" dirty="0">
              <a:solidFill>
                <a:schemeClr val="accent6"/>
              </a:solidFill>
              <a:cs typeface="Nazanin" pitchFamily="2" charset="-78"/>
            </a:endParaRPr>
          </a:p>
        </p:txBody>
      </p:sp>
      <p:pic>
        <p:nvPicPr>
          <p:cNvPr id="1843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6788" y="9451"/>
            <a:ext cx="2455912" cy="204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772400" cy="923330"/>
          </a:xfrm>
        </p:spPr>
        <p:txBody>
          <a:bodyPr vert="horz" anchor="ctr">
            <a:normAutofit fontScale="90000"/>
          </a:bodyPr>
          <a:lstStyle/>
          <a:p>
            <a:pPr algn="ctr"/>
            <a:r>
              <a:rPr lang="fa-IR" sz="5400" b="1" dirty="0">
                <a:solidFill>
                  <a:srgbClr val="0070C0"/>
                </a:solidFill>
                <a:effectLst>
                  <a:outerShdw blurRad="38100" dist="38100" dir="2700000" algn="tl">
                    <a:srgbClr val="000000"/>
                  </a:outerShdw>
                </a:effectLst>
                <a:latin typeface="Titr Mazar" pitchFamily="2" charset="-78"/>
                <a:cs typeface="B Nazanin" pitchFamily="2" charset="-78"/>
              </a:rPr>
              <a:t>مزایای داده </a:t>
            </a: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کاوی</a:t>
            </a:r>
            <a:b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br>
            <a:r>
              <a:rPr lang="fa-IR" sz="3100" b="1" dirty="0" smtClean="0">
                <a:solidFill>
                  <a:srgbClr val="0070C0"/>
                </a:solidFill>
                <a:effectLst>
                  <a:outerShdw blurRad="38100" dist="38100" dir="2700000" algn="tl">
                    <a:srgbClr val="000000"/>
                  </a:outerShdw>
                </a:effectLst>
                <a:latin typeface="Titr Mazar" pitchFamily="2" charset="-78"/>
                <a:cs typeface="B Nazanin" pitchFamily="2" charset="-78"/>
              </a:rPr>
              <a:t>داده کاوی برترین روش حل مسئله</a:t>
            </a:r>
            <a:endParaRPr lang="en-US" sz="31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 name="Content Placeholder 2"/>
          <p:cNvSpPr>
            <a:spLocks noGrp="1"/>
          </p:cNvSpPr>
          <p:nvPr>
            <p:ph sz="quarter" idx="1"/>
          </p:nvPr>
        </p:nvSpPr>
        <p:spPr>
          <a:xfrm>
            <a:off x="827584" y="1484784"/>
            <a:ext cx="7848600" cy="5019700"/>
          </a:xfr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algn="r" rtl="1" eaLnBrk="1" hangingPunct="1">
              <a:defRPr/>
            </a:pPr>
            <a:r>
              <a:rPr lang="fa-IR" sz="2400" b="0" dirty="0" smtClean="0">
                <a:effectLst/>
                <a:cs typeface="B Nazanin" pitchFamily="2" charset="-78"/>
              </a:rPr>
              <a:t>بر نتابیدن فرض های ساده کننده مانند فرض استقلال با فرض وابستگی احتمالی همه پدیده ها</a:t>
            </a:r>
          </a:p>
          <a:p>
            <a:pPr algn="r" rtl="1" eaLnBrk="1" hangingPunct="1">
              <a:defRPr/>
            </a:pPr>
            <a:r>
              <a:rPr lang="fa-IR" sz="2400" b="0" dirty="0" smtClean="0">
                <a:solidFill>
                  <a:srgbClr val="00B050"/>
                </a:solidFill>
                <a:effectLst/>
                <a:cs typeface="B Nazanin" pitchFamily="2" charset="-78"/>
              </a:rPr>
              <a:t>دینامیک بودن</a:t>
            </a:r>
          </a:p>
          <a:p>
            <a:pPr algn="r" rtl="1" eaLnBrk="1" hangingPunct="1">
              <a:defRPr/>
            </a:pPr>
            <a:r>
              <a:rPr lang="fa-IR" sz="2400" b="0" dirty="0" smtClean="0">
                <a:solidFill>
                  <a:srgbClr val="00B0F0"/>
                </a:solidFill>
                <a:effectLst/>
                <a:cs typeface="B Nazanin" pitchFamily="2" charset="-78"/>
              </a:rPr>
              <a:t>آنالیزهای همزمان</a:t>
            </a:r>
          </a:p>
          <a:p>
            <a:pPr algn="r" rtl="1" eaLnBrk="1" hangingPunct="1">
              <a:defRPr/>
            </a:pPr>
            <a:r>
              <a:rPr lang="fa-IR" sz="2400" b="0" dirty="0" smtClean="0">
                <a:solidFill>
                  <a:srgbClr val="0070C0"/>
                </a:solidFill>
                <a:effectLst/>
                <a:cs typeface="B Nazanin" pitchFamily="2" charset="-78"/>
              </a:rPr>
              <a:t>عدم نیاز به بومی سازی</a:t>
            </a:r>
          </a:p>
          <a:p>
            <a:pPr algn="r" rtl="1" eaLnBrk="1" hangingPunct="1">
              <a:defRPr/>
            </a:pPr>
            <a:r>
              <a:rPr lang="fa-IR" sz="2400" b="0" dirty="0" smtClean="0">
                <a:solidFill>
                  <a:srgbClr val="006600"/>
                </a:solidFill>
                <a:effectLst/>
                <a:cs typeface="B Nazanin" pitchFamily="2" charset="-78"/>
              </a:rPr>
              <a:t>عدم نیاز به اعتبارسنجی</a:t>
            </a:r>
          </a:p>
          <a:p>
            <a:pPr algn="r" rtl="1" eaLnBrk="1" hangingPunct="1">
              <a:defRPr/>
            </a:pPr>
            <a:r>
              <a:rPr lang="fa-IR" sz="2400" b="0" dirty="0" smtClean="0">
                <a:solidFill>
                  <a:srgbClr val="6600FF"/>
                </a:solidFill>
                <a:effectLst/>
                <a:cs typeface="B Nazanin" pitchFamily="2" charset="-78"/>
              </a:rPr>
              <a:t>دوری از اشکالات حاصل از نمونه گیری </a:t>
            </a:r>
          </a:p>
          <a:p>
            <a:pPr algn="r" rtl="1" eaLnBrk="1" hangingPunct="1">
              <a:defRPr/>
            </a:pPr>
            <a:r>
              <a:rPr lang="fa-IR" sz="2400" b="0" dirty="0" smtClean="0">
                <a:solidFill>
                  <a:srgbClr val="0070C0"/>
                </a:solidFill>
                <a:effectLst/>
                <a:cs typeface="B Nazanin" pitchFamily="2" charset="-78"/>
              </a:rPr>
              <a:t>عدم نیاز به فرضیه</a:t>
            </a:r>
          </a:p>
          <a:p>
            <a:pPr algn="r" rtl="1" eaLnBrk="1" hangingPunct="1">
              <a:defRPr/>
            </a:pPr>
            <a:r>
              <a:rPr lang="fa-IR" sz="2400" b="0" dirty="0" smtClean="0">
                <a:solidFill>
                  <a:srgbClr val="006600"/>
                </a:solidFill>
                <a:effectLst/>
                <a:cs typeface="B Nazanin" pitchFamily="2" charset="-78"/>
              </a:rPr>
              <a:t>آنالیز داده های واقعی و نه توزیع داده ها</a:t>
            </a:r>
          </a:p>
          <a:p>
            <a:pPr algn="r" rtl="1" eaLnBrk="1" hangingPunct="1">
              <a:defRPr/>
            </a:pPr>
            <a:r>
              <a:rPr lang="fa-IR" sz="2400" b="0" dirty="0" smtClean="0">
                <a:solidFill>
                  <a:srgbClr val="002060"/>
                </a:solidFill>
                <a:effectLst/>
                <a:cs typeface="B Nazanin" pitchFamily="2" charset="-78"/>
              </a:rPr>
              <a:t>ایجاد مدل های کاملا واقعی </a:t>
            </a:r>
          </a:p>
          <a:p>
            <a:pPr algn="r" rtl="1" eaLnBrk="1" hangingPunct="1">
              <a:defRPr/>
            </a:pPr>
            <a:r>
              <a:rPr lang="fa-IR" sz="2400" b="0" dirty="0" smtClean="0">
                <a:solidFill>
                  <a:srgbClr val="FF0000"/>
                </a:solidFill>
                <a:effectLst/>
                <a:cs typeface="B Nazanin" pitchFamily="2" charset="-78"/>
              </a:rPr>
              <a:t>......</a:t>
            </a:r>
            <a:endParaRPr lang="en-US" sz="2400" b="0" dirty="0" smtClean="0">
              <a:solidFill>
                <a:srgbClr val="FF0000"/>
              </a:solidFill>
              <a:effectLst/>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9392"/>
            <a:ext cx="7772400" cy="1440160"/>
          </a:xfrm>
        </p:spPr>
        <p:txBody>
          <a:bodyPr vert="horz" anchor="ctr">
            <a:normAutofit/>
          </a:bodyPr>
          <a:lstStyle/>
          <a:p>
            <a:pPr algn="ctr"/>
            <a:r>
              <a:rPr lang="fa-IR" sz="3200" b="1" dirty="0">
                <a:solidFill>
                  <a:srgbClr val="0070C0"/>
                </a:solidFill>
                <a:effectLst>
                  <a:outerShdw blurRad="38100" dist="38100" dir="2700000" algn="tl">
                    <a:srgbClr val="000000"/>
                  </a:outerShdw>
                </a:effectLst>
                <a:latin typeface="Titr Mazar" pitchFamily="2" charset="-78"/>
                <a:cs typeface="B Nazanin" pitchFamily="2" charset="-78"/>
              </a:rPr>
              <a:t>سازمان های موفق دنیا: </a:t>
            </a:r>
            <a:br>
              <a:rPr lang="fa-IR" sz="32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3200" b="1" dirty="0">
                <a:solidFill>
                  <a:srgbClr val="0070C0"/>
                </a:solidFill>
                <a:effectLst>
                  <a:outerShdw blurRad="38100" dist="38100" dir="2700000" algn="tl">
                    <a:srgbClr val="000000"/>
                  </a:outerShdw>
                </a:effectLst>
                <a:latin typeface="Titr Mazar" pitchFamily="2" charset="-78"/>
                <a:cs typeface="B Nazanin" pitchFamily="2" charset="-78"/>
              </a:rPr>
              <a:t>سازمان های بهره مند از دانش داده کاوی</a:t>
            </a:r>
            <a:endParaRPr lang="en-US" sz="32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 name="Content Placeholder 2"/>
          <p:cNvSpPr>
            <a:spLocks noGrp="1"/>
          </p:cNvSpPr>
          <p:nvPr>
            <p:ph sz="quarter" idx="1"/>
          </p:nvPr>
        </p:nvSpPr>
        <p:spPr/>
        <p:txBody>
          <a:bodyPr/>
          <a:lstStyle/>
          <a:p>
            <a:pPr algn="r" rtl="1"/>
            <a:endParaRPr lang="en-US" dirty="0" smtClean="0">
              <a:cs typeface="B Nazanin" pitchFamily="2" charset="-78"/>
            </a:endParaRPr>
          </a:p>
          <a:p>
            <a:pPr algn="r" rtl="1"/>
            <a:r>
              <a:rPr lang="fa-IR" dirty="0" smtClean="0">
                <a:cs typeface="B Nazanin" pitchFamily="2" charset="-78"/>
              </a:rPr>
              <a:t>10 نفر اول </a:t>
            </a:r>
            <a:r>
              <a:rPr lang="ar-SA" dirty="0" smtClean="0">
                <a:cs typeface="B Nazanin" pitchFamily="2" charset="-78"/>
              </a:rPr>
              <a:t>ثروتمند ترين</a:t>
            </a:r>
            <a:r>
              <a:rPr lang="fa-IR" dirty="0" smtClean="0">
                <a:cs typeface="B Nazanin" pitchFamily="2" charset="-78"/>
              </a:rPr>
              <a:t> افراد کشور امریکا</a:t>
            </a:r>
          </a:p>
          <a:p>
            <a:pPr algn="r" rtl="1"/>
            <a:r>
              <a:rPr lang="fa-IR" dirty="0" smtClean="0">
                <a:solidFill>
                  <a:srgbClr val="006600"/>
                </a:solidFill>
                <a:cs typeface="B Nazanin" pitchFamily="2" charset="-78"/>
              </a:rPr>
              <a:t>گوگل</a:t>
            </a:r>
          </a:p>
          <a:p>
            <a:pPr algn="r" rtl="1"/>
            <a:r>
              <a:rPr lang="fa-IR" dirty="0" smtClean="0">
                <a:solidFill>
                  <a:srgbClr val="0070C0"/>
                </a:solidFill>
                <a:cs typeface="B Nazanin" pitchFamily="2" charset="-78"/>
              </a:rPr>
              <a:t>وال مارت</a:t>
            </a:r>
          </a:p>
          <a:p>
            <a:pPr algn="r" rtl="1"/>
            <a:r>
              <a:rPr lang="fa-IR" dirty="0" smtClean="0">
                <a:solidFill>
                  <a:srgbClr val="FF0000"/>
                </a:solidFill>
                <a:cs typeface="B Nazanin" pitchFamily="2" charset="-78"/>
              </a:rPr>
              <a:t>آمازون</a:t>
            </a:r>
          </a:p>
          <a:p>
            <a:pPr algn="r" rtl="1"/>
            <a:r>
              <a:rPr lang="fa-IR" dirty="0" smtClean="0">
                <a:solidFill>
                  <a:srgbClr val="00B050"/>
                </a:solidFill>
                <a:cs typeface="B Nazanin" pitchFamily="2" charset="-78"/>
              </a:rPr>
              <a:t>ای بی</a:t>
            </a:r>
          </a:p>
          <a:p>
            <a:pPr algn="r" rtl="1">
              <a:buNone/>
            </a:pPr>
            <a:endParaRPr lang="en-US" dirty="0">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923925"/>
          </a:xfrm>
        </p:spPr>
        <p:txBody>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خاستگاه داده کاوی</a:t>
            </a:r>
            <a:endParaRPr lang="en-US" sz="5400" dirty="0">
              <a:solidFill>
                <a:srgbClr val="0070C0"/>
              </a:solidFill>
            </a:endParaRPr>
          </a:p>
        </p:txBody>
      </p:sp>
      <p:sp>
        <p:nvSpPr>
          <p:cNvPr id="3" name="Content Placeholder 2"/>
          <p:cNvSpPr>
            <a:spLocks noGrp="1"/>
          </p:cNvSpPr>
          <p:nvPr>
            <p:ph sz="quarter" idx="1"/>
          </p:nvPr>
        </p:nvSpPr>
        <p:spPr>
          <a:xfrm>
            <a:off x="539552" y="1785924"/>
            <a:ext cx="8343928" cy="4235364"/>
          </a:xfrm>
        </p:spPr>
        <p:txBody>
          <a:bodyPr>
            <a:noAutofit/>
          </a:bodyPr>
          <a:lstStyle/>
          <a:p>
            <a:pPr algn="just" rtl="1" eaLnBrk="1" hangingPunct="1">
              <a:defRPr/>
            </a:pPr>
            <a:r>
              <a:rPr lang="fa-IR" sz="2400" b="0" dirty="0" smtClean="0">
                <a:solidFill>
                  <a:srgbClr val="0070C0"/>
                </a:solidFill>
                <a:effectLst/>
                <a:cs typeface="B Nazanin" pitchFamily="2" charset="-78"/>
              </a:rPr>
              <a:t>طبیعتاً تجارتهای کوچکی که مدیریت خوبی دارند می توانند به نحوه ایجاد رابطه با مشتریانشان پی ببرند. آنها با گذشت زمان درباره مشتریانشان به چیزهای بیشتر و بیشتری پی خواهند برد و از آن دانش برای خدمت بهتر به مشتریان استفاده خواهند نمود و نتیجه کار، مشتریان وفادار و خرسند و تجارتهای سودآور خواهد بود.</a:t>
            </a:r>
          </a:p>
          <a:p>
            <a:pPr algn="just" rtl="1" eaLnBrk="1" hangingPunct="1">
              <a:defRPr/>
            </a:pPr>
            <a:endParaRPr lang="en-US" sz="2400" b="0" dirty="0" smtClean="0">
              <a:solidFill>
                <a:srgbClr val="0070C0"/>
              </a:solidFill>
              <a:effectLst/>
              <a:cs typeface="B Nazanin" pitchFamily="2" charset="-78"/>
            </a:endParaRPr>
          </a:p>
          <a:p>
            <a:pPr algn="just" rtl="1" eaLnBrk="1" hangingPunct="1">
              <a:defRPr/>
            </a:pPr>
            <a:r>
              <a:rPr lang="fa-IR" sz="2400" b="0" dirty="0" smtClean="0">
                <a:solidFill>
                  <a:srgbClr val="006600"/>
                </a:solidFill>
                <a:effectLst/>
                <a:cs typeface="B Nazanin" pitchFamily="2" charset="-78"/>
              </a:rPr>
              <a:t>شرکتهای بزرگ با صدها هزار یا میلیونها نفر مشتری از مزیت برقراری روابط شخصی حقیقی با تک تک مشتریانشان بی بهره اند. این موسسات عظیم باید به وسایل دیگری برای برقراری رابطه با مشتریانشان تکیه نمایند. آنها باید یاد بگیرند که از آنچه که به وفور دارند نهایت بهره را ببرند یعنی داده هایی که از طریق تعامل با تک تک مشتریان به دست آمده است.</a:t>
            </a:r>
            <a:endParaRPr lang="en-US" sz="2800" b="0" dirty="0">
              <a:effectLst/>
              <a:cs typeface="B Nazanin" pitchFamily="2" charset="-78"/>
            </a:endParaRPr>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923925"/>
          </a:xfrm>
        </p:spPr>
        <p:txBody>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خاستگاه داده کاوی</a:t>
            </a:r>
            <a:endParaRPr lang="en-US" sz="5400" dirty="0">
              <a:solidFill>
                <a:srgbClr val="0070C0"/>
              </a:solidFill>
            </a:endParaRPr>
          </a:p>
        </p:txBody>
      </p:sp>
      <p:sp>
        <p:nvSpPr>
          <p:cNvPr id="3" name="Content Placeholder 2"/>
          <p:cNvSpPr>
            <a:spLocks noGrp="1"/>
          </p:cNvSpPr>
          <p:nvPr>
            <p:ph sz="quarter" idx="1"/>
          </p:nvPr>
        </p:nvSpPr>
        <p:spPr>
          <a:xfrm>
            <a:off x="571472" y="1571612"/>
            <a:ext cx="8343928" cy="5072076"/>
          </a:xfrm>
        </p:spPr>
        <p:txBody>
          <a:bodyPr>
            <a:normAutofit/>
          </a:bodyPr>
          <a:lstStyle/>
          <a:p>
            <a:pPr algn="just" rtl="1" eaLnBrk="1" hangingPunct="1">
              <a:buFontTx/>
              <a:buNone/>
              <a:defRPr/>
            </a:pPr>
            <a:endParaRPr lang="fa-IR" sz="2400" b="0" dirty="0" smtClean="0">
              <a:solidFill>
                <a:srgbClr val="FF0000"/>
              </a:solidFill>
              <a:effectLst/>
              <a:cs typeface="B Nazanin" pitchFamily="2" charset="-78"/>
            </a:endParaRPr>
          </a:p>
          <a:p>
            <a:pPr algn="just" rtl="1" eaLnBrk="1" hangingPunct="1">
              <a:defRPr/>
            </a:pPr>
            <a:r>
              <a:rPr lang="fa-IR" sz="2400" b="0" dirty="0" smtClean="0">
                <a:effectLst/>
                <a:cs typeface="B Nazanin" pitchFamily="2" charset="-78"/>
              </a:rPr>
              <a:t>دانش نوین داده کاوی با برخورداری از تکنیکهای تحلیلی گسترده، برای تبدیل      داده های مشتریان به دانش درباره </a:t>
            </a:r>
            <a:r>
              <a:rPr lang="fa-IR" sz="2800" b="0" dirty="0" smtClean="0">
                <a:effectLst/>
                <a:cs typeface="B Nazanin" pitchFamily="2" charset="-78"/>
              </a:rPr>
              <a:t>مشتریان</a:t>
            </a:r>
            <a:r>
              <a:rPr lang="fa-IR" sz="2400" b="0" dirty="0" smtClean="0">
                <a:effectLst/>
                <a:cs typeface="B Nazanin" pitchFamily="2" charset="-78"/>
              </a:rPr>
              <a:t> استفاده میشود.</a:t>
            </a:r>
          </a:p>
          <a:p>
            <a:pPr algn="just" rtl="1" eaLnBrk="1" hangingPunct="1">
              <a:defRPr/>
            </a:pPr>
            <a:endParaRPr lang="fa-IR" sz="2400" b="0" dirty="0" smtClean="0">
              <a:effectLst/>
              <a:cs typeface="B Nazanin" pitchFamily="2" charset="-78"/>
            </a:endParaRPr>
          </a:p>
          <a:p>
            <a:pPr algn="just">
              <a:defRPr/>
            </a:pPr>
            <a:r>
              <a:rPr lang="fa-IR" sz="2400" dirty="0" smtClean="0">
                <a:solidFill>
                  <a:srgbClr val="006600"/>
                </a:solidFill>
                <a:cs typeface="B Nazanin" pitchFamily="2" charset="-78"/>
              </a:rPr>
              <a:t>تکنیک های داده کاوی امکان استفاده از انبوه داده هایی را که از طریق تعاملات با مشتریان و ارباب رجوع ها به منظور شناخت بهتر آنها فراهم شده به سازمان ها میدهد.</a:t>
            </a:r>
            <a:endParaRPr lang="en-US" sz="2400" dirty="0" smtClean="0">
              <a:solidFill>
                <a:srgbClr val="006600"/>
              </a:solidFill>
              <a:cs typeface="B Nazanin" pitchFamily="2" charset="-78"/>
            </a:endParaRPr>
          </a:p>
          <a:p>
            <a:pPr algn="just" rtl="1" eaLnBrk="1" hangingPunct="1">
              <a:defRPr/>
            </a:pPr>
            <a:endParaRPr lang="en-US" sz="2400" b="0" dirty="0" smtClean="0">
              <a:effectLst/>
              <a:cs typeface="B Nazanin" pitchFamily="2" charset="-78"/>
            </a:endParaRPr>
          </a:p>
          <a:p>
            <a:pPr algn="just" eaLnBrk="1" hangingPunct="1">
              <a:defRPr/>
            </a:pPr>
            <a:endParaRPr lang="en-US" sz="2400" b="0" dirty="0">
              <a:effectLst/>
              <a:cs typeface="B Nazanin" pitchFamily="2" charset="-78"/>
            </a:endParaRPr>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642938" y="1500174"/>
            <a:ext cx="8229600" cy="5000639"/>
          </a:xfrm>
        </p:spPr>
        <p:txBody>
          <a:bodyPr>
            <a:noAutofit/>
          </a:bodyPr>
          <a:lstStyle/>
          <a:p>
            <a:pPr algn="r" rtl="1">
              <a:buClr>
                <a:srgbClr val="78AE50"/>
              </a:buClr>
              <a:buSzPct val="130000"/>
              <a:buFont typeface="Arial" charset="0"/>
              <a:buChar char="●"/>
              <a:defRPr/>
            </a:pPr>
            <a:r>
              <a:rPr lang="fa-IR" sz="2400" dirty="0" smtClean="0">
                <a:cs typeface="B Nazanin" pitchFamily="2" charset="-78"/>
              </a:rPr>
              <a:t>بیشتر تکنیکهای داده کاوی حداقل به عنوان الگوریتمهای آکادمیک از سالها یا دهه های قبل وجود داشته اند. </a:t>
            </a:r>
          </a:p>
          <a:p>
            <a:pPr algn="r" rtl="1">
              <a:buClr>
                <a:srgbClr val="78AE50"/>
              </a:buClr>
              <a:buSzPct val="130000"/>
              <a:buFont typeface="Arial" charset="0"/>
              <a:buChar char="●"/>
              <a:defRPr/>
            </a:pPr>
            <a:r>
              <a:rPr lang="fa-IR" sz="2400" dirty="0" smtClean="0">
                <a:solidFill>
                  <a:srgbClr val="0070C0"/>
                </a:solidFill>
                <a:cs typeface="B Nazanin" pitchFamily="2" charset="-78"/>
              </a:rPr>
              <a:t>تنها در دهه اخیر است که داده کاوی تجاری نقش عمده ای را بازی کرده است که این مسئله به خاطر همزمانی عوامل زیر است:</a:t>
            </a:r>
          </a:p>
          <a:p>
            <a:pPr lvl="1">
              <a:buClr>
                <a:srgbClr val="F59646"/>
              </a:buClr>
              <a:buFont typeface="Arial" charset="0"/>
              <a:buChar char="●"/>
              <a:defRPr/>
            </a:pPr>
            <a:r>
              <a:rPr lang="fa-IR" sz="2400" dirty="0">
                <a:solidFill>
                  <a:srgbClr val="0070C0"/>
                </a:solidFill>
                <a:cs typeface="B Nazanin" pitchFamily="2" charset="-78"/>
              </a:rPr>
              <a:t>پیچیدگی محیط</a:t>
            </a:r>
          </a:p>
          <a:p>
            <a:pPr lvl="1">
              <a:buClr>
                <a:srgbClr val="F59646"/>
              </a:buClr>
              <a:buFont typeface="Arial" charset="0"/>
              <a:buChar char="●"/>
              <a:defRPr/>
            </a:pPr>
            <a:r>
              <a:rPr lang="fa-IR" sz="2400" dirty="0">
                <a:solidFill>
                  <a:srgbClr val="0070C0"/>
                </a:solidFill>
                <a:cs typeface="B Nazanin" pitchFamily="2" charset="-78"/>
              </a:rPr>
              <a:t>توسعه نیاز به دانش</a:t>
            </a:r>
          </a:p>
          <a:p>
            <a:pPr lvl="1" algn="r" rtl="1">
              <a:buClr>
                <a:srgbClr val="F59646"/>
              </a:buClr>
              <a:buFont typeface="Arial" charset="0"/>
              <a:buChar char="●"/>
              <a:defRPr/>
            </a:pPr>
            <a:r>
              <a:rPr lang="fa-IR" sz="2400" dirty="0" smtClean="0">
                <a:solidFill>
                  <a:srgbClr val="0070C0"/>
                </a:solidFill>
                <a:cs typeface="B Nazanin" pitchFamily="2" charset="-78"/>
              </a:rPr>
              <a:t>امکان وسیع و ارزان جمع آوری داده</a:t>
            </a:r>
          </a:p>
          <a:p>
            <a:pPr lvl="1" algn="r" rtl="1">
              <a:buClr>
                <a:srgbClr val="F59646"/>
              </a:buClr>
              <a:buFont typeface="Arial" charset="0"/>
              <a:buChar char="●"/>
              <a:defRPr/>
            </a:pPr>
            <a:r>
              <a:rPr lang="fa-IR" sz="2400" dirty="0" smtClean="0">
                <a:solidFill>
                  <a:srgbClr val="0070C0"/>
                </a:solidFill>
                <a:cs typeface="B Nazanin" pitchFamily="2" charset="-78"/>
              </a:rPr>
              <a:t>امکان وسیع ذخیره سازی داده </a:t>
            </a:r>
          </a:p>
          <a:p>
            <a:pPr lvl="1" algn="r" rtl="1">
              <a:buClr>
                <a:srgbClr val="F59646"/>
              </a:buClr>
              <a:buFont typeface="Arial" charset="0"/>
              <a:buChar char="●"/>
              <a:defRPr/>
            </a:pPr>
            <a:r>
              <a:rPr lang="fa-IR" sz="2400" dirty="0" smtClean="0">
                <a:solidFill>
                  <a:srgbClr val="0070C0"/>
                </a:solidFill>
                <a:cs typeface="B Nazanin" pitchFamily="2" charset="-78"/>
              </a:rPr>
              <a:t>توان بالای محاسباتی قابل دسترس</a:t>
            </a:r>
          </a:p>
          <a:p>
            <a:pPr lvl="1" algn="r" rtl="1">
              <a:buClr>
                <a:srgbClr val="F59646"/>
              </a:buClr>
              <a:buFont typeface="Arial" charset="0"/>
              <a:buChar char="●"/>
              <a:defRPr/>
            </a:pPr>
            <a:r>
              <a:rPr lang="fa-IR" sz="2400" dirty="0" smtClean="0">
                <a:solidFill>
                  <a:srgbClr val="0070C0"/>
                </a:solidFill>
                <a:cs typeface="B Nazanin" pitchFamily="2" charset="-78"/>
              </a:rPr>
              <a:t>الگوریتم های پیشرفته</a:t>
            </a:r>
          </a:p>
          <a:p>
            <a:pPr lvl="1" algn="r" rtl="1">
              <a:buClr>
                <a:srgbClr val="F59646"/>
              </a:buClr>
              <a:buFont typeface="Arial" charset="0"/>
              <a:buChar char="●"/>
              <a:defRPr/>
            </a:pPr>
            <a:r>
              <a:rPr lang="fa-IR" sz="2400" dirty="0" smtClean="0">
                <a:solidFill>
                  <a:srgbClr val="0070C0"/>
                </a:solidFill>
                <a:cs typeface="B Nazanin" pitchFamily="2" charset="-78"/>
              </a:rPr>
              <a:t>نرم افزارهای قدرتمند</a:t>
            </a:r>
          </a:p>
          <a:p>
            <a:pPr>
              <a:buNone/>
              <a:defRPr/>
            </a:pPr>
            <a:endParaRPr lang="en-US" sz="2400" dirty="0">
              <a:cs typeface="B Nazanin" pitchFamily="2" charset="-78"/>
            </a:endParaRPr>
          </a:p>
        </p:txBody>
      </p:sp>
      <p:sp>
        <p:nvSpPr>
          <p:cNvPr id="8" name="Rectangle 7"/>
          <p:cNvSpPr/>
          <p:nvPr/>
        </p:nvSpPr>
        <p:spPr>
          <a:xfrm>
            <a:off x="1835696" y="332656"/>
            <a:ext cx="5149850" cy="776287"/>
          </a:xfrm>
          <a:prstGeom prst="rect">
            <a:avLst/>
          </a:prstGeom>
        </p:spPr>
        <p:txBody>
          <a:bodyPr wrap="none">
            <a:spAutoFit/>
          </a:bodyPr>
          <a:lstStyle/>
          <a:p>
            <a:pPr marL="342900" lvl="3" indent="-342900" algn="ctr" rtl="1" eaLnBrk="0" hangingPunct="0">
              <a:lnSpc>
                <a:spcPct val="90000"/>
              </a:lnSpc>
              <a:spcBef>
                <a:spcPct val="20000"/>
              </a:spcBef>
              <a:defRPr/>
            </a:pPr>
            <a:r>
              <a:rPr lang="fa-IR" sz="4800" b="1" dirty="0">
                <a:solidFill>
                  <a:srgbClr val="0070C0"/>
                </a:solidFill>
                <a:effectLst>
                  <a:outerShdw blurRad="38100" dist="38100" dir="2700000" algn="tl">
                    <a:srgbClr val="000000"/>
                  </a:outerShdw>
                </a:effectLst>
                <a:latin typeface="Titr Mazar" pitchFamily="2" charset="-78"/>
                <a:ea typeface="+mj-ea"/>
                <a:cs typeface="B Nazanin" pitchFamily="2" charset="-78"/>
              </a:rPr>
              <a:t>عوامل توسعه داده کاوی</a:t>
            </a:r>
          </a:p>
        </p:txBody>
      </p:sp>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348464" cy="523875"/>
          </a:xfrm>
        </p:spPr>
        <p:txBody>
          <a:bodyPr>
            <a:noAutofit/>
          </a:bodyPr>
          <a:lstStyle/>
          <a:p>
            <a:pPr algn="ctr" eaLnBrk="1" hangingPunct="1">
              <a:defRPr/>
            </a:pPr>
            <a:r>
              <a:rPr lang="fa-IR" sz="3200" b="1" dirty="0" smtClean="0">
                <a:solidFill>
                  <a:srgbClr val="0070C0"/>
                </a:solidFill>
                <a:effectLst>
                  <a:outerShdw blurRad="38100" dist="38100" dir="2700000" algn="tl">
                    <a:srgbClr val="000000"/>
                  </a:outerShdw>
                </a:effectLst>
                <a:latin typeface="Titr Mazar" pitchFamily="2" charset="-78"/>
                <a:cs typeface="B Nazanin" pitchFamily="2" charset="-78"/>
              </a:rPr>
              <a:t>دستاوردهای پیاده سازی سیستمهای داده کاوی در سازمانها</a:t>
            </a:r>
            <a:endParaRPr lang="en-US" sz="32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 name="Content Placeholder 2"/>
          <p:cNvSpPr>
            <a:spLocks noGrp="1"/>
          </p:cNvSpPr>
          <p:nvPr>
            <p:ph sz="quarter" idx="1"/>
          </p:nvPr>
        </p:nvSpPr>
        <p:spPr/>
        <p:txBody>
          <a:bodyPr/>
          <a:lstStyle/>
          <a:p>
            <a:pPr marL="411163" algn="r" rtl="1" eaLnBrk="1" hangingPunct="1">
              <a:lnSpc>
                <a:spcPct val="150000"/>
              </a:lnSpc>
              <a:buFont typeface="Wingdings" pitchFamily="2" charset="2"/>
              <a:buChar char=""/>
            </a:pPr>
            <a:r>
              <a:rPr lang="fa-IR" sz="2400" b="0" dirty="0" smtClean="0">
                <a:effectLst/>
                <a:cs typeface="B Nazanin" pitchFamily="2" charset="-78"/>
              </a:rPr>
              <a:t>سرعت در تحليل اطلاعات و افزايش كيفيت نتايج تحليل ها</a:t>
            </a:r>
            <a:endParaRPr lang="en-US" sz="2400" b="0" dirty="0" smtClean="0">
              <a:effectLst/>
              <a:cs typeface="B Nazanin" pitchFamily="2" charset="-78"/>
            </a:endParaRPr>
          </a:p>
          <a:p>
            <a:pPr marL="411163" algn="r" rtl="1" eaLnBrk="1" hangingPunct="1">
              <a:lnSpc>
                <a:spcPct val="150000"/>
              </a:lnSpc>
              <a:buFont typeface="Wingdings" pitchFamily="2" charset="2"/>
              <a:buChar char=""/>
            </a:pPr>
            <a:r>
              <a:rPr lang="fa-IR" sz="2400" b="0" dirty="0" smtClean="0">
                <a:effectLst/>
                <a:cs typeface="B Nazanin" pitchFamily="2" charset="-78"/>
              </a:rPr>
              <a:t>شناسايي سريع فرصت ها و تهديدها </a:t>
            </a:r>
            <a:endParaRPr lang="en-US" sz="2400" b="0" dirty="0" smtClean="0">
              <a:effectLst/>
              <a:cs typeface="B Nazanin" pitchFamily="2" charset="-78"/>
            </a:endParaRPr>
          </a:p>
          <a:p>
            <a:pPr marL="411163" algn="r" rtl="1" eaLnBrk="1" hangingPunct="1">
              <a:lnSpc>
                <a:spcPct val="150000"/>
              </a:lnSpc>
              <a:buFont typeface="Wingdings" pitchFamily="2" charset="2"/>
              <a:buChar char=""/>
            </a:pPr>
            <a:r>
              <a:rPr lang="fa-IR" sz="2400" b="0" dirty="0" smtClean="0">
                <a:effectLst/>
                <a:cs typeface="B Nazanin" pitchFamily="2" charset="-78"/>
              </a:rPr>
              <a:t>بهره گیری از سيستم هاي داده كاوي با كاربري آسان</a:t>
            </a:r>
            <a:endParaRPr lang="en-US" sz="2400" b="0" dirty="0" smtClean="0">
              <a:effectLst/>
              <a:cs typeface="B Nazanin" pitchFamily="2" charset="-78"/>
            </a:endParaRPr>
          </a:p>
          <a:p>
            <a:pPr marL="411163" algn="r" rtl="1" eaLnBrk="1" hangingPunct="1">
              <a:lnSpc>
                <a:spcPct val="150000"/>
              </a:lnSpc>
              <a:buFont typeface="Wingdings" pitchFamily="2" charset="2"/>
              <a:buChar char=""/>
            </a:pPr>
            <a:r>
              <a:rPr lang="fa-IR" sz="2400" b="0" dirty="0" smtClean="0">
                <a:effectLst/>
                <a:cs typeface="B Nazanin" pitchFamily="2" charset="-78"/>
              </a:rPr>
              <a:t>ايجاد امكان استفاده از ابزارهاي متنوع داده كاوي</a:t>
            </a:r>
            <a:endParaRPr lang="en-US" sz="2400" b="0" dirty="0" smtClean="0">
              <a:effectLst/>
              <a:cs typeface="B Nazanin" pitchFamily="2" charset="-78"/>
            </a:endParaRPr>
          </a:p>
          <a:p>
            <a:pPr marL="411163" algn="r" rtl="1" eaLnBrk="1" hangingPunct="1">
              <a:lnSpc>
                <a:spcPct val="150000"/>
              </a:lnSpc>
              <a:buFont typeface="Wingdings" pitchFamily="2" charset="2"/>
              <a:buChar char=""/>
            </a:pPr>
            <a:r>
              <a:rPr lang="fa-IR" sz="2400" b="0" dirty="0" smtClean="0">
                <a:effectLst/>
                <a:cs typeface="B Nazanin" pitchFamily="2" charset="-78"/>
              </a:rPr>
              <a:t>افزایش قدرت تحليل در سازمان بهمراه افزايش صحت تحليل</a:t>
            </a:r>
            <a:endParaRPr lang="en-US" sz="2400" b="0" dirty="0" smtClean="0">
              <a:effectLst/>
              <a:cs typeface="B Nazanin" pitchFamily="2" charset="-78"/>
            </a:endParaRPr>
          </a:p>
          <a:p>
            <a:pPr marL="411163" algn="r" rtl="1" eaLnBrk="1" hangingPunct="1">
              <a:lnSpc>
                <a:spcPct val="150000"/>
              </a:lnSpc>
              <a:buFont typeface="Wingdings" pitchFamily="2" charset="2"/>
              <a:buChar char=""/>
            </a:pPr>
            <a:r>
              <a:rPr lang="fa-IR" sz="2400" b="0" dirty="0" smtClean="0">
                <a:effectLst/>
                <a:cs typeface="B Nazanin" pitchFamily="2" charset="-78"/>
              </a:rPr>
              <a:t>ايجاد فضايي شفاف در سازمان براي تصميم گيري صحيح در تمامی رده های مدیریتی بویژه بهبود تصميم گيري مديران ارشد</a:t>
            </a:r>
            <a:endParaRPr lang="en-US" sz="2400" b="0" dirty="0" smtClean="0">
              <a:effectLst/>
              <a:cs typeface="B Nazanin" pitchFamily="2" charset="-78"/>
            </a:endParaRPr>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0" descr="kdd1"/>
          <p:cNvPicPr>
            <a:picLocks noChangeAspect="1" noChangeArrowheads="1"/>
          </p:cNvPicPr>
          <p:nvPr/>
        </p:nvPicPr>
        <p:blipFill>
          <a:blip r:embed="rId2"/>
          <a:srcRect/>
          <a:stretch>
            <a:fillRect/>
          </a:stretch>
        </p:blipFill>
        <p:spPr bwMode="auto">
          <a:xfrm>
            <a:off x="1000125" y="1928813"/>
            <a:ext cx="7924800" cy="3981450"/>
          </a:xfrm>
          <a:prstGeom prst="rect">
            <a:avLst/>
          </a:prstGeom>
          <a:noFill/>
          <a:ln w="9525">
            <a:noFill/>
            <a:miter lim="800000"/>
            <a:headEnd/>
            <a:tailEnd/>
          </a:ln>
        </p:spPr>
      </p:pic>
      <p:sp>
        <p:nvSpPr>
          <p:cNvPr id="6" name="Rectangle 5"/>
          <p:cNvSpPr/>
          <p:nvPr/>
        </p:nvSpPr>
        <p:spPr>
          <a:xfrm>
            <a:off x="395537" y="188640"/>
            <a:ext cx="8108850" cy="864096"/>
          </a:xfrm>
          <a:prstGeom prst="rect">
            <a:avLst/>
          </a:prstGeom>
        </p:spPr>
        <p:txBody>
          <a:bodyPr vert="horz" anchor="ctr">
            <a:normAutofit/>
          </a:bodyPr>
          <a:lstStyle/>
          <a:p>
            <a:pPr algn="ctr" rtl="1"/>
            <a:r>
              <a:rPr lang="ar-SA" altLang="zh-CN" sz="4400" b="1" dirty="0">
                <a:solidFill>
                  <a:srgbClr val="0070C0"/>
                </a:solidFill>
                <a:effectLst>
                  <a:outerShdw blurRad="38100" dist="38100" dir="2700000" algn="tl">
                    <a:srgbClr val="000000"/>
                  </a:outerShdw>
                </a:effectLst>
                <a:latin typeface="Titr Mazar" pitchFamily="2" charset="-78"/>
                <a:ea typeface="+mj-ea"/>
                <a:cs typeface="B Nazanin" pitchFamily="2" charset="-78"/>
              </a:rPr>
              <a:t>فرآيند </a:t>
            </a:r>
            <a:r>
              <a:rPr lang="ar-SA"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داده کاوي</a:t>
            </a:r>
            <a:r>
              <a:rPr lang="fa-IR"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 و </a:t>
            </a:r>
            <a:r>
              <a:rPr lang="ar-SA"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کشف </a:t>
            </a:r>
            <a:r>
              <a:rPr lang="ar-SA" altLang="zh-CN" sz="4400" b="1" dirty="0">
                <a:solidFill>
                  <a:srgbClr val="0070C0"/>
                </a:solidFill>
                <a:effectLst>
                  <a:outerShdw blurRad="38100" dist="38100" dir="2700000" algn="tl">
                    <a:srgbClr val="000000"/>
                  </a:outerShdw>
                </a:effectLst>
                <a:latin typeface="Titr Mazar" pitchFamily="2" charset="-78"/>
                <a:ea typeface="+mj-ea"/>
                <a:cs typeface="B Nazanin" pitchFamily="2" charset="-78"/>
              </a:rPr>
              <a:t>دانش</a:t>
            </a:r>
            <a:endParaRPr lang="en-US" sz="4400" b="1" dirty="0">
              <a:solidFill>
                <a:srgbClr val="0070C0"/>
              </a:solidFill>
              <a:effectLst>
                <a:outerShdw blurRad="38100" dist="38100" dir="2700000" algn="tl">
                  <a:srgbClr val="000000"/>
                </a:outerShdw>
              </a:effectLst>
              <a:latin typeface="Titr Mazar" pitchFamily="2" charset="-78"/>
              <a:ea typeface="+mj-ea"/>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Rectangle 3"/>
          <p:cNvSpPr>
            <a:spLocks noGrp="1" noChangeArrowheads="1"/>
          </p:cNvSpPr>
          <p:nvPr>
            <p:ph sz="quarter" idx="1"/>
          </p:nvPr>
        </p:nvSpPr>
        <p:spPr>
          <a:xfrm>
            <a:off x="642938" y="1571612"/>
            <a:ext cx="7981950" cy="5072098"/>
          </a:xfrm>
        </p:spPr>
        <p:txBody>
          <a:bodyPr>
            <a:noAutofit/>
          </a:bodyPr>
          <a:lstStyle/>
          <a:p>
            <a:pPr algn="r" rtl="1" eaLnBrk="1" hangingPunct="1">
              <a:lnSpc>
                <a:spcPct val="150000"/>
              </a:lnSpc>
              <a:buFontTx/>
              <a:buNone/>
              <a:defRPr/>
            </a:pPr>
            <a:r>
              <a:rPr lang="ar-SA" altLang="zh-CN" sz="2400" b="1" dirty="0" smtClean="0">
                <a:cs typeface="B Nazanin" pitchFamily="2" charset="-78"/>
              </a:rPr>
              <a:t>1- پاکسازی داده ها</a:t>
            </a:r>
            <a:r>
              <a:rPr lang="fa-IR" altLang="zh-CN" sz="2400" b="1" dirty="0" smtClean="0">
                <a:cs typeface="B Nazanin" pitchFamily="2" charset="-78"/>
              </a:rPr>
              <a:t>( </a:t>
            </a:r>
            <a:r>
              <a:rPr lang="en-US" altLang="zh-CN" sz="2400" b="1" dirty="0" smtClean="0">
                <a:ea typeface="宋体" charset="-122"/>
                <a:cs typeface="B Nazanin" pitchFamily="2" charset="-78"/>
              </a:rPr>
              <a:t>Data Cleaning</a:t>
            </a:r>
            <a:r>
              <a:rPr lang="fa-IR" altLang="zh-CN" sz="2400" b="1" dirty="0" smtClean="0">
                <a:ea typeface="宋体" charset="-122"/>
                <a:cs typeface="B Nazanin" pitchFamily="2" charset="-78"/>
              </a:rPr>
              <a:t> )</a:t>
            </a:r>
          </a:p>
          <a:p>
            <a:pPr algn="r" rtl="1" eaLnBrk="1" hangingPunct="1">
              <a:lnSpc>
                <a:spcPct val="150000"/>
              </a:lnSpc>
              <a:buFontTx/>
              <a:buNone/>
              <a:defRPr/>
            </a:pPr>
            <a:r>
              <a:rPr lang="ar-SA" altLang="zh-CN" sz="2400" b="1" dirty="0" smtClean="0">
                <a:ea typeface="宋体" charset="-122"/>
                <a:cs typeface="B Nazanin" pitchFamily="2" charset="-78"/>
              </a:rPr>
              <a:t>2- يکپارچه سازی داده ها</a:t>
            </a:r>
            <a:r>
              <a:rPr lang="en-US" altLang="zh-CN" sz="2400" b="1" dirty="0" smtClean="0">
                <a:ea typeface="宋体" charset="-122"/>
                <a:cs typeface="B Nazanin" pitchFamily="2" charset="-78"/>
              </a:rPr>
              <a:t> </a:t>
            </a:r>
            <a:r>
              <a:rPr lang="fa-IR" altLang="zh-CN" sz="2400" b="1" dirty="0" smtClean="0">
                <a:cs typeface="B Nazanin" pitchFamily="2" charset="-78"/>
              </a:rPr>
              <a:t>(</a:t>
            </a:r>
            <a:r>
              <a:rPr lang="arn-CL" altLang="zh-CN" sz="2400" b="1" dirty="0" smtClean="0">
                <a:ea typeface="宋体" charset="-122"/>
              </a:rPr>
              <a:t>Data Integration</a:t>
            </a:r>
            <a:r>
              <a:rPr lang="fa-IR" altLang="zh-CN" sz="2400" b="1" dirty="0" smtClean="0">
                <a:cs typeface="B Nazanin" pitchFamily="2" charset="-78"/>
              </a:rPr>
              <a:t> )</a:t>
            </a:r>
          </a:p>
          <a:p>
            <a:pPr algn="r" rtl="1" eaLnBrk="1" hangingPunct="1">
              <a:lnSpc>
                <a:spcPct val="150000"/>
              </a:lnSpc>
              <a:buFontTx/>
              <a:buNone/>
              <a:defRPr/>
            </a:pPr>
            <a:r>
              <a:rPr lang="ar-SA" altLang="zh-CN" sz="2400" b="1" dirty="0" smtClean="0">
                <a:cs typeface="B Nazanin" pitchFamily="2" charset="-78"/>
              </a:rPr>
              <a:t>3- انتخاب داده ها</a:t>
            </a:r>
            <a:r>
              <a:rPr lang="fa-IR" altLang="zh-CN" sz="2400" b="1" dirty="0" smtClean="0">
                <a:cs typeface="B Nazanin" pitchFamily="2" charset="-78"/>
              </a:rPr>
              <a:t> (</a:t>
            </a:r>
            <a:r>
              <a:rPr lang="arn-CL" altLang="zh-CN" sz="2400" b="1" dirty="0" smtClean="0">
                <a:ea typeface="宋体" charset="-122"/>
              </a:rPr>
              <a:t>Data Selection</a:t>
            </a:r>
            <a:r>
              <a:rPr lang="fa-IR" altLang="zh-CN" sz="2400" b="1" dirty="0" smtClean="0">
                <a:cs typeface="B Nazanin" pitchFamily="2" charset="-78"/>
              </a:rPr>
              <a:t> )</a:t>
            </a:r>
          </a:p>
          <a:p>
            <a:pPr algn="r" rtl="1" eaLnBrk="1" hangingPunct="1">
              <a:lnSpc>
                <a:spcPct val="150000"/>
              </a:lnSpc>
              <a:buFontTx/>
              <a:buNone/>
              <a:defRPr/>
            </a:pPr>
            <a:r>
              <a:rPr lang="ar-SA" altLang="zh-CN" sz="2400" b="1" dirty="0" smtClean="0">
                <a:cs typeface="B Nazanin" pitchFamily="2" charset="-78"/>
              </a:rPr>
              <a:t>4- تبديل کردن داده ها</a:t>
            </a:r>
            <a:r>
              <a:rPr lang="fa-IR" altLang="zh-CN" sz="2400" b="1" dirty="0" smtClean="0">
                <a:cs typeface="B Nazanin" pitchFamily="2" charset="-78"/>
              </a:rPr>
              <a:t> (</a:t>
            </a:r>
            <a:r>
              <a:rPr lang="arn-CL" altLang="zh-CN" sz="2400" b="1" dirty="0" smtClean="0">
                <a:ea typeface="宋体" charset="-122"/>
              </a:rPr>
              <a:t>Data  Transformation</a:t>
            </a:r>
            <a:r>
              <a:rPr lang="fa-IR" altLang="zh-CN" sz="2400" b="1" dirty="0" smtClean="0">
                <a:cs typeface="B Nazanin" pitchFamily="2" charset="-78"/>
              </a:rPr>
              <a:t> )</a:t>
            </a:r>
          </a:p>
          <a:p>
            <a:pPr algn="r" rtl="1" eaLnBrk="1" hangingPunct="1">
              <a:lnSpc>
                <a:spcPct val="150000"/>
              </a:lnSpc>
              <a:buFontTx/>
              <a:buNone/>
              <a:defRPr/>
            </a:pPr>
            <a:r>
              <a:rPr lang="ar-SA" altLang="zh-CN" sz="2400" b="1" dirty="0" smtClean="0">
                <a:cs typeface="B Nazanin" pitchFamily="2" charset="-78"/>
              </a:rPr>
              <a:t>5-</a:t>
            </a:r>
            <a:r>
              <a:rPr lang="en-US" altLang="zh-CN" sz="2400" b="1" dirty="0" smtClean="0">
                <a:ea typeface="宋体" charset="-122"/>
              </a:rPr>
              <a:t> </a:t>
            </a:r>
            <a:r>
              <a:rPr lang="ar-SA" altLang="zh-CN" sz="2400" b="1" dirty="0" smtClean="0">
                <a:cs typeface="B Nazanin" pitchFamily="2" charset="-78"/>
              </a:rPr>
              <a:t>داده کاوی</a:t>
            </a:r>
            <a:r>
              <a:rPr lang="fa-IR" altLang="zh-CN" sz="2400" b="1" dirty="0" smtClean="0">
                <a:cs typeface="B Nazanin" pitchFamily="2" charset="-78"/>
              </a:rPr>
              <a:t> </a:t>
            </a:r>
            <a:r>
              <a:rPr lang="en-US" altLang="zh-CN" sz="2400" b="1" dirty="0" smtClean="0">
                <a:ea typeface="宋体" charset="-122"/>
              </a:rPr>
              <a:t>(Data Mining)</a:t>
            </a:r>
          </a:p>
          <a:p>
            <a:pPr algn="r" rtl="1" eaLnBrk="1" hangingPunct="1">
              <a:lnSpc>
                <a:spcPct val="150000"/>
              </a:lnSpc>
              <a:buFontTx/>
              <a:buNone/>
              <a:defRPr/>
            </a:pPr>
            <a:r>
              <a:rPr lang="ar-SA" altLang="zh-CN" sz="2400" b="1" dirty="0" smtClean="0">
                <a:cs typeface="B Nazanin" pitchFamily="2" charset="-78"/>
              </a:rPr>
              <a:t>6-ارزيابی الگو</a:t>
            </a:r>
            <a:r>
              <a:rPr lang="en-US" altLang="zh-CN" sz="2400" b="1" dirty="0" smtClean="0">
                <a:ea typeface="宋体" charset="-122"/>
              </a:rPr>
              <a:t> </a:t>
            </a:r>
            <a:r>
              <a:rPr lang="fa-IR" altLang="zh-CN" sz="2400" b="1" dirty="0" smtClean="0">
                <a:cs typeface="B Nazanin" pitchFamily="2" charset="-78"/>
              </a:rPr>
              <a:t>(</a:t>
            </a:r>
            <a:r>
              <a:rPr lang="arn-CL" altLang="zh-CN" sz="2400" b="1" dirty="0" smtClean="0">
                <a:ea typeface="宋体" charset="-122"/>
                <a:cs typeface="B Nazanin" pitchFamily="2" charset="-78"/>
              </a:rPr>
              <a:t>Pattern  Evaluation</a:t>
            </a:r>
            <a:r>
              <a:rPr lang="fa-IR" altLang="zh-CN" sz="2400" b="1" dirty="0" smtClean="0">
                <a:cs typeface="B Nazanin" pitchFamily="2" charset="-78"/>
              </a:rPr>
              <a:t> )</a:t>
            </a:r>
          </a:p>
          <a:p>
            <a:pPr algn="r" rtl="1" eaLnBrk="1" hangingPunct="1">
              <a:lnSpc>
                <a:spcPct val="150000"/>
              </a:lnSpc>
              <a:buFontTx/>
              <a:buNone/>
              <a:defRPr/>
            </a:pPr>
            <a:r>
              <a:rPr lang="ar-SA" altLang="zh-CN" sz="2400" b="1" dirty="0" smtClean="0">
                <a:cs typeface="B Nazanin" pitchFamily="2" charset="-78"/>
              </a:rPr>
              <a:t>7-ارائه دانش</a:t>
            </a:r>
            <a:r>
              <a:rPr lang="fa-IR" altLang="zh-CN" sz="2400" b="1" dirty="0" smtClean="0">
                <a:cs typeface="B Nazanin" pitchFamily="2" charset="-78"/>
              </a:rPr>
              <a:t>(</a:t>
            </a:r>
            <a:r>
              <a:rPr lang="arn-CL" altLang="zh-CN" sz="2400" b="1" dirty="0" smtClean="0">
                <a:ea typeface="宋体" charset="-122"/>
                <a:cs typeface="B Nazanin" pitchFamily="2" charset="-78"/>
              </a:rPr>
              <a:t>Knowledge Presentation</a:t>
            </a:r>
            <a:r>
              <a:rPr lang="fa-IR" altLang="zh-CN" sz="2400" b="1" dirty="0" smtClean="0">
                <a:cs typeface="B Nazanin" pitchFamily="2" charset="-78"/>
              </a:rPr>
              <a:t> )</a:t>
            </a:r>
          </a:p>
          <a:p>
            <a:pPr algn="r" rtl="1" eaLnBrk="1" hangingPunct="1">
              <a:lnSpc>
                <a:spcPct val="170000"/>
              </a:lnSpc>
              <a:buFontTx/>
              <a:buNone/>
              <a:defRPr/>
            </a:pPr>
            <a:endParaRPr lang="fa-IR" altLang="zh-CN" sz="2400" dirty="0" smtClean="0">
              <a:cs typeface="B Nazanin" pitchFamily="2" charset="-78"/>
            </a:endParaRPr>
          </a:p>
          <a:p>
            <a:pPr algn="r" rtl="1" eaLnBrk="1" hangingPunct="1">
              <a:lnSpc>
                <a:spcPct val="170000"/>
              </a:lnSpc>
              <a:buFontTx/>
              <a:buNone/>
              <a:defRPr/>
            </a:pPr>
            <a:endParaRPr lang="fa-IR" altLang="zh-CN" sz="2400" dirty="0" smtClean="0">
              <a:cs typeface="B Nazanin" pitchFamily="2" charset="-78"/>
            </a:endParaRPr>
          </a:p>
          <a:p>
            <a:pPr rtl="1" eaLnBrk="1" hangingPunct="1">
              <a:lnSpc>
                <a:spcPct val="170000"/>
              </a:lnSpc>
              <a:buFontTx/>
              <a:buNone/>
              <a:defRPr/>
            </a:pPr>
            <a:r>
              <a:rPr lang="en-US" altLang="zh-CN" sz="2400" dirty="0" smtClean="0">
                <a:ea typeface="宋体" charset="-122"/>
              </a:rPr>
              <a:t> </a:t>
            </a:r>
            <a:endParaRPr lang="fa-IR" altLang="zh-CN" sz="2400" dirty="0" smtClean="0">
              <a:cs typeface="B Nazanin" pitchFamily="2" charset="-78"/>
            </a:endParaRPr>
          </a:p>
          <a:p>
            <a:pPr rtl="1" eaLnBrk="1" hangingPunct="1">
              <a:lnSpc>
                <a:spcPct val="170000"/>
              </a:lnSpc>
              <a:buFontTx/>
              <a:buNone/>
              <a:defRPr/>
            </a:pPr>
            <a:r>
              <a:rPr lang="fa-IR" altLang="zh-CN" sz="2400" dirty="0" smtClean="0">
                <a:cs typeface="B Nazanin" pitchFamily="2" charset="-78"/>
              </a:rPr>
              <a:t/>
            </a:r>
            <a:br>
              <a:rPr lang="fa-IR" altLang="zh-CN" sz="2400" dirty="0" smtClean="0">
                <a:cs typeface="B Nazanin" pitchFamily="2" charset="-78"/>
              </a:rPr>
            </a:br>
            <a:endParaRPr lang="fa-IR" altLang="zh-CN" sz="2400" dirty="0" smtClean="0">
              <a:cs typeface="B Nazanin" pitchFamily="2" charset="-78"/>
            </a:endParaRPr>
          </a:p>
        </p:txBody>
      </p:sp>
      <p:sp>
        <p:nvSpPr>
          <p:cNvPr id="4" name="Rectangle 3"/>
          <p:cNvSpPr/>
          <p:nvPr/>
        </p:nvSpPr>
        <p:spPr>
          <a:xfrm>
            <a:off x="395537" y="188640"/>
            <a:ext cx="8108850" cy="864096"/>
          </a:xfrm>
          <a:prstGeom prst="rect">
            <a:avLst/>
          </a:prstGeom>
        </p:spPr>
        <p:txBody>
          <a:bodyPr vert="horz" anchor="ctr">
            <a:normAutofit/>
          </a:bodyPr>
          <a:lstStyle/>
          <a:p>
            <a:pPr algn="ctr" rtl="1"/>
            <a:r>
              <a:rPr lang="ar-SA" altLang="zh-CN" sz="4400" b="1" dirty="0">
                <a:solidFill>
                  <a:srgbClr val="0070C0"/>
                </a:solidFill>
                <a:effectLst>
                  <a:outerShdw blurRad="38100" dist="38100" dir="2700000" algn="tl">
                    <a:srgbClr val="000000"/>
                  </a:outerShdw>
                </a:effectLst>
                <a:latin typeface="Titr Mazar" pitchFamily="2" charset="-78"/>
                <a:ea typeface="+mj-ea"/>
                <a:cs typeface="B Nazanin" pitchFamily="2" charset="-78"/>
              </a:rPr>
              <a:t>فرآيند </a:t>
            </a:r>
            <a:r>
              <a:rPr lang="ar-SA"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داده کاوي</a:t>
            </a:r>
            <a:r>
              <a:rPr lang="fa-IR"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 و </a:t>
            </a:r>
            <a:r>
              <a:rPr lang="ar-SA" altLang="zh-CN" sz="4400" b="1" dirty="0" smtClean="0">
                <a:solidFill>
                  <a:srgbClr val="0070C0"/>
                </a:solidFill>
                <a:effectLst>
                  <a:outerShdw blurRad="38100" dist="38100" dir="2700000" algn="tl">
                    <a:srgbClr val="000000"/>
                  </a:outerShdw>
                </a:effectLst>
                <a:latin typeface="Titr Mazar" pitchFamily="2" charset="-78"/>
                <a:ea typeface="+mj-ea"/>
                <a:cs typeface="B Nazanin" pitchFamily="2" charset="-78"/>
              </a:rPr>
              <a:t>کشف </a:t>
            </a:r>
            <a:r>
              <a:rPr lang="ar-SA" altLang="zh-CN" sz="4400" b="1" dirty="0">
                <a:solidFill>
                  <a:srgbClr val="0070C0"/>
                </a:solidFill>
                <a:effectLst>
                  <a:outerShdw blurRad="38100" dist="38100" dir="2700000" algn="tl">
                    <a:srgbClr val="000000"/>
                  </a:outerShdw>
                </a:effectLst>
                <a:latin typeface="Titr Mazar" pitchFamily="2" charset="-78"/>
                <a:ea typeface="+mj-ea"/>
                <a:cs typeface="B Nazanin" pitchFamily="2" charset="-78"/>
              </a:rPr>
              <a:t>دانش</a:t>
            </a:r>
            <a:endParaRPr lang="en-US" sz="4400" b="1" dirty="0">
              <a:solidFill>
                <a:srgbClr val="0070C0"/>
              </a:solidFill>
              <a:effectLst>
                <a:outerShdw blurRad="38100" dist="38100" dir="2700000" algn="tl">
                  <a:srgbClr val="000000"/>
                </a:outerShdw>
              </a:effectLst>
              <a:latin typeface="Titr Mazar" pitchFamily="2" charset="-78"/>
              <a:ea typeface="+mj-ea"/>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772400" cy="830263"/>
          </a:xfrm>
        </p:spPr>
        <p:txBody>
          <a:bodyPr>
            <a:normAutofit/>
          </a:bodyPr>
          <a:lstStyle/>
          <a:p>
            <a:pPr algn="ctr" eaLnBrk="1" hangingPunct="1">
              <a:defRPr/>
            </a:pPr>
            <a:r>
              <a:rPr lang="fa-IR" sz="4800" b="1" dirty="0" smtClean="0">
                <a:solidFill>
                  <a:srgbClr val="0070C0"/>
                </a:solidFill>
                <a:effectLst>
                  <a:outerShdw blurRad="38100" dist="38100" dir="2700000" algn="tl">
                    <a:srgbClr val="000000"/>
                  </a:outerShdw>
                </a:effectLst>
                <a:latin typeface="Titr Mazar" pitchFamily="2" charset="-78"/>
                <a:cs typeface="B Nazanin" pitchFamily="2" charset="-78"/>
              </a:rPr>
              <a:t>چرخه تعالی داده کاوی</a:t>
            </a:r>
            <a:endParaRPr lang="en-US"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700808"/>
            <a:ext cx="5381625"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830263"/>
          </a:xfrm>
        </p:spPr>
        <p:txBody>
          <a:bodyPr vert="horz" anchor="ctr">
            <a:normAutofit/>
          </a:bodyPr>
          <a:lstStyle/>
          <a:p>
            <a:pPr algn="ctr" fontAlgn="base">
              <a:spcAft>
                <a:spcPct val="0"/>
              </a:spcAft>
            </a:pPr>
            <a:r>
              <a:rPr lang="fa-IR" sz="4800" b="1" dirty="0" smtClean="0">
                <a:solidFill>
                  <a:srgbClr val="0070C0"/>
                </a:solidFill>
                <a:effectLst>
                  <a:outerShdw blurRad="38100" dist="38100" dir="2700000" algn="tl">
                    <a:srgbClr val="000000"/>
                  </a:outerShdw>
                </a:effectLst>
                <a:latin typeface="Titr Mazar" pitchFamily="2" charset="-78"/>
                <a:cs typeface="B Nazanin" pitchFamily="2" charset="-78"/>
              </a:rPr>
              <a:t>فرآیند داده </a:t>
            </a: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کاو</a:t>
            </a:r>
            <a:r>
              <a:rPr lang="ar-SA" sz="4800" b="1" dirty="0">
                <a:solidFill>
                  <a:srgbClr val="0070C0"/>
                </a:solidFill>
                <a:effectLst>
                  <a:outerShdw blurRad="38100" dist="38100" dir="2700000" algn="tl">
                    <a:srgbClr val="000000"/>
                  </a:outerShdw>
                </a:effectLst>
                <a:latin typeface="Titr Mazar" pitchFamily="2" charset="-78"/>
                <a:cs typeface="B Nazanin" pitchFamily="2" charset="-78"/>
              </a:rPr>
              <a:t>ي</a:t>
            </a:r>
            <a:endParaRPr lang="en-US"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628800"/>
            <a:ext cx="6048672" cy="516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396138923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88640"/>
            <a:ext cx="7772400" cy="923925"/>
          </a:xfrm>
        </p:spPr>
        <p:txBody>
          <a:bodyPr>
            <a:normAutofit/>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ضرورت داده کاوی</a:t>
            </a:r>
            <a:endParaRPr lang="en-US" sz="5400" b="1" dirty="0" smtClean="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5" name="Content Placeholder 4"/>
          <p:cNvSpPr>
            <a:spLocks noGrp="1" noChangeArrowheads="1"/>
          </p:cNvSpPr>
          <p:nvPr>
            <p:ph sz="quarter" idx="1"/>
          </p:nvPr>
        </p:nvSpPr>
        <p:spPr>
          <a:xfrm>
            <a:off x="571472" y="1552594"/>
            <a:ext cx="8134352" cy="5162554"/>
          </a:xfrm>
        </p:spPr>
        <p:txBody>
          <a:bodyPr>
            <a:normAutofit/>
          </a:bodyPr>
          <a:lstStyle/>
          <a:p>
            <a:pPr lvl="1" algn="just" rtl="1" eaLnBrk="1" hangingPunct="1">
              <a:buClr>
                <a:schemeClr val="accent2"/>
              </a:buClr>
              <a:buFont typeface="Arial" pitchFamily="34" charset="0"/>
              <a:buChar char="•"/>
              <a:defRPr/>
            </a:pPr>
            <a:r>
              <a:rPr lang="ar-SA" sz="2400" dirty="0" smtClean="0">
                <a:solidFill>
                  <a:srgbClr val="002060"/>
                </a:solidFill>
                <a:cs typeface="B Nazanin" pitchFamily="2" charset="-78"/>
              </a:rPr>
              <a:t>علوم </a:t>
            </a:r>
            <a:r>
              <a:rPr lang="ar-SA" sz="2400" dirty="0">
                <a:solidFill>
                  <a:srgbClr val="002060"/>
                </a:solidFill>
                <a:cs typeface="B Nazanin" pitchFamily="2" charset="-78"/>
              </a:rPr>
              <a:t>و مهندسي مدرن از اصول پايه اي </a:t>
            </a:r>
            <a:r>
              <a:rPr lang="fa-IR" sz="2400" dirty="0" smtClean="0">
                <a:solidFill>
                  <a:srgbClr val="002060"/>
                </a:solidFill>
                <a:cs typeface="B Nazanin" pitchFamily="2" charset="-78"/>
              </a:rPr>
              <a:t>و قوانين براي </a:t>
            </a:r>
            <a:r>
              <a:rPr lang="fa-IR" sz="2400" dirty="0">
                <a:solidFill>
                  <a:srgbClr val="002060"/>
                </a:solidFill>
                <a:cs typeface="B Nazanin" pitchFamily="2" charset="-78"/>
              </a:rPr>
              <a:t>توصيف سيستم ها استفاده مي كند و از داده هاي تجربي براي بررسي صحت و سقم اين اصول و گاهي تخمين پارامترهايي كه اندازه گيري دقيق آنها غير ممكن است استفاده مي كند</a:t>
            </a:r>
            <a:r>
              <a:rPr lang="fa-IR" sz="2400" dirty="0" smtClean="0">
                <a:solidFill>
                  <a:srgbClr val="002060"/>
                </a:solidFill>
                <a:cs typeface="B Nazanin" pitchFamily="2" charset="-78"/>
              </a:rPr>
              <a:t>.</a:t>
            </a:r>
          </a:p>
          <a:p>
            <a:pPr marL="365760" lvl="1" indent="0" algn="just" rtl="1" eaLnBrk="1" hangingPunct="1">
              <a:buClr>
                <a:schemeClr val="accent2"/>
              </a:buClr>
              <a:buNone/>
              <a:defRPr/>
            </a:pPr>
            <a:endParaRPr lang="fa-IR" sz="2400" dirty="0" smtClean="0">
              <a:solidFill>
                <a:srgbClr val="002060"/>
              </a:solidFill>
              <a:cs typeface="B Nazanin" pitchFamily="2" charset="-78"/>
            </a:endParaRPr>
          </a:p>
          <a:p>
            <a:pPr lvl="1" algn="just" rtl="1" eaLnBrk="1" hangingPunct="1">
              <a:buClr>
                <a:schemeClr val="accent2"/>
              </a:buClr>
              <a:buFont typeface="Arial" pitchFamily="34" charset="0"/>
              <a:buChar char="•"/>
              <a:defRPr/>
            </a:pPr>
            <a:r>
              <a:rPr lang="fa-IR" sz="2400" dirty="0" smtClean="0">
                <a:solidFill>
                  <a:srgbClr val="7030A0"/>
                </a:solidFill>
                <a:cs typeface="B Nazanin" pitchFamily="2" charset="-78"/>
              </a:rPr>
              <a:t>اما </a:t>
            </a:r>
            <a:r>
              <a:rPr lang="fa-IR" sz="2400" dirty="0">
                <a:solidFill>
                  <a:srgbClr val="7030A0"/>
                </a:solidFill>
                <a:cs typeface="B Nazanin" pitchFamily="2" charset="-78"/>
              </a:rPr>
              <a:t>در بعضي زمينه ها اصول بنيادي ناشناخته هستند ويا سيستم </a:t>
            </a:r>
            <a:r>
              <a:rPr lang="fa-IR" sz="2400" dirty="0" smtClean="0">
                <a:solidFill>
                  <a:srgbClr val="7030A0"/>
                </a:solidFill>
                <a:cs typeface="B Nazanin" pitchFamily="2" charset="-78"/>
              </a:rPr>
              <a:t>پيچيده </a:t>
            </a:r>
            <a:r>
              <a:rPr lang="fa-IR" sz="2400" dirty="0">
                <a:solidFill>
                  <a:srgbClr val="7030A0"/>
                </a:solidFill>
                <a:cs typeface="B Nazanin" pitchFamily="2" charset="-78"/>
              </a:rPr>
              <a:t>تر از آن است كه بتوان آن را فرموله كرد</a:t>
            </a:r>
            <a:r>
              <a:rPr lang="fa-IR" sz="2400" dirty="0" smtClean="0">
                <a:solidFill>
                  <a:srgbClr val="7030A0"/>
                </a:solidFill>
                <a:cs typeface="B Nazanin" pitchFamily="2" charset="-78"/>
              </a:rPr>
              <a:t>، بنابراين با </a:t>
            </a:r>
            <a:r>
              <a:rPr lang="fa-IR" sz="2400" dirty="0">
                <a:solidFill>
                  <a:srgbClr val="7030A0"/>
                </a:solidFill>
                <a:cs typeface="B Nazanin" pitchFamily="2" charset="-78"/>
              </a:rPr>
              <a:t>استفاده از </a:t>
            </a:r>
            <a:r>
              <a:rPr lang="fa-IR" sz="2400" dirty="0" smtClean="0">
                <a:solidFill>
                  <a:srgbClr val="7030A0"/>
                </a:solidFill>
                <a:cs typeface="B Nazanin" pitchFamily="2" charset="-78"/>
              </a:rPr>
              <a:t> داده </a:t>
            </a:r>
            <a:r>
              <a:rPr lang="fa-IR" sz="2400" dirty="0">
                <a:solidFill>
                  <a:srgbClr val="7030A0"/>
                </a:solidFill>
                <a:cs typeface="B Nazanin" pitchFamily="2" charset="-78"/>
              </a:rPr>
              <a:t>هاي در دسترس مدل هايي به وسيله روابط بين متغير هاي سيستم توليد مي </a:t>
            </a:r>
            <a:r>
              <a:rPr lang="fa-IR" sz="2400" dirty="0" smtClean="0">
                <a:solidFill>
                  <a:srgbClr val="7030A0"/>
                </a:solidFill>
                <a:cs typeface="B Nazanin" pitchFamily="2" charset="-78"/>
              </a:rPr>
              <a:t>شود. </a:t>
            </a:r>
          </a:p>
          <a:p>
            <a:pPr marL="365760" lvl="1" indent="0" algn="just" rtl="1" eaLnBrk="1" hangingPunct="1">
              <a:buClr>
                <a:schemeClr val="accent2"/>
              </a:buClr>
              <a:buNone/>
              <a:defRPr/>
            </a:pPr>
            <a:endParaRPr lang="fa-IR" sz="2400" dirty="0" smtClean="0">
              <a:solidFill>
                <a:srgbClr val="7030A0"/>
              </a:solidFill>
              <a:cs typeface="B Nazanin" pitchFamily="2" charset="-78"/>
            </a:endParaRPr>
          </a:p>
          <a:p>
            <a:pPr lvl="1" algn="just" rtl="1" eaLnBrk="1" hangingPunct="1">
              <a:buClr>
                <a:schemeClr val="accent2"/>
              </a:buClr>
              <a:buFont typeface="Arial" pitchFamily="34" charset="0"/>
              <a:buChar char="•"/>
              <a:defRPr/>
            </a:pPr>
            <a:r>
              <a:rPr lang="fa-IR" sz="2400" dirty="0" smtClean="0">
                <a:solidFill>
                  <a:srgbClr val="006600"/>
                </a:solidFill>
                <a:cs typeface="B Nazanin" pitchFamily="2" charset="-78"/>
              </a:rPr>
              <a:t>درنتيجه </a:t>
            </a:r>
            <a:r>
              <a:rPr lang="fa-IR" sz="2400" dirty="0">
                <a:solidFill>
                  <a:srgbClr val="006600"/>
                </a:solidFill>
                <a:cs typeface="B Nazanin" pitchFamily="2" charset="-78"/>
              </a:rPr>
              <a:t>امروزه يك تغيير از مدلسازي كلاسيك كه بر اساس اصول بنيادي بود به مدلسازي پيشرفته و تجزيه و تحليل مستقيم از داده به وجود آمد.</a:t>
            </a:r>
            <a:endParaRPr lang="ar-SA" sz="2400" dirty="0">
              <a:solidFill>
                <a:srgbClr val="006600"/>
              </a:solidFill>
              <a:cs typeface="B Nazanin" pitchFamily="2" charset="-78"/>
            </a:endParaRPr>
          </a:p>
          <a:p>
            <a:pPr algn="just" rtl="1" eaLnBrk="1" hangingPunct="1">
              <a:buClr>
                <a:schemeClr val="accent2"/>
              </a:buClr>
              <a:buFont typeface="Wingdings" pitchFamily="2" charset="2"/>
              <a:buChar char="o"/>
              <a:defRPr/>
            </a:pPr>
            <a:endParaRPr lang="ar-SA" sz="2400" b="0" dirty="0"/>
          </a:p>
          <a:p>
            <a:pPr algn="just" rtl="1" eaLnBrk="1" hangingPunct="1">
              <a:buClr>
                <a:schemeClr val="accent2"/>
              </a:buClr>
              <a:buFont typeface="Wingdings" pitchFamily="2" charset="2"/>
              <a:buChar char="o"/>
              <a:defRPr/>
            </a:pPr>
            <a:endParaRPr lang="ar-SA" sz="2800" b="0" dirty="0"/>
          </a:p>
          <a:p>
            <a:pPr algn="just" rtl="1" eaLnBrk="1" hangingPunct="1">
              <a:buClr>
                <a:schemeClr val="accent2"/>
              </a:buClr>
              <a:buFont typeface="Wingdings" pitchFamily="2" charset="2"/>
              <a:buChar char="o"/>
              <a:defRPr/>
            </a:pPr>
            <a:endParaRPr lang="en-US" sz="2400" b="0" dirty="0"/>
          </a:p>
        </p:txBody>
      </p:sp>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sz="quarter" idx="1"/>
          </p:nvPr>
        </p:nvSpPr>
        <p:spPr>
          <a:xfrm>
            <a:off x="928662" y="1500174"/>
            <a:ext cx="7572375" cy="5000660"/>
          </a:xfrm>
        </p:spPr>
        <p:txBody>
          <a:bodyPr>
            <a:noAutofit/>
          </a:bodyPr>
          <a:lstStyle/>
          <a:p>
            <a:pPr algn="r" rtl="1" eaLnBrk="1" hangingPunct="1">
              <a:defRPr/>
            </a:pPr>
            <a:r>
              <a:rPr lang="fa-IR" sz="2800" dirty="0" smtClean="0">
                <a:cs typeface="B Nazanin" pitchFamily="2" charset="-78"/>
              </a:rPr>
              <a:t>تبدیل مسئله تجارت به مسئله داده کاوی</a:t>
            </a:r>
            <a:endParaRPr lang="en-US" sz="2800" dirty="0" smtClean="0">
              <a:cs typeface="B Nazanin" pitchFamily="2" charset="-78"/>
            </a:endParaRPr>
          </a:p>
          <a:p>
            <a:pPr algn="r" rtl="1" eaLnBrk="1" hangingPunct="1">
              <a:defRPr/>
            </a:pPr>
            <a:r>
              <a:rPr lang="fa-IR" sz="2800" dirty="0" smtClean="0">
                <a:cs typeface="B Nazanin" pitchFamily="2" charset="-78"/>
              </a:rPr>
              <a:t>انتخاب داده های مناسب</a:t>
            </a:r>
            <a:endParaRPr lang="en-US" sz="2800" dirty="0" smtClean="0">
              <a:cs typeface="B Nazanin" pitchFamily="2" charset="-78"/>
            </a:endParaRPr>
          </a:p>
          <a:p>
            <a:pPr algn="r" rtl="1" eaLnBrk="1" hangingPunct="1">
              <a:defRPr/>
            </a:pPr>
            <a:r>
              <a:rPr lang="fa-IR" sz="2800" dirty="0" smtClean="0">
                <a:cs typeface="B Nazanin" pitchFamily="2" charset="-78"/>
              </a:rPr>
              <a:t>شناخت داده ها</a:t>
            </a:r>
            <a:endParaRPr lang="en-US" sz="2800" dirty="0" smtClean="0">
              <a:cs typeface="B Nazanin" pitchFamily="2" charset="-78"/>
            </a:endParaRPr>
          </a:p>
          <a:p>
            <a:pPr algn="r" rtl="1" eaLnBrk="1" hangingPunct="1">
              <a:defRPr/>
            </a:pPr>
            <a:r>
              <a:rPr lang="fa-IR" sz="2800" dirty="0" smtClean="0">
                <a:cs typeface="B Nazanin" pitchFamily="2" charset="-78"/>
              </a:rPr>
              <a:t>تهیه داده های مدل</a:t>
            </a:r>
            <a:endParaRPr lang="en-US" sz="2800" dirty="0" smtClean="0">
              <a:cs typeface="B Nazanin" pitchFamily="2" charset="-78"/>
            </a:endParaRPr>
          </a:p>
          <a:p>
            <a:pPr algn="r" rtl="1" eaLnBrk="1" hangingPunct="1">
              <a:defRPr/>
            </a:pPr>
            <a:r>
              <a:rPr lang="fa-IR" sz="2800" dirty="0" smtClean="0">
                <a:cs typeface="B Nazanin" pitchFamily="2" charset="-78"/>
              </a:rPr>
              <a:t>رفع مشکلات با استفاده از داده ها</a:t>
            </a:r>
            <a:endParaRPr lang="en-US" sz="2800" dirty="0" smtClean="0">
              <a:cs typeface="B Nazanin" pitchFamily="2" charset="-78"/>
            </a:endParaRPr>
          </a:p>
          <a:p>
            <a:pPr algn="r" rtl="1" eaLnBrk="1" hangingPunct="1">
              <a:defRPr/>
            </a:pPr>
            <a:r>
              <a:rPr lang="fa-IR" sz="2800" dirty="0" smtClean="0">
                <a:cs typeface="B Nazanin" pitchFamily="2" charset="-78"/>
              </a:rPr>
              <a:t>تبدیل داده ها</a:t>
            </a:r>
            <a:endParaRPr lang="en-US" sz="2800" dirty="0" smtClean="0">
              <a:cs typeface="B Nazanin" pitchFamily="2" charset="-78"/>
            </a:endParaRPr>
          </a:p>
          <a:p>
            <a:pPr algn="r" rtl="1" eaLnBrk="1" hangingPunct="1">
              <a:defRPr/>
            </a:pPr>
            <a:r>
              <a:rPr lang="fa-IR" sz="2800" dirty="0" smtClean="0">
                <a:cs typeface="B Nazanin" pitchFamily="2" charset="-78"/>
              </a:rPr>
              <a:t>تهیه مدلها</a:t>
            </a:r>
            <a:endParaRPr lang="en-US" sz="2800" dirty="0" smtClean="0">
              <a:cs typeface="B Nazanin" pitchFamily="2" charset="-78"/>
            </a:endParaRPr>
          </a:p>
          <a:p>
            <a:pPr algn="r" rtl="1" eaLnBrk="1" hangingPunct="1">
              <a:defRPr/>
            </a:pPr>
            <a:r>
              <a:rPr lang="fa-IR" sz="2800" dirty="0" smtClean="0">
                <a:cs typeface="B Nazanin" pitchFamily="2" charset="-78"/>
              </a:rPr>
              <a:t>ارزیابی مدلها</a:t>
            </a:r>
            <a:endParaRPr lang="en-US" sz="2800" dirty="0" smtClean="0">
              <a:cs typeface="B Nazanin" pitchFamily="2" charset="-78"/>
            </a:endParaRPr>
          </a:p>
          <a:p>
            <a:pPr algn="r" rtl="1" eaLnBrk="1" hangingPunct="1">
              <a:defRPr/>
            </a:pPr>
            <a:r>
              <a:rPr lang="fa-IR" sz="2800" dirty="0" smtClean="0">
                <a:cs typeface="B Nazanin" pitchFamily="2" charset="-78"/>
              </a:rPr>
              <a:t>پیاده سازی مدلها</a:t>
            </a:r>
            <a:endParaRPr lang="en-US" sz="2800" dirty="0" smtClean="0">
              <a:cs typeface="B Nazanin" pitchFamily="2" charset="-78"/>
            </a:endParaRPr>
          </a:p>
          <a:p>
            <a:pPr algn="r" rtl="1" eaLnBrk="1" hangingPunct="1">
              <a:defRPr/>
            </a:pPr>
            <a:r>
              <a:rPr lang="fa-IR" sz="2800" dirty="0" smtClean="0">
                <a:cs typeface="B Nazanin" pitchFamily="2" charset="-78"/>
              </a:rPr>
              <a:t>ارزیابی نتایج</a:t>
            </a:r>
            <a:endParaRPr lang="en-US" sz="2800" dirty="0" smtClean="0">
              <a:cs typeface="B Nazanin" pitchFamily="2" charset="-78"/>
            </a:endParaRPr>
          </a:p>
        </p:txBody>
      </p:sp>
      <p:sp>
        <p:nvSpPr>
          <p:cNvPr id="4" name="Title 1"/>
          <p:cNvSpPr>
            <a:spLocks noGrp="1"/>
          </p:cNvSpPr>
          <p:nvPr>
            <p:ph type="title"/>
          </p:nvPr>
        </p:nvSpPr>
        <p:spPr>
          <a:xfrm>
            <a:off x="683568" y="260648"/>
            <a:ext cx="7772400" cy="830263"/>
          </a:xfrm>
        </p:spPr>
        <p:txBody>
          <a:bodyPr vert="horz" anchor="ctr">
            <a:normAutofit/>
          </a:bodyPr>
          <a:lstStyle/>
          <a:p>
            <a:pPr algn="ctr" fontAlgn="base">
              <a:spcAft>
                <a:spcPct val="0"/>
              </a:spcAft>
            </a:pPr>
            <a:r>
              <a:rPr lang="fa-IR" sz="4800" b="1" dirty="0" smtClean="0">
                <a:solidFill>
                  <a:srgbClr val="0070C0"/>
                </a:solidFill>
                <a:effectLst>
                  <a:outerShdw blurRad="38100" dist="38100" dir="2700000" algn="tl">
                    <a:srgbClr val="000000"/>
                  </a:outerShdw>
                </a:effectLst>
                <a:latin typeface="Titr Mazar" pitchFamily="2" charset="-78"/>
                <a:cs typeface="B Nazanin" pitchFamily="2" charset="-78"/>
              </a:rPr>
              <a:t>فرآیند داده </a:t>
            </a: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کاو</a:t>
            </a:r>
            <a:r>
              <a:rPr lang="ar-SA" sz="4800" b="1" dirty="0">
                <a:solidFill>
                  <a:srgbClr val="0070C0"/>
                </a:solidFill>
                <a:effectLst>
                  <a:outerShdw blurRad="38100" dist="38100" dir="2700000" algn="tl">
                    <a:srgbClr val="000000"/>
                  </a:outerShdw>
                </a:effectLst>
                <a:latin typeface="Titr Mazar" pitchFamily="2" charset="-78"/>
                <a:cs typeface="B Nazanin" pitchFamily="2" charset="-78"/>
              </a:rPr>
              <a:t>ي</a:t>
            </a:r>
            <a:endParaRPr lang="en-US"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solidFill>
                  <a:srgbClr val="1F497D"/>
                </a:solidFill>
              </a:rPr>
              <a:t>Dr. Jamal Shahrabi, Amirkabir University, www.irandatamining.com</a:t>
            </a:r>
            <a:endParaRPr lang="en-US">
              <a:solidFill>
                <a:srgbClr val="1F497D"/>
              </a:solidFill>
            </a:endParaRPr>
          </a:p>
        </p:txBody>
      </p:sp>
    </p:spTree>
    <p:extLst>
      <p:ext uri="{BB962C8B-B14F-4D97-AF65-F5344CB8AC3E}">
        <p14:creationId xmlns:p14="http://schemas.microsoft.com/office/powerpoint/2010/main" val="325125073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bwMode="auto">
          <a:xfrm>
            <a:off x="571472" y="1571613"/>
            <a:ext cx="8267728" cy="4714888"/>
          </a:xfrm>
          <a:prstGeom prst="rect">
            <a:avLst/>
          </a:prstGeom>
          <a:noFill/>
          <a:ln w="9525">
            <a:noFill/>
            <a:miter lim="800000"/>
            <a:headEnd/>
            <a:tailEnd/>
          </a:ln>
          <a:effectLst/>
        </p:spPr>
        <p:txBody>
          <a:bodyPr/>
          <a:lstStyle/>
          <a:p>
            <a:pPr marL="342900" indent="-342900" algn="r" rtl="1" eaLnBrk="0" hangingPunct="0">
              <a:lnSpc>
                <a:spcPct val="200000"/>
              </a:lnSpc>
              <a:spcBef>
                <a:spcPct val="20000"/>
              </a:spcBef>
              <a:buClr>
                <a:srgbClr val="78AE50"/>
              </a:buClr>
              <a:buSzPct val="130000"/>
              <a:buFont typeface="Arial" charset="0"/>
              <a:buChar char="●"/>
              <a:defRPr/>
            </a:pPr>
            <a:r>
              <a:rPr lang="fa-IR" sz="2000" kern="0" dirty="0">
                <a:solidFill>
                  <a:prstClr val="black"/>
                </a:solidFill>
                <a:latin typeface="Tw Cen MT"/>
                <a:cs typeface="B Mitra" pitchFamily="2" charset="-78"/>
              </a:rPr>
              <a:t>داده کاوی در دو نوع ظاهر می شود: </a:t>
            </a:r>
            <a:endParaRPr lang="en-US" sz="2000" kern="0" dirty="0">
              <a:solidFill>
                <a:prstClr val="black"/>
              </a:solidFill>
              <a:latin typeface="Tw Cen MT"/>
              <a:cs typeface="B Mitra" pitchFamily="2" charset="-78"/>
            </a:endParaRPr>
          </a:p>
          <a:p>
            <a:pPr marL="742950" lvl="1" indent="-285750" algn="r" rtl="1" eaLnBrk="0" hangingPunct="0">
              <a:lnSpc>
                <a:spcPct val="200000"/>
              </a:lnSpc>
              <a:spcBef>
                <a:spcPct val="20000"/>
              </a:spcBef>
              <a:buClr>
                <a:srgbClr val="F59646"/>
              </a:buClr>
              <a:buFont typeface="Arial" charset="0"/>
              <a:buChar char="●"/>
              <a:defRPr/>
            </a:pPr>
            <a:r>
              <a:rPr lang="fa-IR" sz="2000" kern="0" dirty="0">
                <a:solidFill>
                  <a:srgbClr val="006600"/>
                </a:solidFill>
                <a:latin typeface="Tw Cen MT"/>
                <a:cs typeface="B Mitra" pitchFamily="2" charset="-78"/>
              </a:rPr>
              <a:t>هدایت شده </a:t>
            </a:r>
            <a:endParaRPr lang="en-US" sz="2000" kern="0" dirty="0">
              <a:solidFill>
                <a:srgbClr val="006600"/>
              </a:solidFill>
              <a:latin typeface="Tw Cen MT"/>
              <a:cs typeface="B Mitra" pitchFamily="2" charset="-78"/>
            </a:endParaRPr>
          </a:p>
          <a:p>
            <a:pPr marL="742950" lvl="1" indent="-285750" algn="r" rtl="1" eaLnBrk="0" hangingPunct="0">
              <a:lnSpc>
                <a:spcPct val="200000"/>
              </a:lnSpc>
              <a:spcBef>
                <a:spcPct val="20000"/>
              </a:spcBef>
              <a:buClr>
                <a:srgbClr val="F59646"/>
              </a:buClr>
              <a:buFont typeface="Arial" charset="0"/>
              <a:buChar char="●"/>
              <a:defRPr/>
            </a:pPr>
            <a:r>
              <a:rPr lang="fa-IR" sz="2000" kern="0" dirty="0">
                <a:solidFill>
                  <a:srgbClr val="006600"/>
                </a:solidFill>
                <a:latin typeface="Tw Cen MT"/>
                <a:cs typeface="B Mitra" pitchFamily="2" charset="-78"/>
              </a:rPr>
              <a:t> غیر هدایت شده</a:t>
            </a:r>
          </a:p>
          <a:p>
            <a:pPr marL="342900" indent="-342900" algn="just" rtl="1" eaLnBrk="0" hangingPunct="0">
              <a:lnSpc>
                <a:spcPct val="200000"/>
              </a:lnSpc>
              <a:spcBef>
                <a:spcPct val="20000"/>
              </a:spcBef>
              <a:buClr>
                <a:srgbClr val="78AE50"/>
              </a:buClr>
              <a:buSzPct val="130000"/>
              <a:buFont typeface="Arial" charset="0"/>
              <a:buChar char="●"/>
              <a:defRPr/>
            </a:pPr>
            <a:r>
              <a:rPr lang="fa-IR" sz="2000" kern="0" dirty="0">
                <a:solidFill>
                  <a:prstClr val="black"/>
                </a:solidFill>
                <a:cs typeface="B Mitra" pitchFamily="2" charset="-78"/>
              </a:rPr>
              <a:t>داده کاوی هدایت شده می خواهد برخی از زمینه های هدف خاص را بیان یا دسته بندی کند. </a:t>
            </a:r>
            <a:endParaRPr lang="en-US" sz="2000" kern="0" dirty="0">
              <a:solidFill>
                <a:prstClr val="black"/>
              </a:solidFill>
              <a:cs typeface="B Mitra" pitchFamily="2" charset="-78"/>
            </a:endParaRPr>
          </a:p>
          <a:p>
            <a:pPr marL="342900" indent="-342900" algn="just" rtl="1" eaLnBrk="0" hangingPunct="0">
              <a:lnSpc>
                <a:spcPct val="200000"/>
              </a:lnSpc>
              <a:spcBef>
                <a:spcPct val="20000"/>
              </a:spcBef>
              <a:buClr>
                <a:srgbClr val="78AE50"/>
              </a:buClr>
              <a:buSzPct val="130000"/>
              <a:buFont typeface="Arial" charset="0"/>
              <a:buChar char="●"/>
              <a:defRPr/>
            </a:pPr>
            <a:r>
              <a:rPr lang="fa-IR" sz="2000" kern="0" dirty="0">
                <a:solidFill>
                  <a:prstClr val="black"/>
                </a:solidFill>
                <a:cs typeface="B Mitra" pitchFamily="2" charset="-78"/>
              </a:rPr>
              <a:t>هدف داده کاوی غیر هدایت شده یافتن الگوها یا تشابهات بین گروههایی از اطلاعات بدون استفاده از زمینه هدف خاص یا مجموعه ای از دسته های از پیش تعیین شده </a:t>
            </a:r>
            <a:r>
              <a:rPr lang="en-US" sz="2000" kern="0" dirty="0">
                <a:solidFill>
                  <a:prstClr val="black"/>
                </a:solidFill>
                <a:cs typeface="B Mitra" pitchFamily="2" charset="-78"/>
              </a:rPr>
              <a:t> </a:t>
            </a:r>
            <a:r>
              <a:rPr lang="fa-IR" sz="2000" kern="0" dirty="0">
                <a:solidFill>
                  <a:prstClr val="black"/>
                </a:solidFill>
                <a:cs typeface="B Mitra" pitchFamily="2" charset="-78"/>
              </a:rPr>
              <a:t>می باشد.</a:t>
            </a:r>
            <a:endParaRPr lang="en-US" sz="2000" kern="0" dirty="0">
              <a:solidFill>
                <a:prstClr val="black"/>
              </a:solidFill>
              <a:cs typeface="B Mitra" pitchFamily="2" charset="-78"/>
            </a:endParaRPr>
          </a:p>
          <a:p>
            <a:pPr marL="742950" lvl="1" indent="-285750" algn="r" rtl="1" eaLnBrk="0" hangingPunct="0">
              <a:lnSpc>
                <a:spcPct val="200000"/>
              </a:lnSpc>
              <a:spcBef>
                <a:spcPct val="20000"/>
              </a:spcBef>
              <a:buClr>
                <a:srgbClr val="F59646"/>
              </a:buClr>
              <a:defRPr/>
            </a:pPr>
            <a:endParaRPr lang="en-US" sz="2000" kern="0" dirty="0">
              <a:solidFill>
                <a:prstClr val="black"/>
              </a:solidFill>
              <a:latin typeface="Tw Cen MT"/>
              <a:cs typeface="B Mitra" pitchFamily="2" charset="-78"/>
            </a:endParaRPr>
          </a:p>
        </p:txBody>
      </p:sp>
      <p:sp>
        <p:nvSpPr>
          <p:cNvPr id="5" name="Rectangle 3"/>
          <p:cNvSpPr>
            <a:spLocks noChangeArrowheads="1"/>
          </p:cNvSpPr>
          <p:nvPr/>
        </p:nvSpPr>
        <p:spPr bwMode="auto">
          <a:xfrm>
            <a:off x="755576" y="224208"/>
            <a:ext cx="7620000" cy="830262"/>
          </a:xfrm>
          <a:prstGeom prst="rect">
            <a:avLst/>
          </a:prstGeom>
          <a:noFill/>
          <a:ln w="9525">
            <a:noFill/>
            <a:miter lim="800000"/>
            <a:headEnd/>
            <a:tailEnd/>
          </a:ln>
        </p:spPr>
        <p:txBody>
          <a:bodyPr>
            <a:spAutoFit/>
          </a:bodyPr>
          <a:lstStyle/>
          <a:p>
            <a:pPr marL="342900" indent="-342900" algn="ctr" rtl="1">
              <a:spcBef>
                <a:spcPct val="20000"/>
              </a:spcBef>
              <a:defRPr/>
            </a:pP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انواع داده کاوی</a:t>
            </a:r>
            <a:r>
              <a:rPr lang="en-US" sz="3600" dirty="0">
                <a:solidFill>
                  <a:srgbClr val="0070C0"/>
                </a:solidFill>
                <a:effectLst>
                  <a:outerShdw blurRad="38100" dist="38100" dir="2700000" algn="tl">
                    <a:srgbClr val="000000">
                      <a:alpha val="43137"/>
                    </a:srgbClr>
                  </a:outerShdw>
                </a:effectLst>
                <a:cs typeface="B Titr" pitchFamily="2" charset="-78"/>
              </a:rPr>
              <a:t> </a:t>
            </a:r>
          </a:p>
        </p:txBody>
      </p:sp>
      <p:sp>
        <p:nvSpPr>
          <p:cNvPr id="2" name="Footer Placeholder 1"/>
          <p:cNvSpPr>
            <a:spLocks noGrp="1"/>
          </p:cNvSpPr>
          <p:nvPr>
            <p:ph type="ftr" sz="quarter" idx="11"/>
          </p:nvPr>
        </p:nvSpPr>
        <p:spPr/>
        <p:txBody>
          <a:bodyPr/>
          <a:lstStyle/>
          <a:p>
            <a:pPr>
              <a:defRPr/>
            </a:pPr>
            <a:r>
              <a:rPr lang="en-US" smtClean="0">
                <a:solidFill>
                  <a:srgbClr val="1F497D"/>
                </a:solidFill>
              </a:rPr>
              <a:t>Dr. Jamal Shahrabi, Amirkabir University, www.irandatamining.com</a:t>
            </a:r>
            <a:endParaRPr lang="en-US">
              <a:solidFill>
                <a:srgbClr val="1F497D"/>
              </a:solidFill>
            </a:endParaRPr>
          </a:p>
        </p:txBody>
      </p:sp>
    </p:spTree>
    <p:extLst>
      <p:ext uri="{BB962C8B-B14F-4D97-AF65-F5344CB8AC3E}">
        <p14:creationId xmlns:p14="http://schemas.microsoft.com/office/powerpoint/2010/main" val="8451224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20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285750" y="274638"/>
            <a:ext cx="8215313" cy="7254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lgn="ctr"/>
            <a:r>
              <a:rPr lang="fa-IR" b="1" dirty="0" smtClean="0">
                <a:effectLst>
                  <a:outerShdw blurRad="38100" dist="38100" dir="2700000" algn="tl">
                    <a:srgbClr val="000000">
                      <a:alpha val="43137"/>
                    </a:srgbClr>
                  </a:outerShdw>
                </a:effectLst>
                <a:ea typeface="华文细黑"/>
                <a:cs typeface="B Nazanin" pitchFamily="2" charset="-78"/>
              </a:rPr>
              <a:t>داده‌کاوي هدايت‌شده و غيرهدايت‌شده </a:t>
            </a:r>
            <a:r>
              <a:rPr lang="en-US" b="1" dirty="0" smtClean="0">
                <a:effectLst>
                  <a:outerShdw blurRad="38100" dist="38100" dir="2700000" algn="tl">
                    <a:srgbClr val="000000">
                      <a:alpha val="43137"/>
                    </a:srgbClr>
                  </a:outerShdw>
                </a:effectLst>
                <a:ea typeface="华文细黑"/>
                <a:cs typeface="B Nazanin" pitchFamily="2" charset="-78"/>
              </a:rPr>
              <a:t/>
            </a:r>
            <a:br>
              <a:rPr lang="en-US" b="1" dirty="0" smtClean="0">
                <a:effectLst>
                  <a:outerShdw blurRad="38100" dist="38100" dir="2700000" algn="tl">
                    <a:srgbClr val="000000">
                      <a:alpha val="43137"/>
                    </a:srgbClr>
                  </a:outerShdw>
                </a:effectLst>
                <a:ea typeface="华文细黑"/>
                <a:cs typeface="B Nazanin" pitchFamily="2" charset="-78"/>
              </a:rPr>
            </a:br>
            <a:endParaRPr lang="fa-IR" b="1" dirty="0" smtClean="0">
              <a:effectLst>
                <a:outerShdw blurRad="38100" dist="38100" dir="2700000" algn="tl">
                  <a:srgbClr val="000000">
                    <a:alpha val="43137"/>
                  </a:srgbClr>
                </a:outerShdw>
              </a:effectLst>
              <a:ea typeface="华文细黑"/>
              <a:cs typeface="B Nazanin" pitchFamily="2" charset="-78"/>
            </a:endParaRPr>
          </a:p>
        </p:txBody>
      </p:sp>
      <p:sp>
        <p:nvSpPr>
          <p:cNvPr id="22531" name="Content Placeholder 2"/>
          <p:cNvSpPr>
            <a:spLocks noGrp="1"/>
          </p:cNvSpPr>
          <p:nvPr>
            <p:ph idx="1"/>
          </p:nvPr>
        </p:nvSpPr>
        <p:spPr bwMode="auto">
          <a:xfrm>
            <a:off x="539552" y="1556792"/>
            <a:ext cx="8215313" cy="498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10000"/>
          </a:bodyPr>
          <a:lstStyle/>
          <a:p>
            <a:pPr algn="justLow">
              <a:lnSpc>
                <a:spcPct val="150000"/>
              </a:lnSpc>
              <a:buFont typeface="Wingdings" pitchFamily="2" charset="2"/>
              <a:buChar char="q"/>
            </a:pPr>
            <a:r>
              <a:rPr lang="fa-IR" dirty="0" smtClean="0">
                <a:ea typeface="华文细黑"/>
                <a:cs typeface="B Nazanin" pitchFamily="2" charset="-78"/>
              </a:rPr>
              <a:t>در </a:t>
            </a:r>
            <a:r>
              <a:rPr lang="fa-IR" dirty="0">
                <a:ea typeface="华文细黑"/>
                <a:cs typeface="B Nazanin" pitchFamily="2" charset="-78"/>
              </a:rPr>
              <a:t>داده‌کاوي غيرهدايت‌شده متغير هدفي وجود ندارد و وظيفۀ داده‌کاوي اين است که الگوهاي کلي‌اي را بيابد که متعلق به </a:t>
            </a:r>
            <a:r>
              <a:rPr lang="fa-IR" dirty="0" smtClean="0">
                <a:ea typeface="华文细黑"/>
                <a:cs typeface="B Nazanin" pitchFamily="2" charset="-78"/>
              </a:rPr>
              <a:t>يک متغير خاص نيستند. </a:t>
            </a:r>
          </a:p>
          <a:p>
            <a:pPr algn="justLow">
              <a:lnSpc>
                <a:spcPct val="150000"/>
              </a:lnSpc>
              <a:buFont typeface="Wingdings" pitchFamily="2" charset="2"/>
              <a:buChar char="q"/>
            </a:pPr>
            <a:r>
              <a:rPr lang="fa-IR" dirty="0" smtClean="0">
                <a:ea typeface="华文细黑"/>
                <a:cs typeface="B Nazanin" pitchFamily="2" charset="-78"/>
              </a:rPr>
              <a:t>معمول‌ترين شکل داده‌کاوي غيرهدايت‌شده، خوشه‌ بندی است که گروه‌هايي را با اطلاعات مشابه پيدا مي‌کند، بدون اینکه هيچ دستورکاري در اين زمينه داشته باشد که بگوید چه متغيرهايي بايد مهم‌تر محسوب شوند.</a:t>
            </a:r>
          </a:p>
          <a:p>
            <a:pPr algn="justLow">
              <a:lnSpc>
                <a:spcPct val="150000"/>
              </a:lnSpc>
              <a:buFont typeface="Wingdings" pitchFamily="2" charset="2"/>
              <a:buChar char="q"/>
            </a:pPr>
            <a:r>
              <a:rPr lang="fa-IR" dirty="0" smtClean="0">
                <a:ea typeface="华文细黑"/>
                <a:cs typeface="B Nazanin" pitchFamily="2" charset="-78"/>
              </a:rPr>
              <a:t>داده‌کاوي غيرهدايت‌شده، ذاتاً توصيفي‌ است .</a:t>
            </a:r>
          </a:p>
          <a:p>
            <a:pPr algn="just">
              <a:lnSpc>
                <a:spcPct val="150000"/>
              </a:lnSpc>
            </a:pPr>
            <a:r>
              <a:rPr lang="fa-IR" dirty="0" smtClean="0">
                <a:ea typeface="华文细黑"/>
                <a:cs typeface="B Nazanin" pitchFamily="2" charset="-78"/>
              </a:rPr>
              <a:t>در ادبیات مربوط به یادگیری ماشینی، داده‌کاوي هدايت‌شده را فراگيري تحت نظارت و داده‌کاوي غيرهدايت‌شده را فراگيري بدون نظارت مي‌گويند.</a:t>
            </a:r>
            <a:endParaRPr lang="en-US" dirty="0" smtClean="0">
              <a:ea typeface="华文细黑"/>
              <a:cs typeface="B Nazanin" pitchFamily="2" charset="-78"/>
            </a:endParaRPr>
          </a:p>
          <a:p>
            <a:pPr algn="justLow">
              <a:lnSpc>
                <a:spcPct val="150000"/>
              </a:lnSpc>
              <a:buFont typeface="Wingdings" pitchFamily="2" charset="2"/>
              <a:buChar char="q"/>
            </a:pPr>
            <a:endParaRPr lang="fa-IR" dirty="0" smtClean="0">
              <a:ea typeface="华文细黑"/>
              <a:cs typeface="B Nazanin" pitchFamily="2" charset="-78"/>
            </a:endParaRPr>
          </a:p>
        </p:txBody>
      </p:sp>
    </p:spTree>
    <p:extLst>
      <p:ext uri="{BB962C8B-B14F-4D97-AF65-F5344CB8AC3E}">
        <p14:creationId xmlns:p14="http://schemas.microsoft.com/office/powerpoint/2010/main" val="25731897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646113"/>
          </a:xfrm>
        </p:spPr>
        <p:txBody>
          <a:bodyPr>
            <a:noAutofit/>
          </a:bodyPr>
          <a:lstStyle/>
          <a:p>
            <a:pPr algn="ctr" eaLnBrk="1" hangingPunct="1">
              <a:defRPr/>
            </a:pPr>
            <a:r>
              <a:rPr lang="fa-IR" sz="4000" b="1" dirty="0" smtClean="0">
                <a:solidFill>
                  <a:srgbClr val="0070C0"/>
                </a:solidFill>
                <a:effectLst>
                  <a:outerShdw blurRad="38100" dist="38100" dir="2700000" algn="tl">
                    <a:srgbClr val="000000"/>
                  </a:outerShdw>
                </a:effectLst>
                <a:latin typeface="Titr Mazar" pitchFamily="2" charset="-78"/>
                <a:cs typeface="B Nazanin" pitchFamily="2" charset="-78"/>
              </a:rPr>
              <a:t>با داده کاوی چه کارهایی می توان انجام داد؟ </a:t>
            </a:r>
            <a:endParaRPr lang="en-US" sz="4000" b="1" dirty="0" smtClean="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6867" name="Content Placeholder 2"/>
          <p:cNvSpPr>
            <a:spLocks noGrp="1"/>
          </p:cNvSpPr>
          <p:nvPr>
            <p:ph sz="quarter" idx="1"/>
          </p:nvPr>
        </p:nvSpPr>
        <p:spPr/>
        <p:txBody>
          <a:bodyPr/>
          <a:lstStyle/>
          <a:p>
            <a:pPr algn="r" eaLnBrk="1" hangingPunct="1">
              <a:lnSpc>
                <a:spcPct val="150000"/>
              </a:lnSpc>
            </a:pPr>
            <a:r>
              <a:rPr lang="fa-IR" sz="2400" dirty="0" smtClean="0">
                <a:effectLst/>
                <a:cs typeface="B Nazanin" pitchFamily="2" charset="-78"/>
              </a:rPr>
              <a:t>دسته بندی</a:t>
            </a:r>
            <a:r>
              <a:rPr lang="en-US" sz="2400" dirty="0" smtClean="0">
                <a:effectLst/>
                <a:cs typeface="B Nazanin" pitchFamily="2" charset="-78"/>
              </a:rPr>
              <a:t> </a:t>
            </a:r>
          </a:p>
          <a:p>
            <a:pPr algn="r" rtl="1" eaLnBrk="1" hangingPunct="1">
              <a:lnSpc>
                <a:spcPct val="150000"/>
              </a:lnSpc>
            </a:pPr>
            <a:r>
              <a:rPr lang="fa-IR" sz="2400" dirty="0" smtClean="0">
                <a:effectLst/>
                <a:cs typeface="B Nazanin" pitchFamily="2" charset="-78"/>
              </a:rPr>
              <a:t>تخمین</a:t>
            </a:r>
            <a:endParaRPr lang="en-US" sz="2400" dirty="0" smtClean="0">
              <a:effectLst/>
              <a:cs typeface="B Nazanin" pitchFamily="2" charset="-78"/>
            </a:endParaRPr>
          </a:p>
          <a:p>
            <a:pPr algn="r" rtl="1" eaLnBrk="1" hangingPunct="1">
              <a:lnSpc>
                <a:spcPct val="150000"/>
              </a:lnSpc>
            </a:pPr>
            <a:r>
              <a:rPr lang="fa-IR" sz="2400" dirty="0" smtClean="0">
                <a:effectLst/>
                <a:cs typeface="B Nazanin" pitchFamily="2" charset="-78"/>
              </a:rPr>
              <a:t>پیش بینی</a:t>
            </a:r>
            <a:endParaRPr lang="en-US" sz="2400" dirty="0" smtClean="0">
              <a:effectLst/>
              <a:cs typeface="B Nazanin" pitchFamily="2" charset="-78"/>
            </a:endParaRPr>
          </a:p>
          <a:p>
            <a:pPr algn="r" rtl="1" eaLnBrk="1" hangingPunct="1">
              <a:lnSpc>
                <a:spcPct val="150000"/>
              </a:lnSpc>
            </a:pPr>
            <a:r>
              <a:rPr lang="fa-IR" sz="2400" dirty="0" smtClean="0">
                <a:effectLst/>
                <a:cs typeface="B Nazanin" pitchFamily="2" charset="-78"/>
              </a:rPr>
              <a:t>دسته بندی شباهت</a:t>
            </a:r>
            <a:endParaRPr lang="en-US" sz="2400" dirty="0" smtClean="0">
              <a:effectLst/>
              <a:cs typeface="B Nazanin" pitchFamily="2" charset="-78"/>
            </a:endParaRPr>
          </a:p>
          <a:p>
            <a:pPr algn="r" rtl="1" eaLnBrk="1" hangingPunct="1">
              <a:lnSpc>
                <a:spcPct val="150000"/>
              </a:lnSpc>
            </a:pPr>
            <a:r>
              <a:rPr lang="fa-IR" sz="2400" dirty="0" smtClean="0">
                <a:effectLst/>
                <a:cs typeface="B Nazanin" pitchFamily="2" charset="-78"/>
              </a:rPr>
              <a:t>خوشه بندی</a:t>
            </a:r>
            <a:endParaRPr lang="en-US" sz="2400" dirty="0" smtClean="0">
              <a:effectLst/>
              <a:cs typeface="B Nazanin" pitchFamily="2" charset="-78"/>
            </a:endParaRPr>
          </a:p>
          <a:p>
            <a:pPr algn="r" rtl="1" eaLnBrk="1" hangingPunct="1">
              <a:lnSpc>
                <a:spcPct val="150000"/>
              </a:lnSpc>
            </a:pPr>
            <a:r>
              <a:rPr lang="fa-IR" sz="2400" dirty="0" smtClean="0">
                <a:effectLst/>
                <a:cs typeface="B Nazanin" pitchFamily="2" charset="-78"/>
              </a:rPr>
              <a:t>توصیف و نمایه سازی</a:t>
            </a:r>
            <a:endParaRPr lang="en-US" sz="2400" dirty="0" smtClean="0">
              <a:effectLst/>
              <a:cs typeface="B Nazanin" pitchFamily="2" charset="-78"/>
            </a:endParaRPr>
          </a:p>
          <a:p>
            <a:pPr rtl="1" eaLnBrk="1" hangingPunct="1">
              <a:lnSpc>
                <a:spcPct val="150000"/>
              </a:lnSpc>
              <a:buFontTx/>
              <a:buNone/>
            </a:pPr>
            <a:endParaRPr lang="en-US" sz="2400" dirty="0" smtClean="0">
              <a:effectLst/>
              <a:cs typeface="B Nazanin" pitchFamily="2" charset="-78"/>
            </a:endParaRPr>
          </a:p>
        </p:txBody>
      </p:sp>
      <p:sp>
        <p:nvSpPr>
          <p:cNvPr id="3" name="Footer Placeholder 2"/>
          <p:cNvSpPr>
            <a:spLocks noGrp="1"/>
          </p:cNvSpPr>
          <p:nvPr>
            <p:ph type="ftr" sz="quarter" idx="11"/>
          </p:nvPr>
        </p:nvSpPr>
        <p:spPr/>
        <p:txBody>
          <a:bodyPr/>
          <a:lstStyle/>
          <a:p>
            <a:pPr>
              <a:defRPr/>
            </a:pPr>
            <a:r>
              <a:rPr lang="en-US" smtClean="0">
                <a:solidFill>
                  <a:srgbClr val="1F497D"/>
                </a:solidFill>
              </a:rPr>
              <a:t>Dr. Jamal Shahrabi, Amirkabir University, www.irandatamining.com</a:t>
            </a:r>
            <a:endParaRPr lang="en-US">
              <a:solidFill>
                <a:srgbClr val="1F497D"/>
              </a:solidFill>
            </a:endParaRPr>
          </a:p>
        </p:txBody>
      </p:sp>
    </p:spTree>
    <p:extLst>
      <p:ext uri="{BB962C8B-B14F-4D97-AF65-F5344CB8AC3E}">
        <p14:creationId xmlns:p14="http://schemas.microsoft.com/office/powerpoint/2010/main" val="22814248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772400" cy="830262"/>
          </a:xfrm>
          <a:noFill/>
          <a:ln w="9525">
            <a:noFill/>
            <a:miter lim="800000"/>
            <a:headEnd/>
            <a:tailEnd/>
          </a:ln>
        </p:spPr>
        <p:txBody>
          <a:bodyPr>
            <a:spAutoFit/>
          </a:bodyPr>
          <a:lstStyle/>
          <a:p>
            <a:pPr marL="342900" indent="-342900" algn="ctr" fontAlgn="base">
              <a:spcBef>
                <a:spcPct val="20000"/>
              </a:spcBef>
              <a:spcAft>
                <a:spcPct val="0"/>
              </a:spcAft>
            </a:pP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مدل های داده کاوی</a:t>
            </a:r>
            <a:endParaRPr lang="en-US"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17411" name="Content Placeholder 2"/>
          <p:cNvSpPr>
            <a:spLocks noGrp="1"/>
          </p:cNvSpPr>
          <p:nvPr>
            <p:ph sz="quarter" idx="1"/>
          </p:nvPr>
        </p:nvSpPr>
        <p:spPr>
          <a:xfrm>
            <a:off x="467544" y="1556792"/>
            <a:ext cx="8348691" cy="4972063"/>
          </a:xfrm>
        </p:spPr>
        <p:txBody>
          <a:bodyPr/>
          <a:lstStyle/>
          <a:p>
            <a:pPr algn="just" rtl="1">
              <a:lnSpc>
                <a:spcPct val="200000"/>
              </a:lnSpc>
              <a:buClr>
                <a:srgbClr val="78AE50"/>
              </a:buClr>
              <a:buSzPct val="130000"/>
              <a:buFont typeface="Arial" charset="0"/>
              <a:buChar char="●"/>
              <a:defRPr/>
            </a:pPr>
            <a:r>
              <a:rPr lang="fa-IR" sz="2000" dirty="0" smtClean="0">
                <a:effectLst/>
                <a:cs typeface="B Nazanin" pitchFamily="2" charset="-78"/>
              </a:rPr>
              <a:t>داده کاوی عمدتاً با ساختن مدلها مرتبط است. یک مدل اساساً به الگوریتم یا مجموعه ای از قوانینی گفته می شود که مجموعه ای از ورودی ها را با هدف یا مقصد خاصی مرتبط  می نماید. </a:t>
            </a:r>
          </a:p>
          <a:p>
            <a:pPr algn="just" rtl="1">
              <a:lnSpc>
                <a:spcPct val="200000"/>
              </a:lnSpc>
              <a:buClr>
                <a:srgbClr val="78AE50"/>
              </a:buClr>
              <a:buSzPct val="130000"/>
              <a:buFont typeface="Arial" charset="0"/>
              <a:buChar char="●"/>
              <a:defRPr/>
            </a:pPr>
            <a:r>
              <a:rPr lang="fa-IR" sz="2000" dirty="0" smtClean="0">
                <a:solidFill>
                  <a:srgbClr val="6600FF"/>
                </a:solidFill>
                <a:cs typeface="B Nazanin" pitchFamily="2" charset="-78"/>
              </a:rPr>
              <a:t>انواع مدل های داده کاوی:</a:t>
            </a:r>
            <a:endParaRPr lang="en-US" sz="2000" dirty="0" smtClean="0">
              <a:solidFill>
                <a:srgbClr val="6600FF"/>
              </a:solidFill>
              <a:cs typeface="B Nazanin" pitchFamily="2" charset="-78"/>
            </a:endParaRPr>
          </a:p>
          <a:p>
            <a:pPr lvl="1" algn="r" rtl="1" eaLnBrk="1" hangingPunct="1">
              <a:lnSpc>
                <a:spcPct val="150000"/>
              </a:lnSpc>
              <a:buSzPct val="151000"/>
              <a:buFont typeface="Arial" pitchFamily="34" charset="0"/>
              <a:buChar char="•"/>
              <a:defRPr/>
            </a:pPr>
            <a:r>
              <a:rPr lang="fa-IR" sz="2000" dirty="0" smtClean="0">
                <a:solidFill>
                  <a:srgbClr val="6600FF"/>
                </a:solidFill>
                <a:effectLst/>
                <a:cs typeface="B Nazanin" pitchFamily="2" charset="-78"/>
              </a:rPr>
              <a:t>مدل داده کاوی توصیفی </a:t>
            </a:r>
          </a:p>
          <a:p>
            <a:pPr lvl="1" algn="r" rtl="1" eaLnBrk="1" hangingPunct="1">
              <a:lnSpc>
                <a:spcPct val="150000"/>
              </a:lnSpc>
              <a:buSzPct val="151000"/>
              <a:buFont typeface="Arial" pitchFamily="34" charset="0"/>
              <a:buChar char="•"/>
              <a:defRPr/>
            </a:pPr>
            <a:r>
              <a:rPr lang="fa-IR" sz="2000" dirty="0" smtClean="0">
                <a:solidFill>
                  <a:srgbClr val="6600FF"/>
                </a:solidFill>
                <a:effectLst/>
                <a:cs typeface="B Nazanin" pitchFamily="2" charset="-78"/>
              </a:rPr>
              <a:t>مدل داده کاوی تشریحی</a:t>
            </a:r>
          </a:p>
          <a:p>
            <a:pPr lvl="1" algn="r" rtl="1" eaLnBrk="1" hangingPunct="1">
              <a:lnSpc>
                <a:spcPct val="150000"/>
              </a:lnSpc>
              <a:buSzPct val="151000"/>
              <a:buFont typeface="Arial" pitchFamily="34" charset="0"/>
              <a:buChar char="•"/>
              <a:defRPr/>
            </a:pPr>
            <a:r>
              <a:rPr lang="fa-IR" sz="2000" dirty="0" smtClean="0">
                <a:solidFill>
                  <a:srgbClr val="6600FF"/>
                </a:solidFill>
                <a:effectLst/>
                <a:cs typeface="B Nazanin" pitchFamily="2" charset="-78"/>
              </a:rPr>
              <a:t>مدل داده کاوی پیش بینی</a:t>
            </a:r>
          </a:p>
          <a:p>
            <a:pPr lvl="1" algn="r" rtl="1" eaLnBrk="1" hangingPunct="1">
              <a:lnSpc>
                <a:spcPct val="150000"/>
              </a:lnSpc>
              <a:buSzPct val="151000"/>
              <a:buFont typeface="Arial" pitchFamily="34" charset="0"/>
              <a:buChar char="•"/>
              <a:defRPr/>
            </a:pPr>
            <a:r>
              <a:rPr lang="fa-IR" sz="2000" dirty="0" smtClean="0">
                <a:solidFill>
                  <a:srgbClr val="6600FF"/>
                </a:solidFill>
                <a:effectLst/>
                <a:cs typeface="B Nazanin" pitchFamily="2" charset="-78"/>
              </a:rPr>
              <a:t>مدل داده کاوی کنترلی </a:t>
            </a:r>
            <a:endParaRPr lang="en-US" sz="2000" dirty="0" smtClean="0">
              <a:solidFill>
                <a:srgbClr val="6600FF"/>
              </a:solidFill>
              <a:effectLst/>
              <a:cs typeface="B Nazanin" pitchFamily="2" charset="-78"/>
            </a:endParaRPr>
          </a:p>
        </p:txBody>
      </p:sp>
      <p:sp>
        <p:nvSpPr>
          <p:cNvPr id="3" name="Footer Placeholder 2"/>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191045128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bwMode="auto">
          <a:xfrm>
            <a:off x="467544" y="1600200"/>
            <a:ext cx="8298504" cy="4495800"/>
          </a:xfrm>
          <a:noFill/>
          <a:ln>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algn="justLow" eaLnBrk="1" hangingPunct="1">
              <a:lnSpc>
                <a:spcPct val="150000"/>
              </a:lnSpc>
              <a:buFont typeface="Wingdings" pitchFamily="2" charset="2"/>
              <a:buChar char="q"/>
            </a:pPr>
            <a:r>
              <a:rPr lang="fa-IR" dirty="0">
                <a:ea typeface="华文细黑"/>
                <a:cs typeface="B Nazanin" pitchFamily="2" charset="-78"/>
              </a:rPr>
              <a:t>ما برای شناخت و برقراری رابطه دربارۀ دنیا، بطور مداوم دسته بندی، طبقه بندی و </a:t>
            </a:r>
            <a:r>
              <a:rPr lang="fa-IR" dirty="0" smtClean="0">
                <a:ea typeface="华文细黑"/>
                <a:cs typeface="B Nazanin" pitchFamily="2" charset="-78"/>
              </a:rPr>
              <a:t>درجه‌بندی می </a:t>
            </a:r>
            <a:r>
              <a:rPr lang="fa-IR" dirty="0">
                <a:ea typeface="华文细黑"/>
                <a:cs typeface="B Nazanin" pitchFamily="2" charset="-78"/>
              </a:rPr>
              <a:t>کنیم. </a:t>
            </a:r>
          </a:p>
          <a:p>
            <a:pPr algn="justLow" eaLnBrk="1" hangingPunct="1">
              <a:lnSpc>
                <a:spcPct val="150000"/>
              </a:lnSpc>
              <a:buFont typeface="Wingdings" pitchFamily="2" charset="2"/>
              <a:buChar char="q"/>
            </a:pPr>
            <a:r>
              <a:rPr lang="fa-IR" dirty="0" smtClean="0">
                <a:ea typeface="华文细黑"/>
                <a:cs typeface="B Nazanin" pitchFamily="2" charset="-78"/>
              </a:rPr>
              <a:t>دسته بندی شامل بررسی </a:t>
            </a:r>
            <a:r>
              <a:rPr lang="fa-IR" dirty="0">
                <a:ea typeface="华文细黑"/>
                <a:cs typeface="B Nazanin" pitchFamily="2" charset="-78"/>
              </a:rPr>
              <a:t>ویژگی</a:t>
            </a:r>
            <a:r>
              <a:rPr lang="fa-IR" dirty="0" smtClean="0">
                <a:ea typeface="华文细黑"/>
                <a:cs typeface="B Nazanin" pitchFamily="2" charset="-78"/>
              </a:rPr>
              <a:t> های یک شی جدید و تخصیص آن به یکی از مجموعه های از قبل تعیین شده می باشد. </a:t>
            </a:r>
          </a:p>
          <a:p>
            <a:pPr algn="justLow" eaLnBrk="1" hangingPunct="1">
              <a:lnSpc>
                <a:spcPct val="150000"/>
              </a:lnSpc>
              <a:buFont typeface="Wingdings" pitchFamily="2" charset="2"/>
              <a:buChar char="q"/>
            </a:pPr>
            <a:r>
              <a:rPr lang="fa-IR" dirty="0" smtClean="0">
                <a:ea typeface="华文细黑"/>
                <a:cs typeface="B Nazanin" pitchFamily="2" charset="-78"/>
              </a:rPr>
              <a:t>مثال هایی از دسته بندی که در زیر ارائه شده است:</a:t>
            </a:r>
          </a:p>
          <a:p>
            <a:pPr eaLnBrk="1" hangingPunct="1">
              <a:buFont typeface="Wingdings" pitchFamily="2" charset="2"/>
              <a:buBlip>
                <a:blip r:embed="rId2"/>
              </a:buBlip>
            </a:pPr>
            <a:r>
              <a:rPr lang="fa-IR" dirty="0" smtClean="0">
                <a:ea typeface="华文细黑"/>
                <a:cs typeface="B Nazanin" pitchFamily="2" charset="-78"/>
              </a:rPr>
              <a:t>دسته بندی متقاضیان وام و اعتبار به عنوان کم خطر، متوسط و پرخطر</a:t>
            </a:r>
            <a:endParaRPr lang="en-US" dirty="0" smtClean="0">
              <a:ea typeface="华文细黑"/>
              <a:cs typeface="B Nazanin" pitchFamily="2" charset="-78"/>
            </a:endParaRPr>
          </a:p>
          <a:p>
            <a:pPr eaLnBrk="1" hangingPunct="1">
              <a:buFont typeface="Wingdings" pitchFamily="2" charset="2"/>
              <a:buBlip>
                <a:blip r:embed="rId2"/>
              </a:buBlip>
            </a:pPr>
            <a:r>
              <a:rPr lang="fa-IR" dirty="0" smtClean="0">
                <a:ea typeface="华文细黑"/>
                <a:cs typeface="B Nazanin" pitchFamily="2" charset="-78"/>
              </a:rPr>
              <a:t>انتخاب محتویات یک صفحۀ وب برای قرار دادن در شبکۀ اینترنت</a:t>
            </a:r>
            <a:endParaRPr lang="en-US" dirty="0" smtClean="0">
              <a:ea typeface="华文细黑"/>
              <a:cs typeface="B Nazanin" pitchFamily="2" charset="-78"/>
            </a:endParaRPr>
          </a:p>
          <a:p>
            <a:pPr eaLnBrk="1" hangingPunct="1">
              <a:buFont typeface="Wingdings" pitchFamily="2" charset="2"/>
              <a:buBlip>
                <a:blip r:embed="rId2"/>
              </a:buBlip>
            </a:pPr>
            <a:r>
              <a:rPr lang="fa-IR" dirty="0" smtClean="0">
                <a:ea typeface="华文细黑"/>
                <a:cs typeface="B Nazanin" pitchFamily="2" charset="-78"/>
              </a:rPr>
              <a:t>تشخیص مدعیان غیر واقعی دریافت خسارت از بیمه </a:t>
            </a:r>
            <a:endParaRPr lang="en-US" dirty="0" smtClean="0">
              <a:ea typeface="华文细黑"/>
              <a:cs typeface="B Nazanin" pitchFamily="2" charset="-78"/>
            </a:endParaRPr>
          </a:p>
          <a:p>
            <a:pPr algn="justLow" eaLnBrk="1" hangingPunct="1">
              <a:lnSpc>
                <a:spcPct val="150000"/>
              </a:lnSpc>
            </a:pPr>
            <a:endParaRPr lang="en-US" dirty="0" smtClean="0">
              <a:ea typeface="华文细黑"/>
              <a:cs typeface="B Nazanin" pitchFamily="2" charset="-78"/>
            </a:endParaRPr>
          </a:p>
          <a:p>
            <a:pPr algn="justLow" eaLnBrk="1" hangingPunct="1">
              <a:lnSpc>
                <a:spcPct val="150000"/>
              </a:lnSpc>
            </a:pPr>
            <a:endParaRPr lang="fa-IR" dirty="0" smtClean="0">
              <a:ea typeface="华文细黑"/>
              <a:cs typeface="B Nazanin" pitchFamily="2" charset="-78"/>
            </a:endParaRPr>
          </a:p>
        </p:txBody>
      </p:sp>
      <p:sp>
        <p:nvSpPr>
          <p:cNvPr id="23555" name="Title 1"/>
          <p:cNvSpPr>
            <a:spLocks noGrp="1"/>
          </p:cNvSpPr>
          <p:nvPr>
            <p:ph type="title"/>
          </p:nvPr>
        </p:nvSpPr>
        <p:spPr bwMode="auto">
          <a:xfrm>
            <a:off x="467544" y="188640"/>
            <a:ext cx="8229600" cy="868362"/>
          </a:xfrm>
        </p:spPr>
        <p:txBody>
          <a:bodyPr vert="horz" anchor="ctr">
            <a:normAutofit fontScale="90000"/>
          </a:bodyPr>
          <a:lstStyle/>
          <a:p>
            <a:pPr algn="ctr" fontAlgn="base">
              <a:spcAft>
                <a:spcPct val="0"/>
              </a:spcAft>
            </a:pP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دسته بندی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18700399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justLow" eaLnBrk="1" hangingPunct="1">
              <a:lnSpc>
                <a:spcPct val="150000"/>
              </a:lnSpc>
              <a:buFont typeface="Wingdings" pitchFamily="2" charset="2"/>
              <a:buChar char="q"/>
            </a:pPr>
            <a:r>
              <a:rPr lang="fa-IR" sz="2400" dirty="0" smtClean="0">
                <a:ea typeface="华文细黑"/>
                <a:cs typeface="B Nazanin" pitchFamily="2" charset="-78"/>
              </a:rPr>
              <a:t>در تخمین، داده های ورودی در قالب متغیرهای ورودی مختلف به سیستم داده می شود و متغیرهای خروجی آن رقمی چون درآمد یا تراز کارت اعتباری می باشد.</a:t>
            </a:r>
            <a:endParaRPr lang="en-US" sz="2400" dirty="0" smtClean="0">
              <a:ea typeface="华文细黑"/>
              <a:cs typeface="B Nazanin" pitchFamily="2" charset="-78"/>
            </a:endParaRPr>
          </a:p>
          <a:p>
            <a:pPr eaLnBrk="1" hangingPunct="1">
              <a:lnSpc>
                <a:spcPct val="150000"/>
              </a:lnSpc>
              <a:buFont typeface="Wingdings" pitchFamily="2" charset="2"/>
              <a:buChar char="q"/>
            </a:pPr>
            <a:r>
              <a:rPr lang="fa-IR" sz="2400" dirty="0" smtClean="0">
                <a:ea typeface="华文细黑"/>
                <a:cs typeface="B Nazanin" pitchFamily="2" charset="-78"/>
              </a:rPr>
              <a:t>برخی دیگر از مثال های تخمین در زیر آمده است:</a:t>
            </a:r>
            <a:endParaRPr lang="en-US" sz="2400" dirty="0" smtClean="0">
              <a:ea typeface="华文细黑"/>
              <a:cs typeface="B Nazanin" pitchFamily="2" charset="-78"/>
            </a:endParaRPr>
          </a:p>
          <a:p>
            <a:pPr algn="justLow" eaLnBrk="1" hangingPunct="1">
              <a:lnSpc>
                <a:spcPct val="150000"/>
              </a:lnSpc>
              <a:buFont typeface="Wingdings" pitchFamily="2" charset="2"/>
              <a:buBlip>
                <a:blip r:embed="rId2"/>
              </a:buBlip>
            </a:pPr>
            <a:r>
              <a:rPr lang="fa-IR" sz="2400" dirty="0" smtClean="0">
                <a:ea typeface="华文细黑"/>
                <a:cs typeface="B Nazanin" pitchFamily="2" charset="-78"/>
              </a:rPr>
              <a:t>تخمین تعداد فرزندان در یک خانواده</a:t>
            </a:r>
            <a:endParaRPr lang="en-US" sz="2400" dirty="0" smtClean="0">
              <a:ea typeface="华文细黑"/>
              <a:cs typeface="B Nazanin" pitchFamily="2" charset="-78"/>
            </a:endParaRPr>
          </a:p>
          <a:p>
            <a:pPr algn="justLow" eaLnBrk="1" hangingPunct="1">
              <a:lnSpc>
                <a:spcPct val="150000"/>
              </a:lnSpc>
              <a:buFont typeface="Wingdings" pitchFamily="2" charset="2"/>
              <a:buBlip>
                <a:blip r:embed="rId2"/>
              </a:buBlip>
            </a:pPr>
            <a:r>
              <a:rPr lang="fa-IR" sz="2400" dirty="0" smtClean="0">
                <a:ea typeface="华文细黑"/>
                <a:cs typeface="B Nazanin" pitchFamily="2" charset="-78"/>
              </a:rPr>
              <a:t>تخمین درآمد کل یک خانواده</a:t>
            </a:r>
            <a:endParaRPr lang="en-US" sz="2400" dirty="0" smtClean="0">
              <a:ea typeface="华文细黑"/>
              <a:cs typeface="B Nazanin" pitchFamily="2" charset="-78"/>
            </a:endParaRPr>
          </a:p>
          <a:p>
            <a:pPr algn="justLow" eaLnBrk="1" hangingPunct="1">
              <a:lnSpc>
                <a:spcPct val="150000"/>
              </a:lnSpc>
              <a:buFont typeface="Wingdings" pitchFamily="2" charset="2"/>
              <a:buBlip>
                <a:blip r:embed="rId2"/>
              </a:buBlip>
            </a:pPr>
            <a:r>
              <a:rPr lang="fa-IR" sz="2400" dirty="0" smtClean="0">
                <a:ea typeface="华文细黑"/>
                <a:cs typeface="B Nazanin" pitchFamily="2" charset="-78"/>
              </a:rPr>
              <a:t>تخمین دوره عمر یک مشتری</a:t>
            </a:r>
            <a:endParaRPr lang="en-US" sz="2400" dirty="0" smtClean="0">
              <a:ea typeface="华文细黑"/>
              <a:cs typeface="B Nazanin" pitchFamily="2" charset="-78"/>
            </a:endParaRPr>
          </a:p>
          <a:p>
            <a:pPr algn="justLow" eaLnBrk="1" hangingPunct="1">
              <a:lnSpc>
                <a:spcPct val="150000"/>
              </a:lnSpc>
              <a:buFont typeface="Wingdings" pitchFamily="2" charset="2"/>
              <a:buBlip>
                <a:blip r:embed="rId2"/>
              </a:buBlip>
            </a:pPr>
            <a:r>
              <a:rPr lang="fa-IR" sz="2400" dirty="0" smtClean="0">
                <a:ea typeface="华文细黑"/>
                <a:cs typeface="B Nazanin" pitchFamily="2" charset="-78"/>
              </a:rPr>
              <a:t>تخمین احتمال پاسخ فردی خاص به یک پیشنهاد بیمۀ عمر</a:t>
            </a:r>
            <a:endParaRPr lang="en-US" sz="2400" dirty="0" smtClean="0">
              <a:ea typeface="华文细黑"/>
              <a:cs typeface="B Nazanin" pitchFamily="2" charset="-78"/>
            </a:endParaRPr>
          </a:p>
          <a:p>
            <a:pPr algn="justLow" eaLnBrk="1" hangingPunct="1">
              <a:lnSpc>
                <a:spcPct val="150000"/>
              </a:lnSpc>
            </a:pPr>
            <a:endParaRPr lang="fa-IR" sz="2400" dirty="0" smtClean="0">
              <a:ea typeface="华文细黑"/>
              <a:cs typeface="B Nazanin" pitchFamily="2" charset="-78"/>
            </a:endParaRPr>
          </a:p>
        </p:txBody>
      </p:sp>
      <p:sp>
        <p:nvSpPr>
          <p:cNvPr id="23555" name="Title 1"/>
          <p:cNvSpPr>
            <a:spLocks noGrp="1"/>
          </p:cNvSpPr>
          <p:nvPr>
            <p:ph type="title"/>
          </p:nvPr>
        </p:nvSpPr>
        <p:spPr bwMode="auto">
          <a:xfrm>
            <a:off x="428625" y="357188"/>
            <a:ext cx="8229600" cy="868362"/>
          </a:xfrm>
        </p:spPr>
        <p:txBody>
          <a:bodyPr vert="horz" anchor="ctr">
            <a:normAutofit fontScale="90000"/>
          </a:bodyPr>
          <a:lstStyle/>
          <a:p>
            <a:pPr algn="ctr" fontAlgn="base">
              <a:spcAft>
                <a:spcPct val="0"/>
              </a:spcAft>
            </a:pPr>
            <a:r>
              <a:rPr lang="fa-IR" sz="4800" b="1" dirty="0" smtClean="0">
                <a:solidFill>
                  <a:srgbClr val="0070C0"/>
                </a:solidFill>
                <a:effectLst>
                  <a:outerShdw blurRad="38100" dist="38100" dir="2700000" algn="tl">
                    <a:srgbClr val="000000"/>
                  </a:outerShdw>
                </a:effectLst>
                <a:latin typeface="Titr Mazar" pitchFamily="2" charset="-78"/>
                <a:cs typeface="B Nazanin" pitchFamily="2" charset="-78"/>
              </a:rPr>
              <a:t>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تخمین</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2162828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bwMode="auto">
          <a:xfrm>
            <a:off x="323528" y="1600200"/>
            <a:ext cx="8442520" cy="4495800"/>
          </a:xfrm>
          <a:noFill/>
          <a:ln>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algn="justLow" eaLnBrk="1" hangingPunct="1">
              <a:lnSpc>
                <a:spcPct val="150000"/>
              </a:lnSpc>
              <a:buFont typeface="Wingdings" pitchFamily="2" charset="2"/>
              <a:buChar char="q"/>
            </a:pPr>
            <a:r>
              <a:rPr lang="fa-IR" sz="2800" dirty="0">
                <a:ea typeface="华文细黑"/>
                <a:cs typeface="B Nazanin" pitchFamily="2" charset="-78"/>
              </a:rPr>
              <a:t>پیش بینی مانند دسته بندی یا تخمین است با این تفاوت که اطلاعات، مطابق برخی از رفتارهای پیش بینی شدۀ آینده یا ارقام تخمین زدۀ آینده دسته بندی می‌شوند. در عمل پیش بینی، تنها روش برای بررسی صحت دسته بندی، انتظار دیدن آینده است. </a:t>
            </a:r>
            <a:endParaRPr lang="en-US" sz="2800" dirty="0">
              <a:ea typeface="华文细黑"/>
              <a:cs typeface="B Nazanin" pitchFamily="2" charset="-78"/>
            </a:endParaRPr>
          </a:p>
          <a:p>
            <a:pPr algn="justLow" eaLnBrk="1" hangingPunct="1">
              <a:lnSpc>
                <a:spcPct val="150000"/>
              </a:lnSpc>
              <a:buFont typeface="Wingdings" pitchFamily="2" charset="2"/>
              <a:buChar char="q"/>
            </a:pPr>
            <a:r>
              <a:rPr lang="fa-IR" sz="2800" dirty="0">
                <a:ea typeface="华文细黑"/>
                <a:cs typeface="B Nazanin" pitchFamily="2" charset="-78"/>
              </a:rPr>
              <a:t>مثالهایی از پیش بینی </a:t>
            </a:r>
            <a:r>
              <a:rPr lang="fa-IR" dirty="0" smtClean="0">
                <a:ea typeface="华文细黑"/>
                <a:cs typeface="B Nazanin" pitchFamily="2" charset="-78"/>
              </a:rPr>
              <a:t>از این قرارند:</a:t>
            </a:r>
          </a:p>
          <a:p>
            <a:pPr algn="justLow" eaLnBrk="1" hangingPunct="1">
              <a:lnSpc>
                <a:spcPct val="150000"/>
              </a:lnSpc>
              <a:buFont typeface="Wingdings" pitchFamily="2" charset="2"/>
              <a:buBlip>
                <a:blip r:embed="rId2"/>
              </a:buBlip>
            </a:pPr>
            <a:r>
              <a:rPr lang="fa-IR" dirty="0" smtClean="0">
                <a:ea typeface="华文细黑"/>
                <a:cs typeface="B Nazanin" pitchFamily="2" charset="-78"/>
              </a:rPr>
              <a:t>پیش ینی اینکه کدام مشتریان در طول 6 ماه آینده، بازار محصول ما را ترک خواهند کرد. </a:t>
            </a:r>
            <a:endParaRPr lang="en-US" dirty="0" smtClean="0">
              <a:ea typeface="华文细黑"/>
              <a:cs typeface="B Nazanin" pitchFamily="2" charset="-78"/>
            </a:endParaRPr>
          </a:p>
          <a:p>
            <a:pPr algn="justLow" eaLnBrk="1" hangingPunct="1">
              <a:lnSpc>
                <a:spcPct val="150000"/>
              </a:lnSpc>
              <a:buFont typeface="Wingdings" pitchFamily="2" charset="2"/>
              <a:buBlip>
                <a:blip r:embed="rId2"/>
              </a:buBlip>
            </a:pPr>
            <a:r>
              <a:rPr lang="fa-IR" dirty="0" smtClean="0">
                <a:ea typeface="华文细黑"/>
                <a:cs typeface="B Nazanin" pitchFamily="2" charset="-78"/>
              </a:rPr>
              <a:t>پیش بینی اینکه کدام مشترکین تلفن، متقاضی خدمات ویژه مانند مکالمۀ سه جانبه یا پیغام گیر خواهند شد.</a:t>
            </a:r>
          </a:p>
          <a:p>
            <a:pPr eaLnBrk="1" hangingPunct="1">
              <a:buFont typeface="Wingdings" pitchFamily="2" charset="2"/>
              <a:buChar char="q"/>
            </a:pPr>
            <a:endParaRPr lang="en-US" dirty="0" smtClean="0">
              <a:ea typeface="华文细黑"/>
              <a:cs typeface="B Nazanin" pitchFamily="2" charset="-78"/>
            </a:endParaRPr>
          </a:p>
          <a:p>
            <a:pPr algn="justLow" eaLnBrk="1" hangingPunct="1">
              <a:lnSpc>
                <a:spcPct val="150000"/>
              </a:lnSpc>
              <a:buFont typeface="Wingdings" pitchFamily="2" charset="2"/>
              <a:buNone/>
            </a:pPr>
            <a:endParaRPr lang="en-US" dirty="0" smtClean="0">
              <a:ea typeface="华文细黑"/>
              <a:cs typeface="B Nazanin" pitchFamily="2" charset="-78"/>
            </a:endParaRPr>
          </a:p>
          <a:p>
            <a:pPr algn="justLow" eaLnBrk="1" hangingPunct="1">
              <a:lnSpc>
                <a:spcPct val="150000"/>
              </a:lnSpc>
            </a:pPr>
            <a:endParaRPr lang="fa-IR" dirty="0" smtClean="0">
              <a:ea typeface="华文细黑"/>
              <a:cs typeface="B Nazanin" pitchFamily="2" charset="-78"/>
            </a:endParaRPr>
          </a:p>
        </p:txBody>
      </p:sp>
      <p:sp>
        <p:nvSpPr>
          <p:cNvPr id="23555" name="Title 1"/>
          <p:cNvSpPr>
            <a:spLocks noGrp="1"/>
          </p:cNvSpPr>
          <p:nvPr>
            <p:ph type="title"/>
          </p:nvPr>
        </p:nvSpPr>
        <p:spPr bwMode="auto">
          <a:xfrm>
            <a:off x="428625" y="357188"/>
            <a:ext cx="8229600" cy="868362"/>
          </a:xfrm>
        </p:spPr>
        <p:txBody>
          <a:bodyPr vert="horz" anchor="ctr">
            <a:normAutofit fontScale="90000"/>
          </a:bodyPr>
          <a:lstStyle/>
          <a:p>
            <a:pPr algn="ctr" fontAlgn="base">
              <a:spcAft>
                <a:spcPct val="0"/>
              </a:spcAft>
            </a:pP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پیش بینی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148527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fontScale="92500"/>
          </a:bodyPr>
          <a:lstStyle/>
          <a:p>
            <a:pPr algn="justLow" eaLnBrk="1" hangingPunct="1">
              <a:lnSpc>
                <a:spcPct val="150000"/>
              </a:lnSpc>
              <a:buFont typeface="Wingdings" pitchFamily="2" charset="2"/>
              <a:buChar char="q"/>
            </a:pPr>
            <a:r>
              <a:rPr lang="fa-IR" dirty="0">
                <a:ea typeface="华文细黑"/>
                <a:cs typeface="B Nazanin" pitchFamily="2" charset="-78"/>
              </a:rPr>
              <a:t>عمل گروه بندی شباهت برای تعیین ویژگی های همزمانی هستند که در وقوع یک پدیده رخ  </a:t>
            </a:r>
            <a:r>
              <a:rPr lang="fa-IR" dirty="0" smtClean="0">
                <a:ea typeface="华文细黑"/>
                <a:cs typeface="B Nazanin" pitchFamily="2" charset="-78"/>
              </a:rPr>
              <a:t>می </a:t>
            </a:r>
            <a:r>
              <a:rPr lang="fa-IR" dirty="0">
                <a:ea typeface="华文细黑"/>
                <a:cs typeface="B Nazanin" pitchFamily="2" charset="-78"/>
              </a:rPr>
              <a:t>دهند. بعبارت دیگرعمل گروه بندی شباهت احتمال وقوع و یا عدم وقوع همزمان ویژگی ها را تعیین می نماید.</a:t>
            </a:r>
          </a:p>
          <a:p>
            <a:pPr algn="justLow" eaLnBrk="1" hangingPunct="1">
              <a:lnSpc>
                <a:spcPct val="150000"/>
              </a:lnSpc>
              <a:buFont typeface="Wingdings" pitchFamily="2" charset="2"/>
              <a:buChar char="q"/>
            </a:pPr>
            <a:r>
              <a:rPr lang="fa-IR" dirty="0">
                <a:ea typeface="华文细黑"/>
                <a:cs typeface="B Nazanin" pitchFamily="2" charset="-78"/>
              </a:rPr>
              <a:t>مثال معمول این موضوع تعیین کالاهایی است که با هم در یک چرخ دستی خرید در سوپر مارکت قرار می گیرند. چیزی </a:t>
            </a:r>
            <a:r>
              <a:rPr lang="fa-IR" dirty="0" smtClean="0">
                <a:ea typeface="华文细黑"/>
                <a:cs typeface="B Nazanin" pitchFamily="2" charset="-78"/>
              </a:rPr>
              <a:t>که آن را تحلیل سبد بازار می نامیم</a:t>
            </a:r>
            <a:r>
              <a:rPr lang="en-US" dirty="0" smtClean="0">
                <a:ea typeface="华文细黑"/>
                <a:cs typeface="B Nazanin" pitchFamily="2" charset="-78"/>
              </a:rPr>
              <a:t> . Market Basket Analysis (MBA)</a:t>
            </a:r>
            <a:r>
              <a:rPr lang="fa-IR" dirty="0" smtClean="0">
                <a:ea typeface="华文细黑"/>
                <a:cs typeface="B Nazanin" pitchFamily="2" charset="-78"/>
              </a:rPr>
              <a:t> </a:t>
            </a:r>
          </a:p>
          <a:p>
            <a:pPr algn="justLow" eaLnBrk="1" hangingPunct="1">
              <a:lnSpc>
                <a:spcPct val="150000"/>
              </a:lnSpc>
              <a:buFont typeface="Wingdings" pitchFamily="2" charset="2"/>
              <a:buChar char="q"/>
            </a:pPr>
            <a:endParaRPr lang="en-US" dirty="0" smtClean="0">
              <a:ea typeface="华文细黑"/>
              <a:cs typeface="B Nazanin" pitchFamily="2" charset="-78"/>
            </a:endParaRPr>
          </a:p>
          <a:p>
            <a:pPr algn="justLow" eaLnBrk="1" hangingPunct="1">
              <a:lnSpc>
                <a:spcPct val="150000"/>
              </a:lnSpc>
              <a:buFont typeface="Wingdings" pitchFamily="2" charset="2"/>
              <a:buChar char="q"/>
            </a:pPr>
            <a:endParaRPr lang="fa-IR" dirty="0" smtClean="0">
              <a:ea typeface="华文细黑"/>
              <a:cs typeface="B Nazanin" pitchFamily="2" charset="-78"/>
            </a:endParaRPr>
          </a:p>
        </p:txBody>
      </p:sp>
      <p:sp>
        <p:nvSpPr>
          <p:cNvPr id="23555" name="Title 1"/>
          <p:cNvSpPr>
            <a:spLocks noGrp="1"/>
          </p:cNvSpPr>
          <p:nvPr>
            <p:ph type="title"/>
          </p:nvPr>
        </p:nvSpPr>
        <p:spPr bwMode="auto">
          <a:xfrm>
            <a:off x="428625" y="357188"/>
            <a:ext cx="8229600" cy="868362"/>
          </a:xfrm>
        </p:spPr>
        <p:txBody>
          <a:bodyPr vert="horz" anchor="ctr">
            <a:normAutofit fontScale="90000"/>
          </a:bodyPr>
          <a:lstStyle/>
          <a:p>
            <a:pPr algn="ctr" fontAlgn="base">
              <a:spcAft>
                <a:spcPct val="0"/>
              </a:spcAft>
            </a:pP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گروه بندی شباهت یا قوانین وابستگی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621575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algn="justLow" eaLnBrk="1" hangingPunct="1">
              <a:lnSpc>
                <a:spcPct val="150000"/>
              </a:lnSpc>
              <a:buFont typeface="Wingdings" pitchFamily="2" charset="2"/>
              <a:buChar char="q"/>
            </a:pPr>
            <a:r>
              <a:rPr lang="fa-IR" sz="2800" dirty="0">
                <a:ea typeface="华文细黑"/>
                <a:cs typeface="B Nazanin" pitchFamily="2" charset="-78"/>
              </a:rPr>
              <a:t>خوشه بندی به عمل تقسیم جمعیت ناهمگن به تعدادی از زیر مجموعه ها یا خوشه‌های همگن گفته می شود. </a:t>
            </a:r>
          </a:p>
          <a:p>
            <a:pPr algn="justLow" eaLnBrk="1" hangingPunct="1">
              <a:lnSpc>
                <a:spcPct val="150000"/>
              </a:lnSpc>
              <a:buFont typeface="Wingdings" pitchFamily="2" charset="2"/>
              <a:buChar char="q"/>
            </a:pPr>
            <a:r>
              <a:rPr lang="fa-IR" sz="2800" dirty="0">
                <a:ea typeface="华文细黑"/>
                <a:cs typeface="B Nazanin" pitchFamily="2" charset="-78"/>
              </a:rPr>
              <a:t>وجه تمایز خوشه بندی از دسته بندی این است که خوشه بندی به دسته های از پیش تعیین شده تکیه ندارد.</a:t>
            </a:r>
          </a:p>
          <a:p>
            <a:pPr algn="justLow" eaLnBrk="1" hangingPunct="1">
              <a:lnSpc>
                <a:spcPct val="150000"/>
              </a:lnSpc>
              <a:buFont typeface="Wingdings" pitchFamily="2" charset="2"/>
              <a:buChar char="q"/>
            </a:pPr>
            <a:r>
              <a:rPr lang="fa-IR" sz="2800" dirty="0">
                <a:ea typeface="华文细黑"/>
                <a:cs typeface="B Nazanin" pitchFamily="2" charset="-78"/>
              </a:rPr>
              <a:t>دسته بندی بر اساس یک مدل هر کدام از داده ها به دسته ای از پیش تعیین شده </a:t>
            </a:r>
            <a:r>
              <a:rPr lang="fa-IR" sz="2800" dirty="0" smtClean="0">
                <a:ea typeface="华文细黑"/>
                <a:cs typeface="B Nazanin" pitchFamily="2" charset="-78"/>
              </a:rPr>
              <a:t>اختصاص می </a:t>
            </a:r>
            <a:r>
              <a:rPr lang="fa-IR" sz="2800" dirty="0">
                <a:ea typeface="华文细黑"/>
                <a:cs typeface="B Nazanin" pitchFamily="2" charset="-78"/>
              </a:rPr>
              <a:t>یابد</a:t>
            </a:r>
            <a:r>
              <a:rPr lang="fa-IR" sz="2800" dirty="0" smtClean="0">
                <a:ea typeface="华文细黑"/>
                <a:cs typeface="B Nazanin" pitchFamily="2" charset="-78"/>
              </a:rPr>
              <a:t>. (</a:t>
            </a:r>
            <a:r>
              <a:rPr lang="fa-IR" sz="2800" dirty="0">
                <a:ea typeface="华文细黑"/>
                <a:cs typeface="B Nazanin" pitchFamily="2" charset="-78"/>
              </a:rPr>
              <a:t>مثل جنسیت، رنگ پوست و مثال هایی از این قبیل)</a:t>
            </a:r>
          </a:p>
          <a:p>
            <a:pPr algn="justLow" eaLnBrk="1" hangingPunct="1">
              <a:lnSpc>
                <a:spcPct val="150000"/>
              </a:lnSpc>
              <a:buFont typeface="Wingdings" pitchFamily="2" charset="2"/>
              <a:buChar char="q"/>
            </a:pPr>
            <a:r>
              <a:rPr lang="fa-IR" sz="2800" dirty="0">
                <a:ea typeface="华文细黑"/>
                <a:cs typeface="B Nazanin" pitchFamily="2" charset="-78"/>
              </a:rPr>
              <a:t>در خوشه بندی هیچ دستۀ از پیش تعیین </a:t>
            </a:r>
            <a:r>
              <a:rPr lang="fa-IR" dirty="0" smtClean="0">
                <a:ea typeface="华文细黑"/>
                <a:cs typeface="B Nazanin" pitchFamily="2" charset="-78"/>
              </a:rPr>
              <a:t>شده ای وجود ندارد و داده ها صرفاً براساس تشابه گروه بندی می شوند.</a:t>
            </a:r>
            <a:endParaRPr lang="en-US" dirty="0" smtClean="0">
              <a:ea typeface="华文细黑"/>
              <a:cs typeface="B Nazanin" pitchFamily="2" charset="-78"/>
            </a:endParaRPr>
          </a:p>
          <a:p>
            <a:pPr algn="justLow" eaLnBrk="1" hangingPunct="1">
              <a:lnSpc>
                <a:spcPct val="150000"/>
              </a:lnSpc>
              <a:buFont typeface="Wingdings" pitchFamily="2" charset="2"/>
              <a:buChar char="q"/>
            </a:pPr>
            <a:endParaRPr lang="fa-IR" dirty="0" smtClean="0">
              <a:ea typeface="华文细黑"/>
              <a:cs typeface="B Nazanin" pitchFamily="2" charset="-78"/>
            </a:endParaRPr>
          </a:p>
        </p:txBody>
      </p:sp>
      <p:sp>
        <p:nvSpPr>
          <p:cNvPr id="23555" name="Title 1"/>
          <p:cNvSpPr>
            <a:spLocks noGrp="1"/>
          </p:cNvSpPr>
          <p:nvPr>
            <p:ph type="title"/>
          </p:nvPr>
        </p:nvSpPr>
        <p:spPr bwMode="auto">
          <a:xfrm>
            <a:off x="428625" y="357188"/>
            <a:ext cx="8229600" cy="868362"/>
          </a:xfrm>
        </p:spPr>
        <p:txBody>
          <a:bodyPr vert="horz" anchor="ctr">
            <a:normAutofit fontScale="90000"/>
          </a:bodyPr>
          <a:lstStyle/>
          <a:p>
            <a:pPr algn="ctr" fontAlgn="base">
              <a:spcAft>
                <a:spcPct val="0"/>
              </a:spcAft>
            </a:pP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خوشه بندی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356481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923925"/>
          </a:xfrm>
        </p:spPr>
        <p:txBody>
          <a:bodyPr>
            <a:normAutofit/>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ضرورت داده کاوی</a:t>
            </a:r>
            <a:endParaRPr lang="fa-IR" sz="54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 name="Content Placeholder 2"/>
          <p:cNvSpPr>
            <a:spLocks noGrp="1"/>
          </p:cNvSpPr>
          <p:nvPr>
            <p:ph sz="quarter" idx="1"/>
          </p:nvPr>
        </p:nvSpPr>
        <p:spPr>
          <a:xfrm>
            <a:off x="467544" y="1484784"/>
            <a:ext cx="8301041" cy="5286388"/>
          </a:xfrm>
        </p:spPr>
        <p:txBody>
          <a:bodyPr>
            <a:normAutofit/>
          </a:bodyPr>
          <a:lstStyle/>
          <a:p>
            <a:pPr marL="411480" algn="justLow" rtl="1" eaLnBrk="1" fontAlgn="auto" hangingPunct="1">
              <a:spcAft>
                <a:spcPts val="0"/>
              </a:spcAft>
              <a:buFont typeface="Arial" pitchFamily="34" charset="0"/>
              <a:buChar char="•"/>
              <a:defRPr/>
            </a:pPr>
            <a:r>
              <a:rPr lang="fa-IR" sz="2400" b="0" dirty="0" smtClean="0">
                <a:effectLst/>
                <a:cs typeface="B Nazanin" pitchFamily="2" charset="-78"/>
              </a:rPr>
              <a:t>امروزه میزان داده های در دسترس هر 3 سال دو برابر می شوند و سازمانی توانا</a:t>
            </a:r>
            <a:r>
              <a:rPr lang="en-US" sz="2400" b="0" dirty="0" smtClean="0">
                <a:effectLst/>
                <a:cs typeface="B Nazanin" pitchFamily="2" charset="-78"/>
              </a:rPr>
              <a:t> </a:t>
            </a:r>
            <a:r>
              <a:rPr lang="fa-IR" sz="2400" b="0" dirty="0" smtClean="0">
                <a:effectLst/>
                <a:cs typeface="B Nazanin" pitchFamily="2" charset="-78"/>
              </a:rPr>
              <a:t>است که قادر باشد دانش درون داده های خود را کاوش نماید.</a:t>
            </a:r>
          </a:p>
          <a:p>
            <a:pPr marL="91440" indent="0" algn="justLow" rtl="1" eaLnBrk="1" fontAlgn="auto" hangingPunct="1">
              <a:spcAft>
                <a:spcPts val="0"/>
              </a:spcAft>
              <a:buNone/>
              <a:defRPr/>
            </a:pPr>
            <a:r>
              <a:rPr lang="fa-IR" sz="2400" b="0" dirty="0" smtClean="0">
                <a:effectLst/>
                <a:cs typeface="B Nazanin" pitchFamily="2" charset="-78"/>
              </a:rPr>
              <a:t> </a:t>
            </a:r>
          </a:p>
          <a:p>
            <a:pPr marL="411480" algn="justLow" rtl="1" eaLnBrk="1" fontAlgn="auto" hangingPunct="1">
              <a:spcAft>
                <a:spcPts val="0"/>
              </a:spcAft>
              <a:buFont typeface="Arial" pitchFamily="34" charset="0"/>
              <a:buChar char="•"/>
              <a:defRPr/>
            </a:pPr>
            <a:r>
              <a:rPr lang="fa-IR" sz="2400" b="0" dirty="0" smtClean="0">
                <a:solidFill>
                  <a:srgbClr val="6600FF"/>
                </a:solidFill>
                <a:effectLst/>
                <a:cs typeface="B Nazanin" pitchFamily="2" charset="-78"/>
              </a:rPr>
              <a:t>امروزه سازمان ها از یک سو غرق در داده بوده و از سوی دیگر از فقر دانش درون داده رنج میبرند. </a:t>
            </a:r>
          </a:p>
          <a:p>
            <a:pPr marL="91440" indent="0" algn="justLow" rtl="1" eaLnBrk="1" fontAlgn="auto" hangingPunct="1">
              <a:spcAft>
                <a:spcPts val="0"/>
              </a:spcAft>
              <a:buNone/>
              <a:defRPr/>
            </a:pPr>
            <a:endParaRPr lang="en-US" sz="2400" b="0" dirty="0" smtClean="0">
              <a:effectLst/>
              <a:cs typeface="B Nazanin" pitchFamily="2" charset="-78"/>
            </a:endParaRPr>
          </a:p>
          <a:p>
            <a:pPr marL="411480" lvl="1" indent="-342900" algn="justLow" rtl="1" eaLnBrk="1" fontAlgn="auto" hangingPunct="1">
              <a:spcAft>
                <a:spcPts val="0"/>
              </a:spcAft>
              <a:buFont typeface="Arial" pitchFamily="34" charset="0"/>
              <a:buChar char="•"/>
              <a:defRPr/>
            </a:pPr>
            <a:r>
              <a:rPr lang="fa-IR" sz="2400" dirty="0" smtClean="0">
                <a:solidFill>
                  <a:srgbClr val="006600"/>
                </a:solidFill>
                <a:effectLst/>
                <a:cs typeface="B Nazanin" pitchFamily="2" charset="-78"/>
              </a:rPr>
              <a:t>تصمیم سازان در جمع آوری داده غنی ولی در بهره برداری از دانش درون داده ها برای ساختن تصمیمات صحیح ناتوان هستند. </a:t>
            </a:r>
          </a:p>
          <a:p>
            <a:pPr marL="68580" lvl="1" indent="0" algn="justLow" rtl="1" eaLnBrk="1" fontAlgn="auto" hangingPunct="1">
              <a:spcAft>
                <a:spcPts val="0"/>
              </a:spcAft>
              <a:buNone/>
              <a:defRPr/>
            </a:pPr>
            <a:endParaRPr lang="fa-IR" sz="2400" dirty="0" smtClean="0">
              <a:solidFill>
                <a:srgbClr val="006600"/>
              </a:solidFill>
              <a:effectLst/>
              <a:cs typeface="B Nazanin" pitchFamily="2" charset="-78"/>
            </a:endParaRPr>
          </a:p>
          <a:p>
            <a:pPr algn="just" rtl="1" eaLnBrk="1" hangingPunct="1">
              <a:lnSpc>
                <a:spcPct val="80000"/>
              </a:lnSpc>
              <a:defRPr/>
            </a:pPr>
            <a:r>
              <a:rPr lang="fa-IR" sz="2400" b="0" dirty="0" smtClean="0">
                <a:solidFill>
                  <a:srgbClr val="0070C0"/>
                </a:solidFill>
                <a:effectLst/>
                <a:cs typeface="B Nazanin" pitchFamily="2" charset="-78"/>
              </a:rPr>
              <a:t> امروزه حجم شگرفي از داده ها زندگي ما را پر كرده اندكه مديريت و تجزيه و تحليل آنها مشكل است و ما در حقيقت از بخش كوچكي از آنها استفاده مي كنيم زيرا يك برنامه كه شامل چگونگي تجزيه و تحليل آنها باشد وجود ندارد و هميشه تلاش اصلي بر ذخيره سازي داده ها مي باشد.  </a:t>
            </a:r>
          </a:p>
          <a:p>
            <a:pPr algn="just" rtl="1" eaLnBrk="1" hangingPunct="1">
              <a:lnSpc>
                <a:spcPct val="80000"/>
              </a:lnSpc>
              <a:buFontTx/>
              <a:buNone/>
              <a:defRPr/>
            </a:pPr>
            <a:endParaRPr lang="fa-IR" sz="2400" dirty="0" smtClean="0">
              <a:solidFill>
                <a:srgbClr val="FF0000"/>
              </a:solidFill>
              <a:effectLst/>
              <a:cs typeface="B Nazanin" pitchFamily="2" charset="-78"/>
            </a:endParaRPr>
          </a:p>
          <a:p>
            <a:pPr marL="411480" algn="justLow" rtl="1" eaLnBrk="1" fontAlgn="auto" hangingPunct="1">
              <a:spcAft>
                <a:spcPts val="0"/>
              </a:spcAft>
              <a:buFontTx/>
              <a:buNone/>
              <a:defRPr/>
            </a:pPr>
            <a:endParaRPr lang="fa-IR" sz="2400" b="0" dirty="0">
              <a:effectLst/>
              <a:cs typeface="B Nazanin" pitchFamily="2" charset="-78"/>
            </a:endParaRPr>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justLow" eaLnBrk="1" hangingPunct="1">
              <a:lnSpc>
                <a:spcPct val="150000"/>
              </a:lnSpc>
              <a:buFont typeface="Wingdings" pitchFamily="2" charset="2"/>
              <a:buChar char="q"/>
            </a:pPr>
            <a:r>
              <a:rPr lang="fa-IR" dirty="0">
                <a:ea typeface="华文细黑"/>
                <a:cs typeface="B Nazanin" pitchFamily="2" charset="-78"/>
              </a:rPr>
              <a:t>گاهی اوقات هدف داده کاوی، تنها توصیف آن چیزی است که در یک پایگاه داده ای پیچیده درجریان است. نتایج نمایه سازی درک ما را از مردم، محصولات یا فرآیندهایی که داده ها را در مرحلۀ اول تولید کرده اند افزایش می دهد. </a:t>
            </a:r>
          </a:p>
          <a:p>
            <a:pPr algn="justLow" eaLnBrk="1" hangingPunct="1">
              <a:lnSpc>
                <a:spcPct val="150000"/>
              </a:lnSpc>
              <a:buFont typeface="Wingdings" pitchFamily="2" charset="2"/>
              <a:buChar char="q"/>
            </a:pPr>
            <a:endParaRPr lang="fa-IR" dirty="0" smtClean="0">
              <a:ea typeface="华文细黑"/>
              <a:cs typeface="B Nazanin" pitchFamily="2" charset="-78"/>
            </a:endParaRPr>
          </a:p>
        </p:txBody>
      </p:sp>
      <p:sp>
        <p:nvSpPr>
          <p:cNvPr id="23555" name="Title 1"/>
          <p:cNvSpPr>
            <a:spLocks noGrp="1"/>
          </p:cNvSpPr>
          <p:nvPr>
            <p:ph type="title"/>
          </p:nvPr>
        </p:nvSpPr>
        <p:spPr bwMode="auto">
          <a:xfrm>
            <a:off x="428625" y="357188"/>
            <a:ext cx="8229600" cy="868362"/>
          </a:xfrm>
        </p:spPr>
        <p:txBody>
          <a:bodyPr vert="horz" anchor="ctr">
            <a:normAutofit fontScale="90000"/>
          </a:bodyPr>
          <a:lstStyle/>
          <a:p>
            <a:pPr algn="ctr" fontAlgn="base">
              <a:spcAft>
                <a:spcPct val="0"/>
              </a:spcAft>
            </a:pP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r>
              <a:rPr lang="fa-IR" sz="4800" b="1" dirty="0" smtClean="0">
                <a:solidFill>
                  <a:srgbClr val="0070C0"/>
                </a:solidFill>
                <a:effectLst>
                  <a:outerShdw blurRad="38100" dist="38100" dir="2700000" algn="tl">
                    <a:srgbClr val="000000"/>
                  </a:outerShdw>
                </a:effectLst>
                <a:latin typeface="Titr Mazar" pitchFamily="2" charset="-78"/>
                <a:cs typeface="B Nazanin" pitchFamily="2" charset="-78"/>
              </a:rPr>
              <a:t>نمایه </a:t>
            </a: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سازی</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t>
            </a:r>
            <a:br>
              <a:rPr lang="en-US" sz="4800" b="1" dirty="0">
                <a:solidFill>
                  <a:srgbClr val="0070C0"/>
                </a:solidFill>
                <a:effectLst>
                  <a:outerShdw blurRad="38100" dist="38100" dir="2700000" algn="tl">
                    <a:srgbClr val="000000"/>
                  </a:outerShdw>
                </a:effectLst>
                <a:latin typeface="Titr Mazar" pitchFamily="2" charset="-78"/>
                <a:cs typeface="B Nazanin" pitchFamily="2" charset="-78"/>
              </a:rPr>
            </a:br>
            <a:endParaRPr lang="fa-IR"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9622494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4888" y="116632"/>
            <a:ext cx="2895600"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2"/>
          <p:cNvSpPr txBox="1">
            <a:spLocks/>
          </p:cNvSpPr>
          <p:nvPr/>
        </p:nvSpPr>
        <p:spPr>
          <a:xfrm>
            <a:off x="305988" y="1609344"/>
            <a:ext cx="8153400" cy="4495800"/>
          </a:xfrm>
          <a:prstGeom prst="rect">
            <a:avLst/>
          </a:prstGeom>
        </p:spPr>
        <p:txBody>
          <a:bodyPr/>
          <a:lst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buFont typeface="Wingdings"/>
              <a:buNone/>
            </a:pPr>
            <a:endParaRPr lang="fa-IR" dirty="0" smtClean="0"/>
          </a:p>
          <a:p>
            <a:pPr algn="ctr">
              <a:buFont typeface="Wingdings"/>
              <a:buNone/>
            </a:pPr>
            <a:endParaRPr lang="fa-IR" dirty="0" smtClean="0"/>
          </a:p>
          <a:p>
            <a:pPr algn="ctr">
              <a:buFont typeface="Wingdings"/>
              <a:buNone/>
            </a:pPr>
            <a:r>
              <a:rPr lang="fa-IR" sz="6000" dirty="0" smtClean="0">
                <a:cs typeface="B Nazanin" pitchFamily="2" charset="-78"/>
              </a:rPr>
              <a:t>با تشکر</a:t>
            </a:r>
          </a:p>
          <a:p>
            <a:pPr algn="ctr">
              <a:buFont typeface="Wingdings"/>
              <a:buNone/>
            </a:pPr>
            <a:r>
              <a:rPr lang="en-US" sz="4800" dirty="0" smtClean="0">
                <a:latin typeface="Aparajita" pitchFamily="34" charset="0"/>
                <a:cs typeface="Aparajita" pitchFamily="34" charset="0"/>
                <a:hlinkClick r:id="rId3"/>
              </a:rPr>
              <a:t>Jamalshahrabi@aut.ac.ir</a:t>
            </a:r>
            <a:endParaRPr lang="en-US" sz="4800" dirty="0" smtClean="0">
              <a:latin typeface="Aparajita" pitchFamily="34" charset="0"/>
              <a:cs typeface="Aparajita" pitchFamily="34" charset="0"/>
            </a:endParaRPr>
          </a:p>
          <a:p>
            <a:pPr algn="ctr">
              <a:buNone/>
            </a:pPr>
            <a:r>
              <a:rPr lang="en-US" sz="4800" dirty="0" smtClean="0">
                <a:latin typeface="Aparajita" pitchFamily="34" charset="0"/>
                <a:cs typeface="Aparajita" pitchFamily="34" charset="0"/>
                <a:hlinkClick r:id="rId3"/>
              </a:rPr>
              <a:t>Jamalshahrabi@gmail.com</a:t>
            </a:r>
            <a:endParaRPr lang="en-US" sz="4800" dirty="0" smtClean="0">
              <a:latin typeface="Aparajita" pitchFamily="34" charset="0"/>
              <a:cs typeface="Aparajita" pitchFamily="34" charset="0"/>
            </a:endParaRPr>
          </a:p>
          <a:p>
            <a:pPr algn="ctr">
              <a:buFont typeface="Wingdings"/>
              <a:buNone/>
            </a:pPr>
            <a:r>
              <a:rPr lang="en-US" sz="4800" dirty="0" smtClean="0">
                <a:solidFill>
                  <a:srgbClr val="FF0000"/>
                </a:solidFill>
                <a:latin typeface="Aparajita" pitchFamily="34" charset="0"/>
                <a:cs typeface="Aparajita" pitchFamily="34" charset="0"/>
                <a:hlinkClick r:id="rId4"/>
              </a:rPr>
              <a:t>www.irandatamining.com</a:t>
            </a:r>
            <a:endParaRPr lang="en-US" sz="4800" dirty="0" smtClean="0">
              <a:solidFill>
                <a:srgbClr val="FF0000"/>
              </a:solidFill>
              <a:latin typeface="Aparajita" pitchFamily="34" charset="0"/>
              <a:cs typeface="Aparajita" pitchFamily="34" charset="0"/>
            </a:endParaRPr>
          </a:p>
          <a:p>
            <a:pPr algn="ctr">
              <a:buFont typeface="Wingdings"/>
              <a:buNone/>
            </a:pPr>
            <a:endParaRPr lang="fa-IR" sz="6000" dirty="0" smtClean="0">
              <a:cs typeface="B Nazanin" pitchFamily="2" charset="-78"/>
            </a:endParaRPr>
          </a:p>
          <a:p>
            <a:pPr algn="ctr">
              <a:buFont typeface="Wingdings"/>
              <a:buNone/>
            </a:pPr>
            <a:endParaRPr lang="fa-IR" dirty="0" smtClean="0"/>
          </a:p>
          <a:p>
            <a:pPr algn="ctr">
              <a:buFont typeface="Wingdings"/>
              <a:buNone/>
            </a:pPr>
            <a:endParaRPr lang="en-US" dirty="0"/>
          </a:p>
        </p:txBody>
      </p:sp>
      <p:sp>
        <p:nvSpPr>
          <p:cNvPr id="5" name="Footer Placeholder 4"/>
          <p:cNvSpPr>
            <a:spLocks noGrp="1"/>
          </p:cNvSpPr>
          <p:nvPr>
            <p:ph type="ftr" sz="quarter" idx="11"/>
          </p:nvPr>
        </p:nvSpPr>
        <p:spPr>
          <a:xfrm>
            <a:off x="-5115095" y="404664"/>
            <a:ext cx="5421083" cy="365125"/>
          </a:xfrm>
        </p:spPr>
        <p:txBody>
          <a:bodyPr/>
          <a:lstStyle/>
          <a:p>
            <a:pPr>
              <a:defRPr/>
            </a:pPr>
            <a:r>
              <a:rPr lang="en-US" smtClean="0"/>
              <a:t>Dr. Jamal Shahrabi, Amirkabir University, www.irandatamining.com</a:t>
            </a:r>
            <a:endParaRPr lang="en-US" dirty="0"/>
          </a:p>
        </p:txBody>
      </p:sp>
    </p:spTree>
    <p:extLst>
      <p:ext uri="{BB962C8B-B14F-4D97-AF65-F5344CB8AC3E}">
        <p14:creationId xmlns:p14="http://schemas.microsoft.com/office/powerpoint/2010/main" val="497648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5571" name="Rectangle 3"/>
          <p:cNvSpPr>
            <a:spLocks noGrp="1" noChangeArrowheads="1"/>
          </p:cNvSpPr>
          <p:nvPr>
            <p:ph sz="quarter" idx="1"/>
          </p:nvPr>
        </p:nvSpPr>
        <p:spPr>
          <a:xfrm>
            <a:off x="500034" y="1500174"/>
            <a:ext cx="8415366" cy="5214974"/>
          </a:xfrm>
        </p:spPr>
        <p:txBody>
          <a:bodyPr>
            <a:noAutofit/>
          </a:bodyPr>
          <a:lstStyle/>
          <a:p>
            <a:pPr algn="justLow" rtl="1" eaLnBrk="1" hangingPunct="1">
              <a:defRPr/>
            </a:pPr>
            <a:r>
              <a:rPr lang="fa-IR" sz="2400" b="0" dirty="0" smtClean="0">
                <a:cs typeface="B Nazanin" pitchFamily="2" charset="-78"/>
              </a:rPr>
              <a:t>داده کاوی</a:t>
            </a:r>
            <a:r>
              <a:rPr lang="ar-SA" sz="2400" b="0" dirty="0" smtClean="0">
                <a:cs typeface="B Nazanin" pitchFamily="2" charset="-78"/>
              </a:rPr>
              <a:t> مكان محور</a:t>
            </a:r>
            <a:r>
              <a:rPr lang="fa-IR" sz="2400" b="0" dirty="0" smtClean="0">
                <a:cs typeface="B Nazanin" pitchFamily="2" charset="-78"/>
              </a:rPr>
              <a:t> در دهه اخیر هر ساله جزء ده الویت نخستین تحقیقات امریکا بوده است.</a:t>
            </a:r>
          </a:p>
          <a:p>
            <a:pPr algn="justLow" rtl="1" eaLnBrk="1" hangingPunct="1">
              <a:defRPr/>
            </a:pPr>
            <a:r>
              <a:rPr lang="ar-SA" sz="2400" b="0" dirty="0" smtClean="0">
                <a:solidFill>
                  <a:srgbClr val="6600FF"/>
                </a:solidFill>
                <a:effectLst/>
                <a:cs typeface="B Nazanin" pitchFamily="2" charset="-78"/>
              </a:rPr>
              <a:t>نياز به داشتن آگاهي ازتوزيع مكاني پديده ها و تعيين ميزان وابستگ</a:t>
            </a:r>
            <a:r>
              <a:rPr lang="fa-IR" sz="2400" b="0" dirty="0" smtClean="0">
                <a:solidFill>
                  <a:srgbClr val="6600FF"/>
                </a:solidFill>
                <a:effectLst/>
                <a:cs typeface="B Nazanin" pitchFamily="2" charset="-78"/>
              </a:rPr>
              <a:t>ی</a:t>
            </a:r>
            <a:r>
              <a:rPr lang="ar-SA" sz="2400" b="0" dirty="0" smtClean="0">
                <a:solidFill>
                  <a:srgbClr val="6600FF"/>
                </a:solidFill>
                <a:effectLst/>
                <a:cs typeface="B Nazanin" pitchFamily="2" charset="-78"/>
              </a:rPr>
              <a:t> و تاثير آنها بر رو</a:t>
            </a:r>
            <a:r>
              <a:rPr lang="fa-IR" sz="2400" b="0" dirty="0" smtClean="0">
                <a:solidFill>
                  <a:srgbClr val="6600FF"/>
                </a:solidFill>
                <a:effectLst/>
                <a:cs typeface="B Nazanin" pitchFamily="2" charset="-78"/>
              </a:rPr>
              <a:t>ی</a:t>
            </a:r>
            <a:r>
              <a:rPr lang="ar-SA" sz="2400" b="0" dirty="0" smtClean="0">
                <a:solidFill>
                  <a:srgbClr val="6600FF"/>
                </a:solidFill>
                <a:effectLst/>
                <a:cs typeface="B Nazanin" pitchFamily="2" charset="-78"/>
              </a:rPr>
              <a:t> هم، منجر به ايجاد وگسترش </a:t>
            </a:r>
            <a:r>
              <a:rPr lang="fa-IR" sz="2400" b="0" dirty="0" smtClean="0">
                <a:solidFill>
                  <a:srgbClr val="6600FF"/>
                </a:solidFill>
                <a:effectLst/>
                <a:cs typeface="B Nazanin" pitchFamily="2" charset="-78"/>
              </a:rPr>
              <a:t>داده کاوی</a:t>
            </a:r>
            <a:r>
              <a:rPr lang="ar-SA" sz="2400" b="0" dirty="0" smtClean="0">
                <a:solidFill>
                  <a:srgbClr val="6600FF"/>
                </a:solidFill>
                <a:effectLst/>
                <a:cs typeface="B Nazanin" pitchFamily="2" charset="-78"/>
              </a:rPr>
              <a:t> مكان محور گشته است.</a:t>
            </a:r>
            <a:endParaRPr lang="fa-IR" sz="2400" b="0" dirty="0" smtClean="0">
              <a:solidFill>
                <a:srgbClr val="6600FF"/>
              </a:solidFill>
              <a:effectLst/>
              <a:cs typeface="B Nazanin" pitchFamily="2" charset="-78"/>
            </a:endParaRPr>
          </a:p>
          <a:p>
            <a:pPr algn="justLow" rtl="1" eaLnBrk="1" hangingPunct="1">
              <a:defRPr/>
            </a:pPr>
            <a:endParaRPr lang="fa-IR" sz="2400" b="0" dirty="0" smtClean="0">
              <a:solidFill>
                <a:srgbClr val="0070C0"/>
              </a:solidFill>
              <a:effectLst/>
              <a:cs typeface="B Nazanin" pitchFamily="2" charset="-78"/>
            </a:endParaRPr>
          </a:p>
          <a:p>
            <a:pPr algn="justLow" rtl="1" eaLnBrk="1" hangingPunct="1">
              <a:defRPr/>
            </a:pPr>
            <a:r>
              <a:rPr lang="fa-IR" sz="2400" b="0" dirty="0" smtClean="0">
                <a:solidFill>
                  <a:srgbClr val="0070C0"/>
                </a:solidFill>
                <a:effectLst/>
                <a:cs typeface="B Nazanin" pitchFamily="2" charset="-78"/>
              </a:rPr>
              <a:t>داده کاوی</a:t>
            </a:r>
            <a:r>
              <a:rPr lang="ar-SA" sz="2400" b="0" dirty="0" smtClean="0">
                <a:solidFill>
                  <a:srgbClr val="0070C0"/>
                </a:solidFill>
                <a:effectLst/>
                <a:cs typeface="B Nazanin" pitchFamily="2" charset="-78"/>
              </a:rPr>
              <a:t> مكان محور</a:t>
            </a:r>
            <a:r>
              <a:rPr lang="fa-IR" sz="2400" b="0" dirty="0" smtClean="0">
                <a:solidFill>
                  <a:srgbClr val="0070C0"/>
                </a:solidFill>
                <a:effectLst/>
                <a:cs typeface="B Nazanin" pitchFamily="2" charset="-78"/>
              </a:rPr>
              <a:t> </a:t>
            </a:r>
            <a:r>
              <a:rPr lang="ar-SA" sz="2400" b="0" dirty="0" smtClean="0">
                <a:solidFill>
                  <a:srgbClr val="0070C0"/>
                </a:solidFill>
                <a:effectLst/>
                <a:cs typeface="B Nazanin" pitchFamily="2" charset="-78"/>
              </a:rPr>
              <a:t>در تمام صنايع و رشته هايي كه پديده ها را مي بايست به صورت</a:t>
            </a:r>
            <a:r>
              <a:rPr lang="fa-IR" sz="2400" b="0" dirty="0" smtClean="0">
                <a:solidFill>
                  <a:srgbClr val="0070C0"/>
                </a:solidFill>
                <a:effectLst/>
                <a:cs typeface="B Nazanin" pitchFamily="2" charset="-78"/>
              </a:rPr>
              <a:t>ی</a:t>
            </a:r>
            <a:r>
              <a:rPr lang="ar-SA" sz="2400" b="0" dirty="0" smtClean="0">
                <a:solidFill>
                  <a:srgbClr val="0070C0"/>
                </a:solidFill>
                <a:effectLst/>
                <a:cs typeface="B Nazanin" pitchFamily="2" charset="-78"/>
              </a:rPr>
              <a:t> حوزه بند</a:t>
            </a:r>
            <a:r>
              <a:rPr lang="fa-IR" sz="2400" b="0" dirty="0" smtClean="0">
                <a:solidFill>
                  <a:srgbClr val="0070C0"/>
                </a:solidFill>
                <a:effectLst/>
                <a:cs typeface="B Nazanin" pitchFamily="2" charset="-78"/>
              </a:rPr>
              <a:t>ی</a:t>
            </a:r>
            <a:r>
              <a:rPr lang="ar-SA" sz="2400" b="0" dirty="0" smtClean="0">
                <a:solidFill>
                  <a:srgbClr val="0070C0"/>
                </a:solidFill>
                <a:effectLst/>
                <a:cs typeface="B Nazanin" pitchFamily="2" charset="-78"/>
              </a:rPr>
              <a:t> شده و با در نظر گير</a:t>
            </a:r>
            <a:r>
              <a:rPr lang="fa-IR" sz="2400" b="0" dirty="0" smtClean="0">
                <a:solidFill>
                  <a:srgbClr val="0070C0"/>
                </a:solidFill>
                <a:effectLst/>
                <a:cs typeface="B Nazanin" pitchFamily="2" charset="-78"/>
              </a:rPr>
              <a:t>ی</a:t>
            </a:r>
            <a:r>
              <a:rPr lang="ar-SA" sz="2400" b="0" dirty="0" smtClean="0">
                <a:solidFill>
                  <a:srgbClr val="0070C0"/>
                </a:solidFill>
                <a:effectLst/>
                <a:cs typeface="B Nazanin" pitchFamily="2" charset="-78"/>
              </a:rPr>
              <a:t> فاكتور” زمان”، “مكان” و يا “زمان- </a:t>
            </a:r>
            <a:r>
              <a:rPr lang="fa-IR" sz="2400" b="0" dirty="0" smtClean="0">
                <a:solidFill>
                  <a:srgbClr val="0070C0"/>
                </a:solidFill>
                <a:effectLst/>
                <a:cs typeface="B Nazanin" pitchFamily="2" charset="-78"/>
              </a:rPr>
              <a:t> </a:t>
            </a:r>
            <a:r>
              <a:rPr lang="ar-SA" sz="2400" b="0" dirty="0" smtClean="0">
                <a:solidFill>
                  <a:srgbClr val="0070C0"/>
                </a:solidFill>
                <a:effectLst/>
                <a:cs typeface="B Nazanin" pitchFamily="2" charset="-78"/>
              </a:rPr>
              <a:t>مكان” بررس</a:t>
            </a:r>
            <a:r>
              <a:rPr lang="fa-IR" sz="2400" b="0" dirty="0" smtClean="0">
                <a:solidFill>
                  <a:srgbClr val="0070C0"/>
                </a:solidFill>
                <a:effectLst/>
                <a:cs typeface="B Nazanin" pitchFamily="2" charset="-78"/>
              </a:rPr>
              <a:t>ی</a:t>
            </a:r>
            <a:r>
              <a:rPr lang="ar-SA" sz="2400" b="0" dirty="0" smtClean="0">
                <a:solidFill>
                  <a:srgbClr val="0070C0"/>
                </a:solidFill>
                <a:effectLst/>
                <a:cs typeface="B Nazanin" pitchFamily="2" charset="-78"/>
              </a:rPr>
              <a:t> كنند استفاده م</a:t>
            </a:r>
            <a:r>
              <a:rPr lang="fa-IR" sz="2400" b="0" dirty="0" smtClean="0">
                <a:solidFill>
                  <a:srgbClr val="0070C0"/>
                </a:solidFill>
                <a:effectLst/>
                <a:cs typeface="B Nazanin" pitchFamily="2" charset="-78"/>
              </a:rPr>
              <a:t>ی</a:t>
            </a:r>
            <a:r>
              <a:rPr lang="ar-SA" sz="2400" b="0" dirty="0" smtClean="0">
                <a:solidFill>
                  <a:srgbClr val="0070C0"/>
                </a:solidFill>
                <a:effectLst/>
                <a:cs typeface="B Nazanin" pitchFamily="2" charset="-78"/>
              </a:rPr>
              <a:t>‌شود</a:t>
            </a:r>
            <a:r>
              <a:rPr lang="fa-IR" sz="2400" b="0" dirty="0" smtClean="0">
                <a:solidFill>
                  <a:srgbClr val="0070C0"/>
                </a:solidFill>
                <a:effectLst/>
                <a:cs typeface="B Nazanin" pitchFamily="2" charset="-78"/>
              </a:rPr>
              <a:t>.</a:t>
            </a:r>
            <a:r>
              <a:rPr lang="en-US" sz="2400" b="0" dirty="0" smtClean="0">
                <a:solidFill>
                  <a:srgbClr val="0070C0"/>
                </a:solidFill>
                <a:effectLst/>
                <a:cs typeface="B Nazanin" pitchFamily="2" charset="-78"/>
              </a:rPr>
              <a:t> </a:t>
            </a:r>
          </a:p>
          <a:p>
            <a:pPr algn="justLow" rtl="1" eaLnBrk="1" hangingPunct="1">
              <a:defRPr/>
            </a:pPr>
            <a:endParaRPr lang="fa-IR" sz="2400" b="0" dirty="0" smtClean="0">
              <a:solidFill>
                <a:srgbClr val="006600"/>
              </a:solidFill>
              <a:effectLst/>
              <a:cs typeface="B Nazanin" pitchFamily="2" charset="-78"/>
            </a:endParaRPr>
          </a:p>
          <a:p>
            <a:pPr algn="justLow" rtl="1" eaLnBrk="1" hangingPunct="1">
              <a:defRPr/>
            </a:pPr>
            <a:r>
              <a:rPr lang="ar-SA" sz="2400" b="0" dirty="0" smtClean="0">
                <a:solidFill>
                  <a:srgbClr val="006600"/>
                </a:solidFill>
                <a:effectLst/>
                <a:cs typeface="B Nazanin" pitchFamily="2" charset="-78"/>
              </a:rPr>
              <a:t>از آنجا كه سيستمهاي </a:t>
            </a:r>
            <a:r>
              <a:rPr lang="en-US" sz="2400" b="0" i="1" dirty="0" smtClean="0">
                <a:solidFill>
                  <a:srgbClr val="006600"/>
                </a:solidFill>
                <a:effectLst/>
                <a:cs typeface="B Nazanin" pitchFamily="2" charset="-78"/>
              </a:rPr>
              <a:t>GIT</a:t>
            </a:r>
            <a:r>
              <a:rPr lang="ar-SA" sz="2400" b="0" dirty="0" smtClean="0">
                <a:solidFill>
                  <a:srgbClr val="006600"/>
                </a:solidFill>
                <a:effectLst/>
                <a:cs typeface="B Nazanin" pitchFamily="2" charset="-78"/>
              </a:rPr>
              <a:t> در برگيرنده اطلاعات مكان</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و بافت جغرافياي</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شهرها، جاده ها و خيابانها مي باشند، با هوشمند نمودن تمام</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برنامه ها</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كاربرد</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به اطلاعات مكان</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زمان</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امكان بهره گير</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از داده ها</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 مكان محور در اين برنامه‌ها نيز ايجاد م</a:t>
            </a:r>
            <a:r>
              <a:rPr lang="fa-IR" sz="2400" b="0" dirty="0" smtClean="0">
                <a:solidFill>
                  <a:srgbClr val="006600"/>
                </a:solidFill>
                <a:effectLst/>
                <a:cs typeface="B Nazanin" pitchFamily="2" charset="-78"/>
              </a:rPr>
              <a:t>ی</a:t>
            </a:r>
            <a:r>
              <a:rPr lang="ar-SA" sz="2400" b="0" dirty="0" smtClean="0">
                <a:solidFill>
                  <a:srgbClr val="006600"/>
                </a:solidFill>
                <a:effectLst/>
                <a:cs typeface="B Nazanin" pitchFamily="2" charset="-78"/>
              </a:rPr>
              <a:t>‌گردد.</a:t>
            </a:r>
            <a:r>
              <a:rPr lang="ar-SA" sz="2400" b="0" dirty="0" smtClean="0">
                <a:solidFill>
                  <a:srgbClr val="006600"/>
                </a:solidFill>
                <a:cs typeface="B Nazanin" pitchFamily="2" charset="-78"/>
              </a:rPr>
              <a:t> </a:t>
            </a:r>
            <a:endParaRPr lang="en-US" sz="2400" b="0" dirty="0" smtClean="0">
              <a:solidFill>
                <a:srgbClr val="006600"/>
              </a:solidFill>
              <a:cs typeface="B Nazanin" pitchFamily="2" charset="-78"/>
            </a:endParaRPr>
          </a:p>
          <a:p>
            <a:pPr algn="justLow" rtl="1" eaLnBrk="1" hangingPunct="1">
              <a:buFontTx/>
              <a:buNone/>
              <a:defRPr/>
            </a:pPr>
            <a:endParaRPr lang="en-US" sz="2400" b="0" dirty="0">
              <a:cs typeface="B Nazanin" pitchFamily="2" charset="-78"/>
            </a:endParaRPr>
          </a:p>
        </p:txBody>
      </p:sp>
      <p:sp>
        <p:nvSpPr>
          <p:cNvPr id="365572" name="Rectangle 4"/>
          <p:cNvSpPr>
            <a:spLocks noChangeArrowheads="1"/>
          </p:cNvSpPr>
          <p:nvPr/>
        </p:nvSpPr>
        <p:spPr bwMode="auto">
          <a:xfrm>
            <a:off x="785813" y="-24"/>
            <a:ext cx="8143875" cy="1323975"/>
          </a:xfrm>
          <a:prstGeom prst="rect">
            <a:avLst/>
          </a:prstGeom>
          <a:noFill/>
          <a:ln w="9525">
            <a:noFill/>
            <a:miter lim="800000"/>
            <a:headEnd/>
            <a:tailEnd/>
          </a:ln>
          <a:effectLst/>
        </p:spPr>
        <p:txBody>
          <a:bodyPr anchor="b">
            <a:spAutoFit/>
          </a:bodyPr>
          <a:lstStyle/>
          <a:p>
            <a:pPr algn="ctr" rtl="1">
              <a:defRPr/>
            </a:pPr>
            <a:r>
              <a:rPr lang="fa-IR" sz="4000" dirty="0">
                <a:solidFill>
                  <a:srgbClr val="0070C0"/>
                </a:solidFill>
                <a:effectLst>
                  <a:outerShdw blurRad="38100" dist="38100" dir="2700000" algn="tl">
                    <a:srgbClr val="000000"/>
                  </a:outerShdw>
                </a:effectLst>
                <a:latin typeface="Arial" charset="0"/>
                <a:cs typeface="B Nazanin" pitchFamily="2" charset="-78"/>
              </a:rPr>
              <a:t>داده کاوی مکان محور/ </a:t>
            </a:r>
            <a:r>
              <a:rPr lang="ar-SA" sz="4000" dirty="0">
                <a:solidFill>
                  <a:srgbClr val="0070C0"/>
                </a:solidFill>
                <a:effectLst>
                  <a:outerShdw blurRad="38100" dist="38100" dir="2700000" algn="tl">
                    <a:srgbClr val="000000"/>
                  </a:outerShdw>
                </a:effectLst>
                <a:latin typeface="Arial" charset="0"/>
                <a:cs typeface="B Nazanin" pitchFamily="2" charset="-78"/>
              </a:rPr>
              <a:t>تكنولوژي</a:t>
            </a:r>
            <a:r>
              <a:rPr lang="en-US" sz="4000" dirty="0">
                <a:solidFill>
                  <a:srgbClr val="0070C0"/>
                </a:solidFill>
                <a:effectLst>
                  <a:outerShdw blurRad="38100" dist="38100" dir="2700000" algn="tl">
                    <a:srgbClr val="000000"/>
                  </a:outerShdw>
                </a:effectLst>
                <a:latin typeface="Arial" charset="0"/>
                <a:cs typeface="B Nazanin" pitchFamily="2" charset="-78"/>
              </a:rPr>
              <a:t> </a:t>
            </a:r>
            <a:r>
              <a:rPr lang="ar-SA" sz="4000" dirty="0">
                <a:solidFill>
                  <a:srgbClr val="0070C0"/>
                </a:solidFill>
                <a:effectLst>
                  <a:outerShdw blurRad="38100" dist="38100" dir="2700000" algn="tl">
                    <a:srgbClr val="000000"/>
                  </a:outerShdw>
                </a:effectLst>
                <a:latin typeface="Arial" charset="0"/>
                <a:cs typeface="B Nazanin" pitchFamily="2" charset="-78"/>
              </a:rPr>
              <a:t>اطلاعات مكاني</a:t>
            </a:r>
            <a:r>
              <a:rPr lang="en-US" sz="4000" b="1" dirty="0">
                <a:solidFill>
                  <a:srgbClr val="0070C0"/>
                </a:solidFill>
                <a:effectLst>
                  <a:outerShdw blurRad="38100" dist="38100" dir="2700000" algn="tl">
                    <a:srgbClr val="FFFFFF"/>
                  </a:outerShdw>
                </a:effectLst>
                <a:latin typeface="Arial" charset="0"/>
                <a:cs typeface="B Nazanin" pitchFamily="2" charset="-78"/>
              </a:rPr>
              <a:t/>
            </a:r>
            <a:br>
              <a:rPr lang="en-US" sz="4000" b="1" dirty="0">
                <a:solidFill>
                  <a:srgbClr val="0070C0"/>
                </a:solidFill>
                <a:effectLst>
                  <a:outerShdw blurRad="38100" dist="38100" dir="2700000" algn="tl">
                    <a:srgbClr val="FFFFFF"/>
                  </a:outerShdw>
                </a:effectLst>
                <a:latin typeface="Arial" charset="0"/>
                <a:cs typeface="B Nazanin" pitchFamily="2" charset="-78"/>
              </a:rPr>
            </a:br>
            <a:r>
              <a:rPr lang="fa-IR" sz="4000" dirty="0">
                <a:solidFill>
                  <a:srgbClr val="0070C0"/>
                </a:solidFill>
                <a:effectLst>
                  <a:outerShdw blurRad="38100" dist="38100" dir="2700000" algn="tl">
                    <a:srgbClr val="FFFFFF"/>
                  </a:outerShdw>
                </a:effectLst>
                <a:latin typeface="Arial" charset="0"/>
                <a:cs typeface="B Nazanin" pitchFamily="2" charset="-78"/>
              </a:rPr>
              <a:t> </a:t>
            </a:r>
            <a:r>
              <a:rPr lang="en-US" sz="2400" b="1" dirty="0">
                <a:solidFill>
                  <a:srgbClr val="0070C0"/>
                </a:solidFill>
                <a:effectLst>
                  <a:outerShdw blurRad="38100" dist="38100" dir="2700000" algn="tl">
                    <a:srgbClr val="FFFFFF"/>
                  </a:outerShdw>
                </a:effectLst>
                <a:latin typeface="Arial" charset="0"/>
                <a:cs typeface="B Nazanin" pitchFamily="2" charset="-78"/>
              </a:rPr>
              <a:t>Spatial Data Mining / Geo- Information Technology</a:t>
            </a:r>
            <a:endParaRPr lang="en-US" sz="2800" b="1" dirty="0">
              <a:solidFill>
                <a:srgbClr val="0070C0"/>
              </a:solidFill>
              <a:effectLst>
                <a:outerShdw blurRad="38100" dist="38100" dir="2700000" algn="tl">
                  <a:srgbClr val="FFFFFF"/>
                </a:outerShdw>
              </a:effectLst>
              <a:latin typeface="Arial" charset="0"/>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1512538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5571">
                                            <p:txEl>
                                              <p:pRg st="0" end="0"/>
                                            </p:txEl>
                                          </p:spTgt>
                                        </p:tgtEl>
                                        <p:attrNameLst>
                                          <p:attrName>style.visibility</p:attrName>
                                        </p:attrNameLst>
                                      </p:cBhvr>
                                      <p:to>
                                        <p:strVal val="visible"/>
                                      </p:to>
                                    </p:set>
                                    <p:anim calcmode="lin" valueType="num">
                                      <p:cBhvr additive="base">
                                        <p:cTn id="7" dur="500" fill="hold"/>
                                        <p:tgtEl>
                                          <p:spTgt spid="365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5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5571">
                                            <p:txEl>
                                              <p:pRg st="1" end="1"/>
                                            </p:txEl>
                                          </p:spTgt>
                                        </p:tgtEl>
                                        <p:attrNameLst>
                                          <p:attrName>style.visibility</p:attrName>
                                        </p:attrNameLst>
                                      </p:cBhvr>
                                      <p:to>
                                        <p:strVal val="visible"/>
                                      </p:to>
                                    </p:set>
                                    <p:anim calcmode="lin" valueType="num">
                                      <p:cBhvr additive="base">
                                        <p:cTn id="13" dur="500" fill="hold"/>
                                        <p:tgtEl>
                                          <p:spTgt spid="365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5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5571">
                                            <p:txEl>
                                              <p:pRg st="3" end="3"/>
                                            </p:txEl>
                                          </p:spTgt>
                                        </p:tgtEl>
                                        <p:attrNameLst>
                                          <p:attrName>style.visibility</p:attrName>
                                        </p:attrNameLst>
                                      </p:cBhvr>
                                      <p:to>
                                        <p:strVal val="visible"/>
                                      </p:to>
                                    </p:set>
                                    <p:anim calcmode="lin" valueType="num">
                                      <p:cBhvr additive="base">
                                        <p:cTn id="19" dur="500" fill="hold"/>
                                        <p:tgtEl>
                                          <p:spTgt spid="3655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55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5571">
                                            <p:txEl>
                                              <p:pRg st="5" end="5"/>
                                            </p:txEl>
                                          </p:spTgt>
                                        </p:tgtEl>
                                        <p:attrNameLst>
                                          <p:attrName>style.visibility</p:attrName>
                                        </p:attrNameLst>
                                      </p:cBhvr>
                                      <p:to>
                                        <p:strVal val="visible"/>
                                      </p:to>
                                    </p:set>
                                    <p:anim calcmode="lin" valueType="num">
                                      <p:cBhvr additive="base">
                                        <p:cTn id="25" dur="500" fill="hold"/>
                                        <p:tgtEl>
                                          <p:spTgt spid="36557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55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1560" y="332656"/>
            <a:ext cx="8001000" cy="646112"/>
          </a:xfrm>
        </p:spPr>
        <p:txBody>
          <a:bodyPr/>
          <a:lstStyle/>
          <a:p>
            <a:pPr algn="ctr" rtl="1" eaLnBrk="1" hangingPunct="1">
              <a:defRPr/>
            </a:pPr>
            <a:r>
              <a:rPr lang="fa-IR" sz="3600" b="1" dirty="0" smtClean="0">
                <a:solidFill>
                  <a:srgbClr val="0070C0"/>
                </a:solidFill>
                <a:effectLst>
                  <a:outerShdw blurRad="38100" dist="38100" dir="2700000" algn="tl">
                    <a:srgbClr val="000000"/>
                  </a:outerShdw>
                </a:effectLst>
                <a:latin typeface="Titr Mazar" pitchFamily="2" charset="-78"/>
                <a:cs typeface="B Nazanin" pitchFamily="2" charset="-78"/>
              </a:rPr>
              <a:t>نتایج یک پژوهش: تاکیدی بر ضرورت داده کاوی</a:t>
            </a:r>
            <a:endParaRPr lang="en-US" sz="3600" b="1" dirty="0" smtClean="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3795" name="Rectangle 3"/>
          <p:cNvSpPr>
            <a:spLocks noGrp="1" noChangeArrowheads="1"/>
          </p:cNvSpPr>
          <p:nvPr>
            <p:ph sz="quarter" idx="1"/>
          </p:nvPr>
        </p:nvSpPr>
        <p:spPr>
          <a:xfrm>
            <a:off x="500034" y="1500174"/>
            <a:ext cx="8277228" cy="4857784"/>
          </a:xfrm>
        </p:spPr>
        <p:txBody>
          <a:bodyPr>
            <a:normAutofit/>
          </a:bodyPr>
          <a:lstStyle/>
          <a:p>
            <a:pPr algn="just" rtl="1" eaLnBrk="1" hangingPunct="1">
              <a:lnSpc>
                <a:spcPct val="150000"/>
              </a:lnSpc>
              <a:defRPr/>
            </a:pPr>
            <a:r>
              <a:rPr lang="fa-IR" sz="2400" dirty="0">
                <a:solidFill>
                  <a:srgbClr val="0070C0"/>
                </a:solidFill>
                <a:effectLst/>
                <a:cs typeface="B Nazanin" pitchFamily="2" charset="-78"/>
              </a:rPr>
              <a:t>61% </a:t>
            </a:r>
            <a:r>
              <a:rPr lang="fa-IR" sz="2400" dirty="0" smtClean="0">
                <a:solidFill>
                  <a:srgbClr val="0070C0"/>
                </a:solidFill>
                <a:effectLst/>
                <a:cs typeface="B Nazanin" pitchFamily="2" charset="-78"/>
              </a:rPr>
              <a:t>مدیران </a:t>
            </a:r>
            <a:r>
              <a:rPr lang="fa-IR" sz="2400" dirty="0">
                <a:solidFill>
                  <a:srgbClr val="0070C0"/>
                </a:solidFill>
                <a:effectLst/>
                <a:cs typeface="B Nazanin" pitchFamily="2" charset="-78"/>
              </a:rPr>
              <a:t>معتقدند که </a:t>
            </a:r>
            <a:r>
              <a:rPr lang="fa-IR" sz="2400" dirty="0" smtClean="0">
                <a:solidFill>
                  <a:srgbClr val="0070C0"/>
                </a:solidFill>
                <a:effectLst/>
                <a:cs typeface="B Nazanin" pitchFamily="2" charset="-78"/>
              </a:rPr>
              <a:t>داده های بسیار زیاد در حوزه </a:t>
            </a:r>
            <a:r>
              <a:rPr lang="fa-IR" sz="2400" dirty="0">
                <a:solidFill>
                  <a:srgbClr val="0070C0"/>
                </a:solidFill>
                <a:effectLst/>
                <a:cs typeface="B Nazanin" pitchFamily="2" charset="-78"/>
              </a:rPr>
              <a:t>کارشان موجود </a:t>
            </a:r>
            <a:r>
              <a:rPr lang="fa-IR" sz="2400" dirty="0" smtClean="0">
                <a:solidFill>
                  <a:srgbClr val="0070C0"/>
                </a:solidFill>
                <a:effectLst/>
                <a:cs typeface="B Nazanin" pitchFamily="2" charset="-78"/>
              </a:rPr>
              <a:t>است.</a:t>
            </a:r>
            <a:endParaRPr lang="fa-IR" sz="2400" dirty="0">
              <a:solidFill>
                <a:srgbClr val="0070C0"/>
              </a:solidFill>
              <a:effectLst/>
              <a:cs typeface="B Nazanin" pitchFamily="2" charset="-78"/>
            </a:endParaRPr>
          </a:p>
          <a:p>
            <a:pPr algn="just" rtl="1" eaLnBrk="1" hangingPunct="1">
              <a:lnSpc>
                <a:spcPct val="150000"/>
              </a:lnSpc>
              <a:defRPr/>
            </a:pPr>
            <a:r>
              <a:rPr lang="fa-IR" sz="2400" dirty="0">
                <a:solidFill>
                  <a:srgbClr val="006600"/>
                </a:solidFill>
                <a:effectLst/>
                <a:cs typeface="B Nazanin" pitchFamily="2" charset="-78"/>
              </a:rPr>
              <a:t>80% معتقدند که این وضعیت منجر به خطا می </a:t>
            </a:r>
            <a:r>
              <a:rPr lang="fa-IR" sz="2400" dirty="0" smtClean="0">
                <a:solidFill>
                  <a:srgbClr val="006600"/>
                </a:solidFill>
                <a:effectLst/>
                <a:cs typeface="B Nazanin" pitchFamily="2" charset="-78"/>
              </a:rPr>
              <a:t>شود.</a:t>
            </a:r>
            <a:endParaRPr lang="fa-IR" sz="2400" dirty="0">
              <a:solidFill>
                <a:srgbClr val="006600"/>
              </a:solidFill>
              <a:effectLst/>
              <a:cs typeface="B Nazanin" pitchFamily="2" charset="-78"/>
            </a:endParaRPr>
          </a:p>
          <a:p>
            <a:pPr algn="just" rtl="1" eaLnBrk="1" hangingPunct="1">
              <a:lnSpc>
                <a:spcPct val="150000"/>
              </a:lnSpc>
              <a:defRPr/>
            </a:pPr>
            <a:r>
              <a:rPr lang="fa-IR" sz="2400" dirty="0">
                <a:solidFill>
                  <a:schemeClr val="accent4"/>
                </a:solidFill>
                <a:effectLst/>
                <a:cs typeface="B Nazanin" pitchFamily="2" charset="-78"/>
              </a:rPr>
              <a:t>بیش از 50% مدیران در فرآیندهای تصمیم گیری جاری خود، به دلیل </a:t>
            </a:r>
            <a:r>
              <a:rPr lang="fa-IR" sz="2400" dirty="0" smtClean="0">
                <a:solidFill>
                  <a:schemeClr val="accent4"/>
                </a:solidFill>
                <a:effectLst/>
                <a:cs typeface="B Nazanin" pitchFamily="2" charset="-78"/>
              </a:rPr>
              <a:t>زیادی داده ها </a:t>
            </a:r>
            <a:r>
              <a:rPr lang="fa-IR" sz="2400" dirty="0">
                <a:solidFill>
                  <a:schemeClr val="accent4"/>
                </a:solidFill>
                <a:effectLst/>
                <a:cs typeface="B Nazanin" pitchFamily="2" charset="-78"/>
              </a:rPr>
              <a:t>بسیاری از </a:t>
            </a:r>
            <a:r>
              <a:rPr lang="fa-IR" sz="2400" dirty="0" smtClean="0">
                <a:solidFill>
                  <a:schemeClr val="accent4"/>
                </a:solidFill>
                <a:effectLst/>
                <a:cs typeface="B Nazanin" pitchFamily="2" charset="-78"/>
              </a:rPr>
              <a:t>آنهارا </a:t>
            </a:r>
            <a:r>
              <a:rPr lang="fa-IR" sz="2400" dirty="0">
                <a:solidFill>
                  <a:schemeClr val="accent4"/>
                </a:solidFill>
                <a:effectLst/>
                <a:cs typeface="B Nazanin" pitchFamily="2" charset="-78"/>
              </a:rPr>
              <a:t>نادیده می </a:t>
            </a:r>
            <a:r>
              <a:rPr lang="fa-IR" sz="2400" dirty="0" smtClean="0">
                <a:solidFill>
                  <a:schemeClr val="accent4"/>
                </a:solidFill>
                <a:effectLst/>
                <a:cs typeface="B Nazanin" pitchFamily="2" charset="-78"/>
              </a:rPr>
              <a:t>گیرند. </a:t>
            </a:r>
            <a:endParaRPr lang="fa-IR" sz="2400" dirty="0">
              <a:solidFill>
                <a:schemeClr val="accent4"/>
              </a:solidFill>
              <a:effectLst/>
              <a:cs typeface="B Nazanin" pitchFamily="2" charset="-78"/>
            </a:endParaRPr>
          </a:p>
          <a:p>
            <a:pPr algn="just" rtl="1" eaLnBrk="1" hangingPunct="1">
              <a:lnSpc>
                <a:spcPct val="150000"/>
              </a:lnSpc>
              <a:defRPr/>
            </a:pPr>
            <a:r>
              <a:rPr lang="fa-IR" sz="2400" dirty="0">
                <a:solidFill>
                  <a:srgbClr val="002060"/>
                </a:solidFill>
                <a:effectLst/>
                <a:cs typeface="B Nazanin" pitchFamily="2" charset="-78"/>
              </a:rPr>
              <a:t>84% مدیران این اطلاعات را برای آینده ذخیره می کنند، و آن ها را برای آنالیزهای جاری بکار نمی </a:t>
            </a:r>
            <a:r>
              <a:rPr lang="fa-IR" sz="2400" dirty="0" smtClean="0">
                <a:solidFill>
                  <a:srgbClr val="002060"/>
                </a:solidFill>
                <a:effectLst/>
                <a:cs typeface="B Nazanin" pitchFamily="2" charset="-78"/>
              </a:rPr>
              <a:t>برند.</a:t>
            </a:r>
            <a:endParaRPr lang="fa-IR" sz="2400" dirty="0">
              <a:solidFill>
                <a:srgbClr val="002060"/>
              </a:solidFill>
              <a:effectLst/>
              <a:cs typeface="B Nazanin" pitchFamily="2" charset="-78"/>
            </a:endParaRPr>
          </a:p>
          <a:p>
            <a:pPr algn="just" rtl="1" eaLnBrk="1" hangingPunct="1">
              <a:lnSpc>
                <a:spcPct val="150000"/>
              </a:lnSpc>
              <a:defRPr/>
            </a:pPr>
            <a:r>
              <a:rPr lang="fa-IR" sz="2400" dirty="0">
                <a:solidFill>
                  <a:srgbClr val="C00000"/>
                </a:solidFill>
                <a:effectLst/>
                <a:cs typeface="B Nazanin" pitchFamily="2" charset="-78"/>
              </a:rPr>
              <a:t>60% معتقدند که هزینه جمع آوری اطلاعات از ارزش مفید آن ها بیشتر است. </a:t>
            </a:r>
            <a:endParaRPr lang="en-US" sz="2400" dirty="0">
              <a:solidFill>
                <a:srgbClr val="C00000"/>
              </a:solidFill>
              <a:effectLst/>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755576" y="188640"/>
            <a:ext cx="7772400" cy="923925"/>
          </a:xfrm>
        </p:spPr>
        <p:txBody>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داده كاوي چيست؟</a:t>
            </a:r>
            <a:endParaRPr lang="en-US" sz="5400" b="1" dirty="0" smtClean="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96259" name="Rectangle 3"/>
          <p:cNvSpPr>
            <a:spLocks noGrp="1" noChangeArrowheads="1"/>
          </p:cNvSpPr>
          <p:nvPr>
            <p:ph sz="quarter" idx="1"/>
          </p:nvPr>
        </p:nvSpPr>
        <p:spPr>
          <a:xfrm>
            <a:off x="571472" y="1571612"/>
            <a:ext cx="8348691" cy="5143536"/>
          </a:xfrm>
        </p:spPr>
        <p:txBody>
          <a:bodyPr>
            <a:normAutofit/>
          </a:bodyPr>
          <a:lstStyle/>
          <a:p>
            <a:pPr algn="just" rtl="1" eaLnBrk="1" hangingPunct="1">
              <a:defRPr/>
            </a:pPr>
            <a:r>
              <a:rPr lang="ar-SA" sz="2400" b="0" dirty="0" smtClean="0">
                <a:solidFill>
                  <a:srgbClr val="006600"/>
                </a:solidFill>
                <a:effectLst/>
                <a:cs typeface="B Nazanin" pitchFamily="2" charset="-78"/>
              </a:rPr>
              <a:t>توانايي اقتباس اطلاعات مفيد كه در داده ها مخفي است و به كار گرفتن اين اطلاعات ، در جهان رقابتي امروز اهميت فزاينده اي يافته است.</a:t>
            </a:r>
            <a:r>
              <a:rPr lang="fa-IR" sz="2400" b="0" dirty="0" smtClean="0">
                <a:solidFill>
                  <a:srgbClr val="006600"/>
                </a:solidFill>
                <a:effectLst/>
                <a:cs typeface="B Nazanin" pitchFamily="2" charset="-78"/>
              </a:rPr>
              <a:t> </a:t>
            </a:r>
            <a:r>
              <a:rPr lang="ar-SA" sz="2400" b="0" dirty="0" smtClean="0">
                <a:solidFill>
                  <a:srgbClr val="006600"/>
                </a:solidFill>
                <a:effectLst/>
                <a:cs typeface="B Nazanin" pitchFamily="2" charset="-78"/>
              </a:rPr>
              <a:t>يك پروسه كامل از بكار گيري روش ها</a:t>
            </a:r>
            <a:r>
              <a:rPr lang="fa-IR" sz="2400" b="0" dirty="0" smtClean="0">
                <a:solidFill>
                  <a:srgbClr val="006600"/>
                </a:solidFill>
                <a:effectLst/>
                <a:cs typeface="B Nazanin" pitchFamily="2" charset="-78"/>
              </a:rPr>
              <a:t> و</a:t>
            </a:r>
            <a:r>
              <a:rPr lang="ar-SA" sz="2400" b="0" dirty="0" smtClean="0">
                <a:solidFill>
                  <a:srgbClr val="006600"/>
                </a:solidFill>
                <a:effectLst/>
                <a:cs typeface="B Nazanin" pitchFamily="2" charset="-78"/>
              </a:rPr>
              <a:t> </a:t>
            </a:r>
            <a:r>
              <a:rPr lang="fa-IR" sz="2400" b="0" dirty="0" smtClean="0">
                <a:solidFill>
                  <a:srgbClr val="006600"/>
                </a:solidFill>
                <a:effectLst/>
                <a:cs typeface="B Nazanin" pitchFamily="2" charset="-78"/>
              </a:rPr>
              <a:t>ت</a:t>
            </a:r>
            <a:r>
              <a:rPr lang="ar-SA" sz="2400" b="0" dirty="0" smtClean="0">
                <a:solidFill>
                  <a:srgbClr val="006600"/>
                </a:solidFill>
                <a:effectLst/>
                <a:cs typeface="B Nazanin" pitchFamily="2" charset="-78"/>
              </a:rPr>
              <a:t>كنيك هاي جديدي براي كشف اطلاعات از داده ها داده كاوي نام دارد</a:t>
            </a:r>
            <a:r>
              <a:rPr lang="fa-IR" sz="2400" b="0" dirty="0" smtClean="0">
                <a:solidFill>
                  <a:srgbClr val="006600"/>
                </a:solidFill>
                <a:effectLst/>
                <a:cs typeface="B Nazanin" pitchFamily="2" charset="-78"/>
              </a:rPr>
              <a:t>.</a:t>
            </a:r>
          </a:p>
          <a:p>
            <a:pPr algn="just" rtl="1" eaLnBrk="1" hangingPunct="1">
              <a:buFontTx/>
              <a:buNone/>
              <a:defRPr/>
            </a:pPr>
            <a:endParaRPr lang="fa-IR" sz="2400" b="0" dirty="0" smtClean="0">
              <a:effectLst/>
              <a:cs typeface="B Nazanin" pitchFamily="2" charset="-78"/>
            </a:endParaRPr>
          </a:p>
          <a:p>
            <a:pPr algn="just" rtl="1" eaLnBrk="1" hangingPunct="1">
              <a:defRPr/>
            </a:pPr>
            <a:r>
              <a:rPr lang="fa-IR" sz="2400" b="0" dirty="0" smtClean="0">
                <a:solidFill>
                  <a:srgbClr val="002060"/>
                </a:solidFill>
                <a:cs typeface="B Nazanin" pitchFamily="2" charset="-78"/>
              </a:rPr>
              <a:t>داده كاوي ماهيتا“ شبيه به حل يك پازل است. داده ها به صورت تكي ساده ،كامل و قابل توضيح هستند اما به صورت كلي دركشان سخت است و داده کاوی راه حل است.</a:t>
            </a:r>
          </a:p>
          <a:p>
            <a:pPr algn="just" rtl="1" eaLnBrk="1" hangingPunct="1">
              <a:buFontTx/>
              <a:buNone/>
              <a:defRPr/>
            </a:pPr>
            <a:endParaRPr lang="fa-IR" sz="2400" b="0" dirty="0" smtClean="0">
              <a:cs typeface="B Nazanin" pitchFamily="2" charset="-78"/>
            </a:endParaRPr>
          </a:p>
          <a:p>
            <a:pPr algn="just" rtl="1" eaLnBrk="1" hangingPunct="1">
              <a:defRPr/>
            </a:pPr>
            <a:r>
              <a:rPr lang="fa-IR" sz="2400" b="0" dirty="0" smtClean="0">
                <a:solidFill>
                  <a:srgbClr val="0070C0"/>
                </a:solidFill>
                <a:cs typeface="B Nazanin" pitchFamily="2" charset="-78"/>
              </a:rPr>
              <a:t>تکنولوژی جدید داده کاوی جایگزین روش های پردازش و تفسیر کلاسیک است.</a:t>
            </a:r>
            <a:endParaRPr lang="en-US" sz="2400" b="0" dirty="0" smtClean="0">
              <a:solidFill>
                <a:srgbClr val="0070C0"/>
              </a:solidFill>
              <a:cs typeface="B Nazanin" pitchFamily="2" charset="-78"/>
            </a:endParaRPr>
          </a:p>
        </p:txBody>
      </p:sp>
      <p:sp>
        <p:nvSpPr>
          <p:cNvPr id="11269" name="Rectangle 4"/>
          <p:cNvSpPr>
            <a:spLocks noChangeArrowheads="1"/>
          </p:cNvSpPr>
          <p:nvPr/>
        </p:nvSpPr>
        <p:spPr bwMode="auto">
          <a:xfrm>
            <a:off x="3419475" y="3246438"/>
            <a:ext cx="625475" cy="366712"/>
          </a:xfrm>
          <a:prstGeom prst="rect">
            <a:avLst/>
          </a:prstGeom>
          <a:noFill/>
          <a:ln w="9525">
            <a:noFill/>
            <a:miter lim="800000"/>
            <a:headEnd/>
            <a:tailEnd/>
          </a:ln>
        </p:spPr>
        <p:txBody>
          <a:bodyPr>
            <a:spAutoFit/>
          </a:bodyPr>
          <a:lstStyle/>
          <a:p>
            <a:endParaRPr lang="en-US">
              <a:solidFill>
                <a:schemeClr val="tx2"/>
              </a:solidFill>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39552" y="188640"/>
            <a:ext cx="7772400" cy="923925"/>
          </a:xfrm>
        </p:spPr>
        <p:txBody>
          <a:bodyPr vert="horz" anchor="ctr">
            <a:normAutofit/>
          </a:bodyPr>
          <a:lstStyle/>
          <a:p>
            <a:pPr algn="ctr"/>
            <a:r>
              <a:rPr lang="fa-IR" sz="5400" b="1" dirty="0">
                <a:solidFill>
                  <a:srgbClr val="0070C0"/>
                </a:solidFill>
                <a:effectLst>
                  <a:outerShdw blurRad="38100" dist="38100" dir="2700000" algn="tl">
                    <a:srgbClr val="000000"/>
                  </a:outerShdw>
                </a:effectLst>
                <a:latin typeface="Titr Mazar" pitchFamily="2" charset="-78"/>
                <a:cs typeface="B Nazanin" pitchFamily="2" charset="-78"/>
              </a:rPr>
              <a:t>داده کاوی</a:t>
            </a:r>
          </a:p>
        </p:txBody>
      </p:sp>
      <p:sp>
        <p:nvSpPr>
          <p:cNvPr id="12290" name="Content Placeholder 4"/>
          <p:cNvSpPr>
            <a:spLocks noGrp="1"/>
          </p:cNvSpPr>
          <p:nvPr>
            <p:ph sz="quarter" idx="1"/>
          </p:nvPr>
        </p:nvSpPr>
        <p:spPr>
          <a:xfrm>
            <a:off x="500034" y="1500174"/>
            <a:ext cx="8415366" cy="5000638"/>
          </a:xfrm>
        </p:spPr>
        <p:txBody>
          <a:bodyPr>
            <a:noAutofit/>
          </a:bodyPr>
          <a:lstStyle/>
          <a:p>
            <a:pPr marL="411163" algn="justLow" rtl="1" eaLnBrk="1" hangingPunct="1">
              <a:buFont typeface="Wingdings" pitchFamily="2" charset="2"/>
              <a:buChar char=""/>
            </a:pPr>
            <a:r>
              <a:rPr lang="fa-IR" sz="2400" b="0" dirty="0" smtClean="0">
                <a:solidFill>
                  <a:srgbClr val="0070C0"/>
                </a:solidFill>
                <a:effectLst/>
                <a:cs typeface="B Nazanin" pitchFamily="2" charset="-78"/>
              </a:rPr>
              <a:t>بر اساس اعلام دانشگاه </a:t>
            </a:r>
            <a:r>
              <a:rPr lang="en-US" sz="2400" b="1" dirty="0" smtClean="0">
                <a:solidFill>
                  <a:srgbClr val="0070C0"/>
                </a:solidFill>
                <a:effectLst/>
                <a:cs typeface="B Nazanin" pitchFamily="2" charset="-78"/>
              </a:rPr>
              <a:t>MIT</a:t>
            </a:r>
            <a:r>
              <a:rPr lang="fa-IR" sz="2400" b="0" dirty="0" smtClean="0">
                <a:solidFill>
                  <a:srgbClr val="0070C0"/>
                </a:solidFill>
                <a:effectLst/>
                <a:cs typeface="B Nazanin" pitchFamily="2" charset="-78"/>
              </a:rPr>
              <a:t> ، دانش داده کاوی یکی از ده دانش در حال توسعه ای است که دهه آینده را با انقلاب تکنولوژیک مواجه خواهد ساخت و بدین رو در سالهای اخیر در دنیا گسترش فوق العاده سریعی داشته است.</a:t>
            </a:r>
          </a:p>
          <a:p>
            <a:pPr marL="91123" indent="0" algn="justLow" rtl="1" eaLnBrk="1" hangingPunct="1">
              <a:buNone/>
            </a:pPr>
            <a:endParaRPr lang="fa-IR" sz="2400" b="0" dirty="0" smtClean="0">
              <a:solidFill>
                <a:srgbClr val="0070C0"/>
              </a:solidFill>
              <a:effectLst/>
              <a:cs typeface="B Nazanin" pitchFamily="2" charset="-78"/>
            </a:endParaRPr>
          </a:p>
          <a:p>
            <a:pPr marL="411163" algn="justLow" rtl="1" eaLnBrk="1" hangingPunct="1">
              <a:buFont typeface="Wingdings" pitchFamily="2" charset="2"/>
              <a:buChar char=""/>
            </a:pPr>
            <a:r>
              <a:rPr lang="fa-IR" sz="2400" b="0" dirty="0" smtClean="0">
                <a:effectLst/>
                <a:cs typeface="B Nazanin" pitchFamily="2" charset="-78"/>
              </a:rPr>
              <a:t>دانش داده کاوی در سالهای گذشته همواره از جمله ده دانش برتر دنیا بوده است.</a:t>
            </a:r>
          </a:p>
          <a:p>
            <a:pPr marL="91123" indent="0" algn="justLow" rtl="1" eaLnBrk="1" hangingPunct="1">
              <a:buNone/>
            </a:pPr>
            <a:endParaRPr lang="fa-IR" sz="2400" b="0" dirty="0" smtClean="0">
              <a:effectLst/>
              <a:cs typeface="B Nazanin" pitchFamily="2" charset="-78"/>
            </a:endParaRPr>
          </a:p>
          <a:p>
            <a:pPr marL="411163" algn="justLow" rtl="1" eaLnBrk="1" hangingPunct="1">
              <a:buFont typeface="Wingdings" pitchFamily="2" charset="2"/>
              <a:buChar char=""/>
            </a:pPr>
            <a:r>
              <a:rPr lang="fa-IR" sz="2400" b="0" dirty="0" smtClean="0">
                <a:solidFill>
                  <a:srgbClr val="006600"/>
                </a:solidFill>
                <a:effectLst/>
                <a:cs typeface="B Nazanin" pitchFamily="2" charset="-78"/>
              </a:rPr>
              <a:t>دانش داده کاوی فر ایند کشف دانش پنهان درون داده ها است که با برخورداری از دامنه وسیع زیر زمینه های تخصصی  با توصیف ، تشریح ، پیش بینی پدیده های گوناگون پیرامونی، امروزه  دارای کاربرد بسیار وسیع در حوزه های مختلف صنعتی ، ارتباطات ، کشاورزی ، پزشکی ،انرژی ، علوم اجتماعی ، فرهنگی ، سیاسی ، اقتصادی ، بازرگانی ، </a:t>
            </a:r>
            <a:r>
              <a:rPr lang="fa-IR" sz="2400" dirty="0">
                <a:solidFill>
                  <a:srgbClr val="006600"/>
                </a:solidFill>
                <a:cs typeface="B Nazanin" pitchFamily="2" charset="-78"/>
              </a:rPr>
              <a:t>نظامی</a:t>
            </a:r>
            <a:r>
              <a:rPr lang="fa-IR" sz="2400" b="0" dirty="0" smtClean="0">
                <a:solidFill>
                  <a:srgbClr val="006600"/>
                </a:solidFill>
                <a:effectLst>
                  <a:outerShdw blurRad="38100" dist="38100" dir="2700000" algn="tl">
                    <a:srgbClr val="000000">
                      <a:alpha val="43137"/>
                    </a:srgbClr>
                  </a:outerShdw>
                </a:effectLst>
                <a:cs typeface="B Nazanin" pitchFamily="2" charset="-78"/>
              </a:rPr>
              <a:t> </a:t>
            </a:r>
            <a:r>
              <a:rPr lang="fa-IR" sz="2400" b="0" dirty="0" smtClean="0">
                <a:solidFill>
                  <a:srgbClr val="006600"/>
                </a:solidFill>
                <a:effectLst/>
                <a:cs typeface="B Nazanin" pitchFamily="2" charset="-78"/>
              </a:rPr>
              <a:t>، مدیریت شهری ، آموزشی و ... است.</a:t>
            </a: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11560" y="188640"/>
            <a:ext cx="7772400" cy="923925"/>
          </a:xfrm>
        </p:spPr>
        <p:txBody>
          <a:bodyPr/>
          <a:lstStyle/>
          <a:p>
            <a:pPr algn="ctr" eaLnBrk="1" hangingPunct="1">
              <a:defRPr/>
            </a:pP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داده کاوی</a:t>
            </a:r>
            <a:endParaRPr lang="fa-IR" sz="54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13314" name="Content Placeholder 4"/>
          <p:cNvSpPr>
            <a:spLocks noGrp="1"/>
          </p:cNvSpPr>
          <p:nvPr>
            <p:ph sz="quarter" idx="1"/>
          </p:nvPr>
        </p:nvSpPr>
        <p:spPr>
          <a:xfrm>
            <a:off x="755576" y="1600200"/>
            <a:ext cx="8010472" cy="5114948"/>
          </a:xfrm>
        </p:spPr>
        <p:txBody>
          <a:bodyPr>
            <a:normAutofit/>
          </a:bodyPr>
          <a:lstStyle/>
          <a:p>
            <a:pPr marL="411163" algn="justLow" rtl="1" eaLnBrk="1" hangingPunct="1">
              <a:buFont typeface="Wingdings" pitchFamily="2" charset="2"/>
              <a:buChar char=""/>
            </a:pPr>
            <a:r>
              <a:rPr lang="ar-SA" sz="2400" dirty="0" smtClean="0">
                <a:effectLst/>
                <a:cs typeface="B Nazanin" pitchFamily="2" charset="-78"/>
              </a:rPr>
              <a:t>داده کاوی عبارت است از کشف روشها و الگوهایی ویژه در پایگاه داده های بزرگ، برای هدایت تصمیم گیری در مورد فعالیت های آینده.</a:t>
            </a:r>
            <a:endParaRPr lang="fa-IR" sz="2400" dirty="0" smtClean="0">
              <a:effectLst/>
              <a:cs typeface="B Nazanin" pitchFamily="2" charset="-78"/>
            </a:endParaRPr>
          </a:p>
          <a:p>
            <a:pPr marL="411163" algn="justLow" rtl="1" eaLnBrk="1" hangingPunct="1">
              <a:buFont typeface="Wingdings" pitchFamily="2" charset="2"/>
              <a:buNone/>
            </a:pPr>
            <a:endParaRPr lang="fa-IR" sz="2400" dirty="0" smtClean="0">
              <a:effectLst/>
              <a:cs typeface="B Nazanin" pitchFamily="2" charset="-78"/>
            </a:endParaRPr>
          </a:p>
          <a:p>
            <a:pPr marL="411163" algn="justLow" rtl="1" eaLnBrk="1" hangingPunct="1">
              <a:buFont typeface="Wingdings" pitchFamily="2" charset="2"/>
              <a:buChar char=""/>
            </a:pPr>
            <a:r>
              <a:rPr lang="fa-IR" sz="2400" dirty="0" smtClean="0">
                <a:solidFill>
                  <a:srgbClr val="006600"/>
                </a:solidFill>
                <a:effectLst/>
                <a:cs typeface="B Nazanin" pitchFamily="2" charset="-78"/>
              </a:rPr>
              <a:t>الگوهای ارایه شده می توانند درک مفید و غیر قابل انتظاری در اختیار یک تحلیل گر داده قرار دهند.</a:t>
            </a:r>
          </a:p>
          <a:p>
            <a:pPr marL="411163" algn="justLow" rtl="1" eaLnBrk="1" hangingPunct="1">
              <a:buFont typeface="Wingdings" pitchFamily="2" charset="2"/>
              <a:buChar char=""/>
            </a:pPr>
            <a:endParaRPr lang="fa-IR" sz="2400" dirty="0" smtClean="0">
              <a:effectLst/>
              <a:cs typeface="B Nazanin" pitchFamily="2" charset="-78"/>
            </a:endParaRPr>
          </a:p>
          <a:p>
            <a:pPr marL="411163" algn="justLow" rtl="1" eaLnBrk="1" hangingPunct="1">
              <a:buFont typeface="Wingdings" pitchFamily="2" charset="2"/>
              <a:buChar char=""/>
            </a:pPr>
            <a:r>
              <a:rPr lang="fa-IR" sz="2400" dirty="0" smtClean="0">
                <a:solidFill>
                  <a:srgbClr val="6600FF"/>
                </a:solidFill>
                <a:effectLst/>
                <a:cs typeface="B Nazanin" pitchFamily="2" charset="-78"/>
              </a:rPr>
              <a:t>امروزه مرز و محدودیتی برای کاربرد این دانش متصور نبوده و زمینه های کاربردی این دانش در تمامی عرصه های برخوردار از داده وجود دارد</a:t>
            </a:r>
            <a:r>
              <a:rPr lang="fa-IR" sz="2400" dirty="0" smtClean="0">
                <a:effectLst/>
                <a:cs typeface="B Nazanin" pitchFamily="2" charset="-78"/>
              </a:rPr>
              <a:t>.</a:t>
            </a:r>
          </a:p>
          <a:p>
            <a:pPr marL="411163" algn="justLow" rtl="1" eaLnBrk="1" hangingPunct="1">
              <a:buFont typeface="Wingdings" pitchFamily="2" charset="2"/>
              <a:buNone/>
            </a:pPr>
            <a:endParaRPr lang="fa-IR" sz="2400" dirty="0" smtClean="0">
              <a:effectLst/>
              <a:cs typeface="B Nazanin" pitchFamily="2" charset="-78"/>
            </a:endParaRPr>
          </a:p>
        </p:txBody>
      </p:sp>
      <p:sp>
        <p:nvSpPr>
          <p:cNvPr id="2" name="Footer Placeholder 1"/>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772400" cy="1008112"/>
          </a:xfrm>
        </p:spPr>
        <p:txBody>
          <a:bodyPr vert="horz" anchor="ctr">
            <a:normAutofit/>
          </a:bodyPr>
          <a:lstStyle/>
          <a:p>
            <a:pPr algn="ctr"/>
            <a:r>
              <a:rPr lang="fa-IR" sz="5400" b="1" dirty="0">
                <a:solidFill>
                  <a:srgbClr val="0070C0"/>
                </a:solidFill>
                <a:effectLst>
                  <a:outerShdw blurRad="38100" dist="38100" dir="2700000" algn="tl">
                    <a:srgbClr val="000000"/>
                  </a:outerShdw>
                </a:effectLst>
                <a:latin typeface="Titr Mazar" pitchFamily="2" charset="-78"/>
                <a:cs typeface="B Nazanin" pitchFamily="2" charset="-78"/>
              </a:rPr>
              <a:t>نقش داده </a:t>
            </a:r>
            <a:r>
              <a:rPr lang="fa-IR" sz="5400" b="1" dirty="0" smtClean="0">
                <a:solidFill>
                  <a:srgbClr val="0070C0"/>
                </a:solidFill>
                <a:effectLst>
                  <a:outerShdw blurRad="38100" dist="38100" dir="2700000" algn="tl">
                    <a:srgbClr val="000000"/>
                  </a:outerShdw>
                </a:effectLst>
                <a:latin typeface="Titr Mazar" pitchFamily="2" charset="-78"/>
                <a:cs typeface="B Nazanin" pitchFamily="2" charset="-78"/>
              </a:rPr>
              <a:t>کاوی</a:t>
            </a:r>
            <a:endParaRPr lang="en-US" sz="54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3" name="Content Placeholder 2"/>
          <p:cNvSpPr>
            <a:spLocks noGrp="1"/>
          </p:cNvSpPr>
          <p:nvPr>
            <p:ph sz="quarter" idx="1"/>
          </p:nvPr>
        </p:nvSpPr>
        <p:spPr>
          <a:xfrm>
            <a:off x="612648" y="1600200"/>
            <a:ext cx="8153400" cy="4972072"/>
          </a:xfrm>
        </p:spPr>
        <p:txBody>
          <a:bodyPr/>
          <a:lstStyle/>
          <a:p>
            <a:pPr algn="justLow" rtl="1" eaLnBrk="1" hangingPunct="1">
              <a:defRPr/>
            </a:pPr>
            <a:r>
              <a:rPr lang="fa-IR" sz="2400" dirty="0" smtClean="0">
                <a:solidFill>
                  <a:srgbClr val="006600"/>
                </a:solidFill>
                <a:effectLst/>
                <a:cs typeface="B Nazanin" pitchFamily="2" charset="-78"/>
              </a:rPr>
              <a:t>ذخیره ساز داده ها برای هر سازمان مثل یک حافظه عمل می کند ولی حافظه بدون هوش و آگاهی فایده چندانی ندارد. </a:t>
            </a:r>
          </a:p>
          <a:p>
            <a:pPr algn="justLow" rtl="1" eaLnBrk="1" hangingPunct="1">
              <a:buFontTx/>
              <a:buNone/>
              <a:defRPr/>
            </a:pPr>
            <a:endParaRPr lang="fa-IR" sz="2400" dirty="0" smtClean="0">
              <a:effectLst/>
              <a:cs typeface="B Nazanin" pitchFamily="2" charset="-78"/>
            </a:endParaRPr>
          </a:p>
          <a:p>
            <a:pPr algn="justLow" rtl="1" eaLnBrk="1" hangingPunct="1">
              <a:defRPr/>
            </a:pPr>
            <a:r>
              <a:rPr lang="fa-IR" sz="2400" dirty="0" smtClean="0">
                <a:solidFill>
                  <a:srgbClr val="7030A0"/>
                </a:solidFill>
                <a:effectLst/>
                <a:cs typeface="B Nazanin" pitchFamily="2" charset="-78"/>
              </a:rPr>
              <a:t>آگاهی به ما اجازه می دهد در حافظه های قبلی خود جستجو کنیم، به الگوهای خاصی توجه نمائیم، قوانینی را ایجاد کنیم، به ایده های جدیدی برسیم، سوالهای درستی را مطرح کنیم و پیش بینی هایی درباره آینده انجام دهیم. </a:t>
            </a:r>
          </a:p>
          <a:p>
            <a:pPr algn="justLow" rtl="1" eaLnBrk="1" hangingPunct="1">
              <a:buFontTx/>
              <a:buNone/>
              <a:defRPr/>
            </a:pPr>
            <a:endParaRPr lang="fa-IR" sz="2400" dirty="0" smtClean="0">
              <a:effectLst/>
              <a:cs typeface="B Nazanin" pitchFamily="2" charset="-78"/>
            </a:endParaRPr>
          </a:p>
          <a:p>
            <a:pPr algn="justLow" rtl="1" eaLnBrk="1" hangingPunct="1">
              <a:defRPr/>
            </a:pPr>
            <a:r>
              <a:rPr lang="fa-IR" sz="2400" dirty="0" smtClean="0">
                <a:effectLst/>
                <a:cs typeface="B Nazanin" pitchFamily="2" charset="-78"/>
              </a:rPr>
              <a:t>تکنیکهای داده کاوی موجب افزایش آگاهی در ذخیره سازی داده ها میشوند.  </a:t>
            </a:r>
            <a:endParaRPr lang="en-US" sz="2400" dirty="0">
              <a:effectLst/>
              <a:cs typeface="B Nazanin" pitchFamily="2" charset="-78"/>
            </a:endParaRPr>
          </a:p>
        </p:txBody>
      </p:sp>
      <p:sp>
        <p:nvSpPr>
          <p:cNvPr id="4" name="Footer Placeholder 3"/>
          <p:cNvSpPr>
            <a:spLocks noGrp="1"/>
          </p:cNvSpPr>
          <p:nvPr>
            <p:ph type="ftr" sz="quarter" idx="11"/>
          </p:nvPr>
        </p:nvSpPr>
        <p:spPr/>
        <p:txBody>
          <a:bodyPr/>
          <a:lstStyle/>
          <a:p>
            <a:pPr>
              <a:defRPr/>
            </a:pPr>
            <a:r>
              <a:rPr lang="en-US" smtClean="0"/>
              <a:t>Dr. Jamal Shahrabi, Amirkabir University, www.irandatamining.com</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nchor="ctr">
            <a:normAutofit/>
          </a:bodyPr>
          <a:lstStyle/>
          <a:p>
            <a:pPr algn="ct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 </a:t>
            </a:r>
            <a:r>
              <a:rPr lang="en-US" sz="4800" b="1" dirty="0">
                <a:solidFill>
                  <a:srgbClr val="0070C0"/>
                </a:solidFill>
                <a:effectLst>
                  <a:outerShdw blurRad="38100" dist="38100" dir="2700000" algn="tl">
                    <a:srgbClr val="000000"/>
                  </a:outerShdw>
                </a:effectLst>
                <a:latin typeface="Titr Mazar" pitchFamily="2" charset="-78"/>
                <a:cs typeface="B Nazanin" pitchFamily="2" charset="-78"/>
              </a:rPr>
              <a:t> </a:t>
            </a:r>
            <a:r>
              <a:rPr lang="fa-IR" sz="4800" b="1" dirty="0">
                <a:solidFill>
                  <a:srgbClr val="0070C0"/>
                </a:solidFill>
                <a:effectLst>
                  <a:outerShdw blurRad="38100" dist="38100" dir="2700000" algn="tl">
                    <a:srgbClr val="000000"/>
                  </a:outerShdw>
                </a:effectLst>
                <a:latin typeface="Titr Mazar" pitchFamily="2" charset="-78"/>
                <a:cs typeface="B Nazanin" pitchFamily="2" charset="-78"/>
              </a:rPr>
              <a:t>روش های حل مسئله </a:t>
            </a:r>
            <a:endParaRPr lang="en-US" sz="4800" b="1" dirty="0">
              <a:solidFill>
                <a:srgbClr val="0070C0"/>
              </a:solidFill>
              <a:effectLst>
                <a:outerShdw blurRad="38100" dist="38100" dir="2700000" algn="tl">
                  <a:srgbClr val="000000"/>
                </a:outerShdw>
              </a:effectLst>
              <a:latin typeface="Titr Mazar" pitchFamily="2" charset="-78"/>
              <a:cs typeface="B Nazanin" pitchFamily="2" charset="-78"/>
            </a:endParaRPr>
          </a:p>
        </p:txBody>
      </p:sp>
      <p:sp>
        <p:nvSpPr>
          <p:cNvPr id="4" name="Content Placeholder 3"/>
          <p:cNvSpPr>
            <a:spLocks noGrp="1"/>
          </p:cNvSpPr>
          <p:nvPr>
            <p:ph sz="quarter" idx="1"/>
          </p:nvPr>
        </p:nvSpPr>
        <p:spPr/>
        <p:txBody>
          <a:bodyPr/>
          <a:lstStyle/>
          <a:p>
            <a:pPr algn="r" rtl="1"/>
            <a:r>
              <a:rPr lang="fa-IR" dirty="0" smtClean="0">
                <a:cs typeface="B Nazanin" pitchFamily="2" charset="-78"/>
              </a:rPr>
              <a:t>آمار</a:t>
            </a:r>
          </a:p>
          <a:p>
            <a:pPr algn="r" rtl="1"/>
            <a:r>
              <a:rPr lang="fa-IR" dirty="0" smtClean="0">
                <a:cs typeface="B Nazanin" pitchFamily="2" charset="-78"/>
              </a:rPr>
              <a:t>احتمالات</a:t>
            </a:r>
          </a:p>
          <a:p>
            <a:pPr algn="r" rtl="1"/>
            <a:r>
              <a:rPr lang="fa-IR" dirty="0" smtClean="0">
                <a:cs typeface="B Nazanin" pitchFamily="2" charset="-78"/>
              </a:rPr>
              <a:t>برنامه ریزی ریاضی</a:t>
            </a:r>
          </a:p>
          <a:p>
            <a:pPr algn="r" rtl="1"/>
            <a:r>
              <a:rPr lang="fa-IR" dirty="0" smtClean="0">
                <a:cs typeface="B Nazanin" pitchFamily="2" charset="-78"/>
              </a:rPr>
              <a:t>تحقیق در عملیات</a:t>
            </a:r>
          </a:p>
          <a:p>
            <a:pPr algn="r" rtl="1"/>
            <a:r>
              <a:rPr lang="fa-IR" dirty="0" smtClean="0">
                <a:cs typeface="B Nazanin" pitchFamily="2" charset="-78"/>
              </a:rPr>
              <a:t>شبیه سازی</a:t>
            </a:r>
          </a:p>
          <a:p>
            <a:pPr algn="r" rtl="1"/>
            <a:r>
              <a:rPr lang="fa-IR" sz="4400" b="1" u="sng" dirty="0" smtClean="0">
                <a:solidFill>
                  <a:srgbClr val="FF0000"/>
                </a:solidFill>
                <a:effectLst>
                  <a:outerShdw blurRad="38100" dist="38100" dir="2700000" algn="tl">
                    <a:srgbClr val="000000">
                      <a:alpha val="43137"/>
                    </a:srgbClr>
                  </a:outerShdw>
                </a:effectLst>
                <a:cs typeface="B Nazanin" pitchFamily="2" charset="-78"/>
              </a:rPr>
              <a:t>داده کاوی</a:t>
            </a:r>
            <a:endParaRPr lang="en-US" sz="4400" b="1" u="sng" dirty="0">
              <a:solidFill>
                <a:srgbClr val="FF0000"/>
              </a:solidFill>
              <a:effectLst>
                <a:outerShdw blurRad="38100" dist="38100" dir="2700000" algn="tl">
                  <a:srgbClr val="000000">
                    <a:alpha val="43137"/>
                  </a:srgbClr>
                </a:outerShdw>
              </a:effectLst>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Dr. Jamal Shahrabi, Amirkabir University, www.irandatamining.com</a:t>
            </a:r>
            <a:endParaRPr lang="en-US"/>
          </a:p>
        </p:txBody>
      </p:sp>
    </p:spTree>
    <p:extLst>
      <p:ext uri="{BB962C8B-B14F-4D97-AF65-F5344CB8AC3E}">
        <p14:creationId xmlns:p14="http://schemas.microsoft.com/office/powerpoint/2010/main" val="3949364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13974</TotalTime>
  <Words>2504</Words>
  <Application>Microsoft Office PowerPoint</Application>
  <PresentationFormat>On-screen Show (4:3)</PresentationFormat>
  <Paragraphs>232</Paragraphs>
  <Slides>32</Slides>
  <Notes>4</Notes>
  <HiddenSlides>4</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PowerPoint Presentation</vt:lpstr>
      <vt:lpstr>ضرورت داده کاوی</vt:lpstr>
      <vt:lpstr>ضرورت داده کاوی</vt:lpstr>
      <vt:lpstr>نتایج یک پژوهش: تاکیدی بر ضرورت داده کاوی</vt:lpstr>
      <vt:lpstr>داده كاوي چيست؟</vt:lpstr>
      <vt:lpstr>داده کاوی</vt:lpstr>
      <vt:lpstr>داده کاوی</vt:lpstr>
      <vt:lpstr>نقش داده کاوی</vt:lpstr>
      <vt:lpstr>  روش های حل مسئله </vt:lpstr>
      <vt:lpstr>مزایای داده کاوی داده کاوی برترین روش حل مسئله</vt:lpstr>
      <vt:lpstr>سازمان های موفق دنیا:  سازمان های بهره مند از دانش داده کاوی</vt:lpstr>
      <vt:lpstr>خاستگاه داده کاوی</vt:lpstr>
      <vt:lpstr>خاستگاه داده کاوی</vt:lpstr>
      <vt:lpstr>PowerPoint Presentation</vt:lpstr>
      <vt:lpstr>دستاوردهای پیاده سازی سیستمهای داده کاوی در سازمانها</vt:lpstr>
      <vt:lpstr>PowerPoint Presentation</vt:lpstr>
      <vt:lpstr>PowerPoint Presentation</vt:lpstr>
      <vt:lpstr>چرخه تعالی داده کاوی</vt:lpstr>
      <vt:lpstr>فرآیند داده کاوي</vt:lpstr>
      <vt:lpstr>فرآیند داده کاوي</vt:lpstr>
      <vt:lpstr>PowerPoint Presentation</vt:lpstr>
      <vt:lpstr>داده‌کاوي هدايت‌شده و غيرهدايت‌شده  </vt:lpstr>
      <vt:lpstr>با داده کاوی چه کارهایی می توان انجام داد؟ </vt:lpstr>
      <vt:lpstr>مدل های داده کاوی</vt:lpstr>
      <vt:lpstr>  دسته بندی   </vt:lpstr>
      <vt:lpstr>   تخمین  </vt:lpstr>
      <vt:lpstr>  پیش بینی   </vt:lpstr>
      <vt:lpstr>  گروه بندی شباهت یا قوانین وابستگی   </vt:lpstr>
      <vt:lpstr>  خوشه بندی   </vt:lpstr>
      <vt:lpstr> نمایه سازی  </vt:lpstr>
      <vt:lpstr>PowerPoint Presentation</vt:lpstr>
      <vt:lpstr>PowerPoint Presentation</vt:lpstr>
    </vt:vector>
  </TitlesOfParts>
  <Company>Dal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GIS Functions</dc:title>
  <dc:creator>Jamal</dc:creator>
  <cp:lastModifiedBy>Jamal</cp:lastModifiedBy>
  <cp:revision>565</cp:revision>
  <cp:lastPrinted>1601-01-01T00:00:00Z</cp:lastPrinted>
  <dcterms:created xsi:type="dcterms:W3CDTF">2002-02-13T20:53:04Z</dcterms:created>
  <dcterms:modified xsi:type="dcterms:W3CDTF">2012-06-17T03:57:20Z</dcterms:modified>
</cp:coreProperties>
</file>