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8" r:id="rId3"/>
    <p:sldId id="279" r:id="rId4"/>
    <p:sldId id="260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9" r:id="rId13"/>
    <p:sldId id="265" r:id="rId14"/>
    <p:sldId id="266" r:id="rId15"/>
    <p:sldId id="267" r:id="rId16"/>
    <p:sldId id="268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Define the problem</a:t>
            </a:r>
          </a:p>
          <a:p>
            <a:endParaRPr lang="en-US" dirty="0"/>
          </a:p>
          <a:p>
            <a:r>
              <a:rPr lang="en-US" sz="1000" dirty="0" err="1" smtClean="0"/>
              <a:t>Pouya</a:t>
            </a:r>
            <a:r>
              <a:rPr lang="en-US" sz="1000" dirty="0" smtClean="0"/>
              <a:t> </a:t>
            </a:r>
            <a:r>
              <a:rPr lang="en-US" sz="1000" dirty="0" err="1" smtClean="0"/>
              <a:t>amani</a:t>
            </a:r>
            <a:r>
              <a:rPr lang="en-US" sz="1000" dirty="0" smtClean="0"/>
              <a:t> </a:t>
            </a:r>
            <a:r>
              <a:rPr lang="en-US" sz="1000" dirty="0" err="1" smtClean="0"/>
              <a:t>lori</a:t>
            </a:r>
            <a:endParaRPr lang="en-US" sz="1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Bounded Rationality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81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special case of </a:t>
            </a:r>
            <a:r>
              <a:rPr lang="en-US" dirty="0"/>
              <a:t>Satisficing Procedure </a:t>
            </a:r>
            <a:r>
              <a:rPr lang="en-US" dirty="0"/>
              <a:t>is one where the set </a:t>
            </a:r>
            <a:r>
              <a:rPr lang="en-US" dirty="0" smtClean="0"/>
              <a:t>S is </a:t>
            </a:r>
            <a:r>
              <a:rPr lang="en-US" dirty="0"/>
              <a:t>derived from </a:t>
            </a:r>
            <a:r>
              <a:rPr lang="en-US" dirty="0" smtClean="0"/>
              <a:t>two parameters</a:t>
            </a:r>
            <a:r>
              <a:rPr lang="en-US" dirty="0"/>
              <a:t>, a function </a:t>
            </a:r>
            <a:r>
              <a:rPr lang="en-US" dirty="0" smtClean="0"/>
              <a:t>V and </a:t>
            </a:r>
            <a:r>
              <a:rPr lang="en-US" dirty="0"/>
              <a:t>a number v*, so that S= {a ∈ A | V(a) </a:t>
            </a:r>
            <a:r>
              <a:rPr lang="en-US" dirty="0" smtClean="0"/>
              <a:t>≥ v</a:t>
            </a:r>
            <a:r>
              <a:rPr lang="en-US" dirty="0"/>
              <a:t>*}. The function </a:t>
            </a:r>
            <a:r>
              <a:rPr lang="en-US" dirty="0" smtClean="0"/>
              <a:t>V assigns </a:t>
            </a:r>
            <a:r>
              <a:rPr lang="en-US" dirty="0"/>
              <a:t>a number to each of the potential alternatives, whereas v* is the aspiration level. The decision </a:t>
            </a:r>
            <a:r>
              <a:rPr lang="en-US" dirty="0" smtClean="0"/>
              <a:t>maker searches </a:t>
            </a:r>
            <a:r>
              <a:rPr lang="en-US" dirty="0"/>
              <a:t>for an alternative that </a:t>
            </a:r>
            <a:r>
              <a:rPr lang="en-US" dirty="0" smtClean="0"/>
              <a:t>satisfies </a:t>
            </a:r>
            <a:r>
              <a:rPr lang="en-US" dirty="0"/>
              <a:t>the condition that its </a:t>
            </a:r>
            <a:r>
              <a:rPr lang="en-US" dirty="0" smtClean="0"/>
              <a:t>value be </a:t>
            </a:r>
            <a:r>
              <a:rPr lang="en-US" dirty="0"/>
              <a:t>above the aspiration level.</a:t>
            </a:r>
          </a:p>
        </p:txBody>
      </p:sp>
    </p:spTree>
    <p:extLst>
      <p:ext uri="{BB962C8B-B14F-4D97-AF65-F5344CB8AC3E}">
        <p14:creationId xmlns:p14="http://schemas.microsoft.com/office/powerpoint/2010/main" val="89226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Tendency to Simplify Decision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Decision makers tend to simplify choice problems, probably as </a:t>
            </a:r>
            <a:r>
              <a:rPr lang="en-US" dirty="0" smtClean="0"/>
              <a:t>a method </a:t>
            </a:r>
            <a:r>
              <a:rPr lang="en-US" dirty="0"/>
              <a:t>of saving deliberation </a:t>
            </a:r>
            <a:r>
              <a:rPr lang="en-US" dirty="0" smtClean="0"/>
              <a:t>resources.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8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primitives of the procedure are an ordering O and a preference relation ≥ on the set A. Given a decision problem A, pick the first and last elements (by the ordering O) among the set A and choose the better alternative (by the preference relation ≥) between the two.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24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A={</a:t>
            </a:r>
            <a:r>
              <a:rPr lang="en-US" dirty="0" err="1" smtClean="0"/>
              <a:t>a,b,c</a:t>
            </a:r>
            <a:r>
              <a:rPr lang="en-US" dirty="0" smtClean="0"/>
              <a:t>}</a:t>
            </a:r>
          </a:p>
          <a:p>
            <a:r>
              <a:rPr lang="en-US" dirty="0" smtClean="0"/>
              <a:t>Ordering is alphabetical.</a:t>
            </a:r>
          </a:p>
          <a:p>
            <a:r>
              <a:rPr lang="en-US" dirty="0" smtClean="0"/>
              <a:t>Preferences: b&gt;a&gt;c</a:t>
            </a:r>
          </a:p>
          <a:p>
            <a:r>
              <a:rPr lang="en-US" dirty="0" smtClean="0"/>
              <a:t>C({</a:t>
            </a:r>
            <a:r>
              <a:rPr lang="en-US" dirty="0" err="1" smtClean="0"/>
              <a:t>a,b,c</a:t>
            </a:r>
            <a:r>
              <a:rPr lang="en-US" dirty="0" smtClean="0"/>
              <a:t>})=a</a:t>
            </a:r>
          </a:p>
          <a:p>
            <a:r>
              <a:rPr lang="en-US" dirty="0" smtClean="0"/>
              <a:t>C({</a:t>
            </a:r>
            <a:r>
              <a:rPr lang="en-US" dirty="0" err="1" smtClean="0"/>
              <a:t>a,b</a:t>
            </a:r>
            <a:r>
              <a:rPr lang="en-US" dirty="0" smtClean="0"/>
              <a:t>})=b</a:t>
            </a:r>
          </a:p>
          <a:p>
            <a:r>
              <a:rPr lang="en-US" dirty="0" smtClean="0"/>
              <a:t>{</a:t>
            </a:r>
            <a:r>
              <a:rPr lang="en-US" dirty="0" err="1" smtClean="0"/>
              <a:t>a,b</a:t>
            </a:r>
            <a:r>
              <a:rPr lang="en-US" dirty="0" smtClean="0"/>
              <a:t>} is subset of {</a:t>
            </a:r>
            <a:r>
              <a:rPr lang="en-US" dirty="0" err="1" smtClean="0"/>
              <a:t>a,b,c</a:t>
            </a:r>
            <a:r>
              <a:rPr lang="en-US" dirty="0" smtClean="0"/>
              <a:t>} but  C</a:t>
            </a:r>
            <a:r>
              <a:rPr lang="en-US" dirty="0"/>
              <a:t>({</a:t>
            </a:r>
            <a:r>
              <a:rPr lang="en-US" dirty="0" err="1"/>
              <a:t>a,b,c</a:t>
            </a:r>
            <a:r>
              <a:rPr lang="en-US" dirty="0" smtClean="0"/>
              <a:t>}) ≠</a:t>
            </a:r>
            <a:r>
              <a:rPr lang="en-US" dirty="0"/>
              <a:t> C({</a:t>
            </a:r>
            <a:r>
              <a:rPr lang="en-US" dirty="0" err="1"/>
              <a:t>a,b</a:t>
            </a:r>
            <a:r>
              <a:rPr lang="en-US" dirty="0" smtClean="0"/>
              <a:t>})</a:t>
            </a:r>
          </a:p>
          <a:p>
            <a:r>
              <a:rPr lang="en-US" dirty="0"/>
              <a:t>This is </a:t>
            </a:r>
            <a:r>
              <a:rPr lang="en-US" dirty="0" smtClean="0"/>
              <a:t>conflicting </a:t>
            </a:r>
            <a:r>
              <a:rPr lang="en-US" dirty="0"/>
              <a:t>with </a:t>
            </a:r>
            <a:r>
              <a:rPr lang="en-US" dirty="0" smtClean="0"/>
              <a:t>the consistency condition.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63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Search for Reasons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Choices are often made on the basis of reasons. If the reasons </a:t>
            </a:r>
            <a:r>
              <a:rPr lang="en-US" dirty="0" smtClean="0"/>
              <a:t>are independent </a:t>
            </a:r>
            <a:r>
              <a:rPr lang="en-US" dirty="0"/>
              <a:t>of the choice problem, the fact that the decision </a:t>
            </a:r>
            <a:r>
              <a:rPr lang="en-US" dirty="0" smtClean="0"/>
              <a:t>maker is </a:t>
            </a:r>
            <a:r>
              <a:rPr lang="en-US" dirty="0"/>
              <a:t>motivated by them does not cause any </a:t>
            </a:r>
            <a:r>
              <a:rPr lang="en-US" dirty="0" smtClean="0"/>
              <a:t>conflict </a:t>
            </a:r>
            <a:r>
              <a:rPr lang="en-US" dirty="0"/>
              <a:t>with rationality</a:t>
            </a:r>
            <a:r>
              <a:rPr lang="en-US" dirty="0" smtClean="0"/>
              <a:t>.</a:t>
            </a:r>
          </a:p>
          <a:p>
            <a:r>
              <a:rPr lang="en-US" dirty="0"/>
              <a:t>Sometimes, however, the reasons are “internal,” that is, </a:t>
            </a:r>
            <a:r>
              <a:rPr lang="en-US" dirty="0" smtClean="0"/>
              <a:t>dependent on </a:t>
            </a:r>
            <a:r>
              <a:rPr lang="en-US" dirty="0"/>
              <a:t>the decision problem; in such a case, </a:t>
            </a:r>
            <a:r>
              <a:rPr lang="en-US" dirty="0" smtClean="0"/>
              <a:t>conflict </a:t>
            </a:r>
            <a:r>
              <a:rPr lang="en-US" dirty="0"/>
              <a:t>with rationality </a:t>
            </a:r>
            <a:r>
              <a:rPr lang="en-US" dirty="0" smtClean="0"/>
              <a:t>is often </a:t>
            </a:r>
            <a:r>
              <a:rPr lang="en-US" dirty="0"/>
              <a:t>unavoidable.</a:t>
            </a:r>
          </a:p>
        </p:txBody>
      </p:sp>
    </p:spTree>
    <p:extLst>
      <p:ext uri="{BB962C8B-B14F-4D97-AF65-F5344CB8AC3E}">
        <p14:creationId xmlns:p14="http://schemas.microsoft.com/office/powerpoint/2010/main" val="53189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primitive is a partial ordering </a:t>
            </a:r>
            <a:r>
              <a:rPr lang="en-US" dirty="0" smtClean="0"/>
              <a:t>D (a D b means a clearly dominate b). </a:t>
            </a:r>
            <a:r>
              <a:rPr lang="en-US" dirty="0"/>
              <a:t>Given a problem A, </a:t>
            </a:r>
            <a:r>
              <a:rPr lang="en-US" dirty="0" smtClean="0"/>
              <a:t>for each </a:t>
            </a:r>
            <a:r>
              <a:rPr lang="en-US" dirty="0"/>
              <a:t>alternative a ∈ A, count the number N(a) of alternatives in </a:t>
            </a:r>
            <a:r>
              <a:rPr lang="en-US" dirty="0" smtClean="0"/>
              <a:t>A that </a:t>
            </a:r>
            <a:r>
              <a:rPr lang="en-US" dirty="0"/>
              <a:t>are dominated (according to the partial ordering D). Select </a:t>
            </a:r>
            <a:r>
              <a:rPr lang="en-US" dirty="0" smtClean="0"/>
              <a:t>the alternative </a:t>
            </a:r>
            <a:r>
              <a:rPr lang="en-US" dirty="0"/>
              <a:t>a* so that N(a*) ≥ N(a) for all a ∈ A(and use a rule </a:t>
            </a:r>
            <a:r>
              <a:rPr lang="en-US" dirty="0" smtClean="0"/>
              <a:t>that satisfies </a:t>
            </a:r>
            <a:r>
              <a:rPr lang="en-US" dirty="0"/>
              <a:t>the consistency requirement for tie-breaking).</a:t>
            </a:r>
          </a:p>
        </p:txBody>
      </p:sp>
    </p:spTree>
    <p:extLst>
      <p:ext uri="{BB962C8B-B14F-4D97-AF65-F5344CB8AC3E}">
        <p14:creationId xmlns:p14="http://schemas.microsoft.com/office/powerpoint/2010/main" val="3910171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A={</a:t>
            </a:r>
            <a:r>
              <a:rPr lang="en-US" dirty="0" err="1" smtClean="0"/>
              <a:t>a,b,c,d</a:t>
            </a:r>
            <a:r>
              <a:rPr lang="en-US" dirty="0" smtClean="0"/>
              <a:t>}</a:t>
            </a:r>
          </a:p>
          <a:p>
            <a:r>
              <a:rPr lang="en-US" dirty="0" smtClean="0"/>
              <a:t>a D c , a D e , a D f , b D c , b D </a:t>
            </a:r>
            <a:r>
              <a:rPr lang="en-US" dirty="0" err="1" smtClean="0"/>
              <a:t>d</a:t>
            </a:r>
            <a:r>
              <a:rPr lang="en-US" dirty="0" smtClean="0"/>
              <a:t> </a:t>
            </a:r>
          </a:p>
          <a:p>
            <a:r>
              <a:rPr lang="en-US" dirty="0" smtClean="0"/>
              <a:t>C({</a:t>
            </a:r>
            <a:r>
              <a:rPr lang="en-US" dirty="0" err="1" smtClean="0"/>
              <a:t>a,b,c,d,e,f</a:t>
            </a:r>
            <a:r>
              <a:rPr lang="en-US" dirty="0" smtClean="0"/>
              <a:t>})=a</a:t>
            </a:r>
          </a:p>
          <a:p>
            <a:r>
              <a:rPr lang="en-US" dirty="0" smtClean="0"/>
              <a:t>C({</a:t>
            </a:r>
            <a:r>
              <a:rPr lang="en-US" dirty="0" err="1" smtClean="0"/>
              <a:t>a,b,c,d</a:t>
            </a:r>
            <a:r>
              <a:rPr lang="en-US" dirty="0" smtClean="0"/>
              <a:t>})=b</a:t>
            </a:r>
          </a:p>
          <a:p>
            <a:r>
              <a:rPr lang="en-US" dirty="0" smtClean="0"/>
              <a:t>{</a:t>
            </a:r>
            <a:r>
              <a:rPr lang="en-US" dirty="0" err="1" smtClean="0"/>
              <a:t>a,b,c,d</a:t>
            </a:r>
            <a:r>
              <a:rPr lang="en-US" dirty="0" smtClean="0"/>
              <a:t>}  is sub set of {</a:t>
            </a:r>
            <a:r>
              <a:rPr lang="en-US" dirty="0" err="1" smtClean="0"/>
              <a:t>a,b,c,d,e,f</a:t>
            </a:r>
            <a:r>
              <a:rPr lang="en-US" dirty="0" smtClean="0"/>
              <a:t>}  but   C</a:t>
            </a:r>
            <a:r>
              <a:rPr lang="en-US" dirty="0"/>
              <a:t>({</a:t>
            </a:r>
            <a:r>
              <a:rPr lang="en-US" dirty="0" err="1"/>
              <a:t>a,b,c,d,e,f</a:t>
            </a:r>
            <a:r>
              <a:rPr lang="en-US" dirty="0" smtClean="0"/>
              <a:t>})</a:t>
            </a:r>
            <a:r>
              <a:rPr lang="en-US" dirty="0"/>
              <a:t> ≠ </a:t>
            </a:r>
            <a:r>
              <a:rPr lang="en-US" dirty="0" smtClean="0"/>
              <a:t>C</a:t>
            </a:r>
            <a:r>
              <a:rPr lang="en-US" dirty="0"/>
              <a:t>({</a:t>
            </a:r>
            <a:r>
              <a:rPr lang="en-US" dirty="0" err="1"/>
              <a:t>a,b,c,d</a:t>
            </a:r>
            <a:r>
              <a:rPr lang="en-US" dirty="0" smtClean="0"/>
              <a:t>})</a:t>
            </a:r>
          </a:p>
          <a:p>
            <a:r>
              <a:rPr lang="en-US" dirty="0"/>
              <a:t>This is conflicting with the consistency condition.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17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84018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/>
              <a:t>Experimental Evidence: The Tendency to Simplify a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Consider the lotteries </a:t>
            </a:r>
            <a:r>
              <a:rPr lang="en-US" dirty="0" smtClean="0"/>
              <a:t>A and </a:t>
            </a:r>
            <a:r>
              <a:rPr lang="en-US" dirty="0"/>
              <a:t>B. Both involve spinning </a:t>
            </a:r>
            <a:r>
              <a:rPr lang="en-US" dirty="0" smtClean="0"/>
              <a:t>a roulette </a:t>
            </a:r>
            <a:r>
              <a:rPr lang="en-US" dirty="0"/>
              <a:t>wheel.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14600"/>
            <a:ext cx="76962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33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/>
              <a:t>Experimental Evidence: The Tendency to Simplify a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Facing the choice between </a:t>
            </a:r>
            <a:r>
              <a:rPr lang="en-US" dirty="0" smtClean="0"/>
              <a:t>A and </a:t>
            </a:r>
            <a:r>
              <a:rPr lang="en-US" dirty="0"/>
              <a:t>B, about 58 percent of the </a:t>
            </a:r>
            <a:r>
              <a:rPr lang="en-US" dirty="0" smtClean="0"/>
              <a:t>subjects preferred </a:t>
            </a:r>
            <a:r>
              <a:rPr lang="en-US" dirty="0"/>
              <a:t>A.</a:t>
            </a:r>
          </a:p>
        </p:txBody>
      </p:sp>
    </p:spTree>
    <p:extLst>
      <p:ext uri="{BB962C8B-B14F-4D97-AF65-F5344CB8AC3E}">
        <p14:creationId xmlns:p14="http://schemas.microsoft.com/office/powerpoint/2010/main" val="2583893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/>
              <a:t>Experimental Evidence: The Tendency to Simplify a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Now consider the two lotteries </a:t>
            </a:r>
            <a:r>
              <a:rPr lang="en-US" dirty="0" smtClean="0"/>
              <a:t>C and </a:t>
            </a:r>
            <a:r>
              <a:rPr lang="en-US" dirty="0"/>
              <a:t>D: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67000"/>
            <a:ext cx="7543799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8894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“Rational Man”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 economic theory, a rational decision maker is an agent who </a:t>
            </a:r>
            <a:r>
              <a:rPr lang="en-US" dirty="0" smtClean="0"/>
              <a:t>has to </a:t>
            </a:r>
            <a:r>
              <a:rPr lang="en-US" dirty="0"/>
              <a:t>choose an alternative after a process of deliberation in which </a:t>
            </a:r>
            <a:r>
              <a:rPr lang="en-US" dirty="0" smtClean="0"/>
              <a:t>he answers </a:t>
            </a:r>
            <a:r>
              <a:rPr lang="en-US" dirty="0"/>
              <a:t>three questions:</a:t>
            </a:r>
          </a:p>
          <a:p>
            <a:r>
              <a:rPr lang="en-US" dirty="0"/>
              <a:t>•“What is feasible?”</a:t>
            </a:r>
          </a:p>
          <a:p>
            <a:r>
              <a:rPr lang="en-US" dirty="0"/>
              <a:t>•“What is desirable?”</a:t>
            </a:r>
          </a:p>
          <a:p>
            <a:r>
              <a:rPr lang="en-US" dirty="0"/>
              <a:t>•“What is the best alternative according to the notion of desirability, given the feasibility constraints?”</a:t>
            </a:r>
          </a:p>
        </p:txBody>
      </p:sp>
    </p:spTree>
    <p:extLst>
      <p:ext uri="{BB962C8B-B14F-4D97-AF65-F5344CB8AC3E}">
        <p14:creationId xmlns:p14="http://schemas.microsoft.com/office/powerpoint/2010/main" val="247590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/>
              <a:t>Experimental Evidence: The Tendency to Simplify a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lottery </a:t>
            </a:r>
            <a:r>
              <a:rPr lang="en-US" dirty="0" smtClean="0"/>
              <a:t>D dominates </a:t>
            </a:r>
            <a:r>
              <a:rPr lang="en-US" dirty="0"/>
              <a:t>C, and all subjects indeed chose D. However, notice that lottery </a:t>
            </a:r>
            <a:r>
              <a:rPr lang="en-US" dirty="0" smtClean="0"/>
              <a:t>B is</a:t>
            </a:r>
            <a:r>
              <a:rPr lang="en-US" dirty="0"/>
              <a:t>, in all relevant respects, identical </a:t>
            </a:r>
            <a:r>
              <a:rPr lang="en-US" dirty="0" smtClean="0"/>
              <a:t>to lottery </a:t>
            </a:r>
            <a:r>
              <a:rPr lang="en-US" dirty="0"/>
              <a:t>D(red and green in </a:t>
            </a:r>
            <a:r>
              <a:rPr lang="en-US" dirty="0" smtClean="0"/>
              <a:t>D are </a:t>
            </a:r>
            <a:r>
              <a:rPr lang="en-US" dirty="0"/>
              <a:t>combined in B), and that </a:t>
            </a:r>
            <a:r>
              <a:rPr lang="en-US" dirty="0" smtClean="0"/>
              <a:t>A is the same </a:t>
            </a:r>
            <a:r>
              <a:rPr lang="en-US" dirty="0"/>
              <a:t>as </a:t>
            </a:r>
            <a:r>
              <a:rPr lang="en-US" dirty="0" smtClean="0"/>
              <a:t>C (</a:t>
            </a:r>
            <a:r>
              <a:rPr lang="en-US" dirty="0"/>
              <a:t>blue and yellow are combined in A).</a:t>
            </a:r>
          </a:p>
        </p:txBody>
      </p:sp>
    </p:spTree>
    <p:extLst>
      <p:ext uri="{BB962C8B-B14F-4D97-AF65-F5344CB8AC3E}">
        <p14:creationId xmlns:p14="http://schemas.microsoft.com/office/powerpoint/2010/main" val="55061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/>
              <a:t>Experimental Evidence: The Tendency to Simplify a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3886200"/>
            <a:ext cx="6057900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2009341"/>
            <a:ext cx="6048375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432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/>
              <a:t>Experimental Evidence: The Tendency to Simplify a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What happened? As stated, decision makers try to simplify problems. “Similarity” relations are one of the basic tools they use </a:t>
            </a:r>
            <a:r>
              <a:rPr lang="en-US" dirty="0" smtClean="0"/>
              <a:t>for this </a:t>
            </a:r>
            <a:r>
              <a:rPr lang="en-US" dirty="0"/>
              <a:t>purpose. When comparing </a:t>
            </a:r>
            <a:r>
              <a:rPr lang="en-US" dirty="0" smtClean="0"/>
              <a:t>A and </a:t>
            </a:r>
            <a:r>
              <a:rPr lang="en-US" dirty="0"/>
              <a:t>B, many decision </a:t>
            </a:r>
            <a:r>
              <a:rPr lang="en-US" dirty="0" smtClean="0"/>
              <a:t>makers went </a:t>
            </a:r>
            <a:r>
              <a:rPr lang="en-US" dirty="0"/>
              <a:t>through the following steps:</a:t>
            </a:r>
          </a:p>
          <a:p>
            <a:r>
              <a:rPr lang="en-US" dirty="0"/>
              <a:t>1. 6 and 7 percent, and likewise 2 and 3 percent, are similar;</a:t>
            </a:r>
          </a:p>
          <a:p>
            <a:r>
              <a:rPr lang="en-US" dirty="0"/>
              <a:t>2. The data about the probabilities and prizes for the colors </a:t>
            </a:r>
            <a:r>
              <a:rPr lang="en-US" dirty="0" smtClean="0"/>
              <a:t>white, red</a:t>
            </a:r>
            <a:r>
              <a:rPr lang="en-US" dirty="0"/>
              <a:t>, and yellow is more or less the same for </a:t>
            </a:r>
            <a:r>
              <a:rPr lang="en-US" dirty="0" smtClean="0"/>
              <a:t>A and </a:t>
            </a:r>
            <a:r>
              <a:rPr lang="en-US" dirty="0"/>
              <a:t>B, and</a:t>
            </a:r>
          </a:p>
          <a:p>
            <a:r>
              <a:rPr lang="en-US" dirty="0"/>
              <a:t>3. “Cancel” those components and you are left with comparing </a:t>
            </a:r>
            <a:r>
              <a:rPr lang="en-US" dirty="0" smtClean="0"/>
              <a:t>a gain </a:t>
            </a:r>
            <a:r>
              <a:rPr lang="en-US" dirty="0"/>
              <a:t>of $30 with a loss of $10. This comparison, favoring A, </a:t>
            </a:r>
            <a:r>
              <a:rPr lang="en-US" dirty="0" smtClean="0"/>
              <a:t>is the </a:t>
            </a:r>
            <a:r>
              <a:rPr lang="en-US" dirty="0"/>
              <a:t>decisive factor in determining that the lottery </a:t>
            </a:r>
            <a:r>
              <a:rPr lang="en-US" dirty="0" smtClean="0"/>
              <a:t>A is preferred to </a:t>
            </a:r>
            <a:r>
              <a:rPr lang="en-US" dirty="0"/>
              <a:t>B.</a:t>
            </a:r>
          </a:p>
        </p:txBody>
      </p:sp>
    </p:spTree>
    <p:extLst>
      <p:ext uri="{BB962C8B-B14F-4D97-AF65-F5344CB8AC3E}">
        <p14:creationId xmlns:p14="http://schemas.microsoft.com/office/powerpoint/2010/main" val="358563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Experimental Evidence: The Search for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(x, y) represents a holiday package that contains </a:t>
            </a:r>
            <a:r>
              <a:rPr lang="en-US" dirty="0" smtClean="0"/>
              <a:t>x days </a:t>
            </a:r>
            <a:r>
              <a:rPr lang="en-US" dirty="0"/>
              <a:t>in Paris </a:t>
            </a:r>
            <a:r>
              <a:rPr lang="en-US" dirty="0" smtClean="0"/>
              <a:t>and y days </a:t>
            </a:r>
            <a:r>
              <a:rPr lang="en-US" dirty="0"/>
              <a:t>in London, all offered for the same price. All subjects </a:t>
            </a:r>
            <a:r>
              <a:rPr lang="en-US" dirty="0" smtClean="0"/>
              <a:t>agree that </a:t>
            </a:r>
            <a:r>
              <a:rPr lang="en-US" dirty="0"/>
              <a:t>a day in London and a day in Paris are desirable goods. </a:t>
            </a:r>
            <a:r>
              <a:rPr lang="en-US" dirty="0" smtClean="0"/>
              <a:t>Denote, A</a:t>
            </a:r>
            <a:r>
              <a:rPr lang="en-US" dirty="0"/>
              <a:t>= (7, 4), B= (4, 7), C= (6, 3) and D= (3, 6). Some of the </a:t>
            </a:r>
            <a:r>
              <a:rPr lang="en-US" dirty="0" smtClean="0"/>
              <a:t>subjects were </a:t>
            </a:r>
            <a:r>
              <a:rPr lang="en-US" dirty="0"/>
              <a:t>requested to choose between the three packages A, B, and </a:t>
            </a:r>
            <a:r>
              <a:rPr lang="en-US" dirty="0" smtClean="0"/>
              <a:t>C; others </a:t>
            </a:r>
            <a:r>
              <a:rPr lang="en-US" dirty="0"/>
              <a:t>had to choose between A, B, and D. The subjects </a:t>
            </a:r>
            <a:r>
              <a:rPr lang="en-US" dirty="0" smtClean="0"/>
              <a:t>exhibited a </a:t>
            </a:r>
            <a:r>
              <a:rPr lang="en-US" dirty="0"/>
              <a:t>clear tendency to choose </a:t>
            </a:r>
            <a:r>
              <a:rPr lang="en-US" dirty="0" smtClean="0"/>
              <a:t>A out </a:t>
            </a:r>
            <a:r>
              <a:rPr lang="en-US" dirty="0"/>
              <a:t>of the set {A, B, C} and to </a:t>
            </a:r>
            <a:r>
              <a:rPr lang="en-US" dirty="0" smtClean="0"/>
              <a:t>choose B out </a:t>
            </a:r>
            <a:r>
              <a:rPr lang="en-US" dirty="0"/>
              <a:t>of the set {A, B, D}. Obviously, this behavior is not </a:t>
            </a:r>
            <a:r>
              <a:rPr lang="en-US" dirty="0" smtClean="0"/>
              <a:t>consistent with </a:t>
            </a:r>
            <a:r>
              <a:rPr lang="en-US" dirty="0"/>
              <a:t>the behavior of a “rational man.” Given the universal preference of </a:t>
            </a:r>
            <a:r>
              <a:rPr lang="en-US" dirty="0" smtClean="0"/>
              <a:t>A over C and </a:t>
            </a:r>
            <a:r>
              <a:rPr lang="en-US" dirty="0"/>
              <a:t>of </a:t>
            </a:r>
            <a:r>
              <a:rPr lang="en-US" dirty="0" smtClean="0"/>
              <a:t>B over </a:t>
            </a:r>
            <a:r>
              <a:rPr lang="en-US" dirty="0"/>
              <a:t>D, the preferred element out of {A, </a:t>
            </a:r>
            <a:r>
              <a:rPr lang="en-US" dirty="0" smtClean="0"/>
              <a:t>B} should </a:t>
            </a:r>
            <a:r>
              <a:rPr lang="en-US" dirty="0"/>
              <a:t>be chosen from both {A, B, C} and {A, B, D}.</a:t>
            </a:r>
          </a:p>
        </p:txBody>
      </p:sp>
    </p:spTree>
    <p:extLst>
      <p:ext uri="{BB962C8B-B14F-4D97-AF65-F5344CB8AC3E}">
        <p14:creationId xmlns:p14="http://schemas.microsoft.com/office/powerpoint/2010/main" val="171867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Experimental Evidence: The Search for Reasons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Decision </a:t>
            </a:r>
            <a:r>
              <a:rPr lang="en-US" dirty="0" smtClean="0"/>
              <a:t>makers look </a:t>
            </a:r>
            <a:r>
              <a:rPr lang="en-US" dirty="0"/>
              <a:t>for reasons to prefer </a:t>
            </a:r>
            <a:r>
              <a:rPr lang="en-US" dirty="0" smtClean="0"/>
              <a:t>A over </a:t>
            </a:r>
            <a:r>
              <a:rPr lang="en-US" dirty="0"/>
              <a:t>B. Sometimes, those reasons </a:t>
            </a:r>
            <a:r>
              <a:rPr lang="en-US" dirty="0" smtClean="0"/>
              <a:t>relate to </a:t>
            </a:r>
            <a:r>
              <a:rPr lang="en-US" dirty="0"/>
              <a:t>the decision problem itself. In the current example, “</a:t>
            </a:r>
            <a:r>
              <a:rPr lang="en-US" dirty="0" smtClean="0"/>
              <a:t>dominating another </a:t>
            </a:r>
            <a:r>
              <a:rPr lang="en-US" dirty="0"/>
              <a:t>alternative” is a reason to prefer one alternative over </a:t>
            </a:r>
            <a:r>
              <a:rPr lang="en-US" dirty="0" smtClean="0"/>
              <a:t>the other</a:t>
            </a:r>
            <a:r>
              <a:rPr lang="en-US" dirty="0"/>
              <a:t>. Reasons that involve relationships to other alternatives </a:t>
            </a:r>
            <a:r>
              <a:rPr lang="en-US" dirty="0" smtClean="0"/>
              <a:t>may therefore conflict </a:t>
            </a:r>
            <a:r>
              <a:rPr lang="en-US" dirty="0"/>
              <a:t>with the rational man paradigm.</a:t>
            </a:r>
          </a:p>
        </p:txBody>
      </p:sp>
    </p:spTree>
    <p:extLst>
      <p:ext uri="{BB962C8B-B14F-4D97-AF65-F5344CB8AC3E}">
        <p14:creationId xmlns:p14="http://schemas.microsoft.com/office/powerpoint/2010/main" val="47535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Reference:                                                             Modeling </a:t>
            </a:r>
            <a:r>
              <a:rPr lang="en-US" dirty="0"/>
              <a:t>Bounded Rationality by Ariel Rubinstein</a:t>
            </a:r>
          </a:p>
        </p:txBody>
      </p:sp>
    </p:spTree>
    <p:extLst>
      <p:ext uri="{BB962C8B-B14F-4D97-AF65-F5344CB8AC3E}">
        <p14:creationId xmlns:p14="http://schemas.microsoft.com/office/powerpoint/2010/main" val="60367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“Rational Man”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ome </a:t>
            </a:r>
            <a:r>
              <a:rPr lang="en-US" dirty="0"/>
              <a:t>of the assumptions buried in the </a:t>
            </a:r>
            <a:r>
              <a:rPr lang="en-US" dirty="0" smtClean="0"/>
              <a:t>rational man </a:t>
            </a:r>
            <a:r>
              <a:rPr lang="en-US" dirty="0"/>
              <a:t>procedure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Knowledge of the </a:t>
            </a:r>
            <a:r>
              <a:rPr lang="en-US" b="1" dirty="0" smtClean="0"/>
              <a:t>problem </a:t>
            </a:r>
            <a:r>
              <a:rPr lang="en-US" dirty="0" smtClean="0"/>
              <a:t>: The </a:t>
            </a:r>
            <a:r>
              <a:rPr lang="en-US" dirty="0"/>
              <a:t>decision maker has a clear </a:t>
            </a:r>
            <a:r>
              <a:rPr lang="en-US" dirty="0" smtClean="0"/>
              <a:t>picture of </a:t>
            </a:r>
            <a:r>
              <a:rPr lang="en-US" dirty="0"/>
              <a:t>the choice problem he faces: he is fully aware of the set </a:t>
            </a:r>
            <a:r>
              <a:rPr lang="en-US" dirty="0" smtClean="0"/>
              <a:t>of alternatives </a:t>
            </a:r>
            <a:r>
              <a:rPr lang="en-US" dirty="0"/>
              <a:t>from which he has to </a:t>
            </a:r>
            <a:r>
              <a:rPr lang="en-US" dirty="0" smtClean="0"/>
              <a:t>choose.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/>
              <a:t>Clear preferences </a:t>
            </a:r>
            <a:r>
              <a:rPr lang="en-US" dirty="0"/>
              <a:t>: The decision maker has </a:t>
            </a:r>
            <a:r>
              <a:rPr lang="en-US" dirty="0" smtClean="0"/>
              <a:t>a complete ordering over </a:t>
            </a:r>
            <a:r>
              <a:rPr lang="en-US" dirty="0"/>
              <a:t>the entire set of alternatives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/>
              <a:t>Ability to </a:t>
            </a:r>
            <a:r>
              <a:rPr lang="en-US" b="1" dirty="0" smtClean="0"/>
              <a:t>optimize </a:t>
            </a:r>
            <a:r>
              <a:rPr lang="en-US" dirty="0"/>
              <a:t>: The decision maker has the skill necessary </a:t>
            </a:r>
            <a:r>
              <a:rPr lang="en-US" dirty="0" smtClean="0"/>
              <a:t>to make </a:t>
            </a:r>
            <a:r>
              <a:rPr lang="en-US" dirty="0"/>
              <a:t>whatever complicated calculations are needed to discover </a:t>
            </a:r>
            <a:r>
              <a:rPr lang="en-US" dirty="0" smtClean="0"/>
              <a:t>his optimal </a:t>
            </a:r>
            <a:r>
              <a:rPr lang="en-US" dirty="0"/>
              <a:t>course of action. His ability to calculate is unlimited, </a:t>
            </a:r>
            <a:r>
              <a:rPr lang="en-US" dirty="0" smtClean="0"/>
              <a:t>and 8 </a:t>
            </a:r>
            <a:r>
              <a:rPr lang="en-US" dirty="0"/>
              <a:t>Chapter 1he does not make mistakes.</a:t>
            </a:r>
          </a:p>
        </p:txBody>
      </p:sp>
    </p:spTree>
    <p:extLst>
      <p:ext uri="{BB962C8B-B14F-4D97-AF65-F5344CB8AC3E}">
        <p14:creationId xmlns:p14="http://schemas.microsoft.com/office/powerpoint/2010/main" val="277849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“Rational Man”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Even if the decision maker </a:t>
            </a:r>
            <a:r>
              <a:rPr lang="en-US" dirty="0" smtClean="0"/>
              <a:t>does not </a:t>
            </a:r>
            <a:r>
              <a:rPr lang="en-US" dirty="0"/>
              <a:t>behave in the manner described by the rational man </a:t>
            </a:r>
            <a:r>
              <a:rPr lang="en-US" dirty="0" smtClean="0"/>
              <a:t>procedure, it </a:t>
            </a:r>
            <a:r>
              <a:rPr lang="en-US" dirty="0"/>
              <a:t>still may be the case that his behavior can be described </a:t>
            </a:r>
            <a:r>
              <a:rPr lang="en-US" dirty="0" smtClean="0"/>
              <a:t>“</a:t>
            </a:r>
            <a:r>
              <a:rPr lang="en-US" i="1" dirty="0" smtClean="0"/>
              <a:t>as if</a:t>
            </a:r>
            <a:r>
              <a:rPr lang="en-US" dirty="0" smtClean="0"/>
              <a:t>” he follows </a:t>
            </a:r>
            <a:r>
              <a:rPr lang="en-US" dirty="0"/>
              <a:t>such a procedure.</a:t>
            </a:r>
          </a:p>
        </p:txBody>
      </p:sp>
    </p:spTree>
    <p:extLst>
      <p:ext uri="{BB962C8B-B14F-4D97-AF65-F5344CB8AC3E}">
        <p14:creationId xmlns:p14="http://schemas.microsoft.com/office/powerpoint/2010/main" val="1860633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“Rational Man”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rational </a:t>
            </a:r>
            <a:r>
              <a:rPr lang="en-US" dirty="0" smtClean="0"/>
              <a:t>man: The </a:t>
            </a:r>
            <a:r>
              <a:rPr lang="en-US" dirty="0"/>
              <a:t>primitive of the procedure is a preference </a:t>
            </a:r>
            <a:r>
              <a:rPr lang="en-US" dirty="0" smtClean="0"/>
              <a:t>relation </a:t>
            </a:r>
            <a:r>
              <a:rPr lang="en-US" dirty="0"/>
              <a:t>≥</a:t>
            </a:r>
            <a:r>
              <a:rPr lang="en-US" dirty="0" smtClean="0"/>
              <a:t> over </a:t>
            </a:r>
            <a:r>
              <a:rPr lang="en-US" dirty="0"/>
              <a:t>a set A. Given a choice problem A ⊆ A, </a:t>
            </a:r>
            <a:r>
              <a:rPr lang="en-US" dirty="0" smtClean="0"/>
              <a:t>choose an </a:t>
            </a:r>
            <a:r>
              <a:rPr lang="en-US" dirty="0"/>
              <a:t>element x* in </a:t>
            </a:r>
            <a:r>
              <a:rPr lang="en-US" dirty="0" smtClean="0"/>
              <a:t>A that </a:t>
            </a:r>
            <a:r>
              <a:rPr lang="en-US" dirty="0"/>
              <a:t>is </a:t>
            </a:r>
            <a:r>
              <a:rPr lang="en-US" dirty="0" smtClean="0"/>
              <a:t>≥-</a:t>
            </a:r>
            <a:r>
              <a:rPr lang="en-US" dirty="0"/>
              <a:t>optimal (that is, x</a:t>
            </a:r>
            <a:r>
              <a:rPr lang="en-US" dirty="0" smtClean="0"/>
              <a:t>*≥ x for </a:t>
            </a:r>
            <a:r>
              <a:rPr lang="en-US" dirty="0"/>
              <a:t>all x ∈ A).</a:t>
            </a:r>
          </a:p>
        </p:txBody>
      </p:sp>
    </p:spTree>
    <p:extLst>
      <p:ext uri="{BB962C8B-B14F-4D97-AF65-F5344CB8AC3E}">
        <p14:creationId xmlns:p14="http://schemas.microsoft.com/office/powerpoint/2010/main" val="310791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choice </a:t>
            </a:r>
            <a:r>
              <a:rPr lang="en-US" dirty="0" smtClean="0"/>
              <a:t>functions that </a:t>
            </a:r>
            <a:r>
              <a:rPr lang="en-US" dirty="0"/>
              <a:t>satisfy the consistency condition, even if they are not derived from a rational man procedure, can be described </a:t>
            </a:r>
            <a:r>
              <a:rPr lang="en-US" dirty="0" smtClean="0"/>
              <a:t>“</a:t>
            </a:r>
            <a:r>
              <a:rPr lang="en-US" i="1" dirty="0" smtClean="0"/>
              <a:t>as if</a:t>
            </a:r>
            <a:r>
              <a:rPr lang="en-US" dirty="0" smtClean="0"/>
              <a:t>” they are derived </a:t>
            </a:r>
            <a:r>
              <a:rPr lang="en-US" dirty="0"/>
              <a:t>by some rational man</a:t>
            </a:r>
            <a:r>
              <a:rPr lang="en-US" dirty="0" smtClean="0"/>
              <a:t>.</a:t>
            </a:r>
          </a:p>
          <a:p>
            <a:r>
              <a:rPr lang="en-US" dirty="0"/>
              <a:t>One such </a:t>
            </a:r>
            <a:r>
              <a:rPr lang="en-US" dirty="0" smtClean="0"/>
              <a:t>classic example </a:t>
            </a:r>
            <a:r>
              <a:rPr lang="en-US" dirty="0"/>
              <a:t>is what Simon termed the </a:t>
            </a:r>
            <a:r>
              <a:rPr lang="en-US" dirty="0" smtClean="0"/>
              <a:t>“satisficing procedure”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13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if for all </a:t>
            </a:r>
            <a:r>
              <a:rPr lang="en-US" dirty="0" smtClean="0"/>
              <a:t>A1 ⊆ A2  ⊆ </a:t>
            </a:r>
            <a:r>
              <a:rPr lang="en-US" dirty="0"/>
              <a:t>A, if </a:t>
            </a:r>
            <a:r>
              <a:rPr lang="en-US" dirty="0" smtClean="0"/>
              <a:t>C(A2) </a:t>
            </a:r>
            <a:r>
              <a:rPr lang="en-US" dirty="0"/>
              <a:t>∈ </a:t>
            </a:r>
            <a:r>
              <a:rPr lang="en-US" dirty="0" smtClean="0"/>
              <a:t>A1 then  C(A1) </a:t>
            </a:r>
            <a:r>
              <a:rPr lang="en-US" dirty="0"/>
              <a:t>= </a:t>
            </a:r>
            <a:r>
              <a:rPr lang="en-US" dirty="0" smtClean="0"/>
              <a:t>C(A2).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97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atisficing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is set of alternatives</a:t>
            </a:r>
          </a:p>
          <a:p>
            <a:r>
              <a:rPr lang="en-US" dirty="0" smtClean="0"/>
              <a:t>O is an order on A</a:t>
            </a:r>
          </a:p>
          <a:p>
            <a:r>
              <a:rPr lang="en-US" dirty="0" smtClean="0"/>
              <a:t>S is subset of A that is satisfactory.</a:t>
            </a:r>
          </a:p>
          <a:p>
            <a:r>
              <a:rPr lang="en-US" dirty="0"/>
              <a:t>We have also a tie-breaking </a:t>
            </a:r>
            <a:r>
              <a:rPr lang="en-US" dirty="0" smtClean="0"/>
              <a:t>rule.</a:t>
            </a:r>
          </a:p>
          <a:p>
            <a:r>
              <a:rPr lang="en-US" dirty="0"/>
              <a:t>sequentially examine the alternatives in </a:t>
            </a:r>
            <a:r>
              <a:rPr lang="en-US" dirty="0" smtClean="0"/>
              <a:t>A, according </a:t>
            </a:r>
            <a:r>
              <a:rPr lang="en-US" dirty="0"/>
              <a:t>to the ordering O, until you confront an alternative </a:t>
            </a:r>
            <a:r>
              <a:rPr lang="en-US" dirty="0" smtClean="0"/>
              <a:t>that is </a:t>
            </a:r>
            <a:r>
              <a:rPr lang="en-US" dirty="0"/>
              <a:t>a member of the set </a:t>
            </a:r>
            <a:r>
              <a:rPr lang="en-US" dirty="0" smtClean="0"/>
              <a:t>S. Once you find </a:t>
            </a:r>
            <a:r>
              <a:rPr lang="en-US" dirty="0"/>
              <a:t>such an element, stop and choose it.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the case </a:t>
            </a:r>
            <a:r>
              <a:rPr lang="en-US" dirty="0" smtClean="0"/>
              <a:t>where no </a:t>
            </a:r>
            <a:r>
              <a:rPr lang="en-US" dirty="0"/>
              <a:t>element of </a:t>
            </a:r>
            <a:r>
              <a:rPr lang="en-US" dirty="0" smtClean="0"/>
              <a:t>A belongs </a:t>
            </a:r>
            <a:r>
              <a:rPr lang="en-US" dirty="0"/>
              <a:t>to S, use the tie-breaking rule that </a:t>
            </a:r>
            <a:r>
              <a:rPr lang="en-US" dirty="0" smtClean="0"/>
              <a:t>satisfies the </a:t>
            </a:r>
            <a:r>
              <a:rPr lang="en-US" dirty="0"/>
              <a:t>consistency requirement (such as choosing the last </a:t>
            </a:r>
            <a:r>
              <a:rPr lang="en-US" dirty="0" smtClean="0"/>
              <a:t>element in </a:t>
            </a:r>
            <a:r>
              <a:rPr lang="en-US" dirty="0"/>
              <a:t>A).</a:t>
            </a:r>
          </a:p>
        </p:txBody>
      </p:sp>
    </p:spTree>
    <p:extLst>
      <p:ext uri="{BB962C8B-B14F-4D97-AF65-F5344CB8AC3E}">
        <p14:creationId xmlns:p14="http://schemas.microsoft.com/office/powerpoint/2010/main" val="288377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A={</a:t>
            </a:r>
            <a:r>
              <a:rPr lang="en-US" dirty="0" err="1" smtClean="0"/>
              <a:t>Amani,Moshfegh,Hatami,Ghods,Navabakhsh,Kasiriha,Najafi,Teimoori</a:t>
            </a:r>
            <a:r>
              <a:rPr lang="en-US" dirty="0" smtClean="0"/>
              <a:t>}</a:t>
            </a:r>
          </a:p>
          <a:p>
            <a:r>
              <a:rPr lang="en-US" dirty="0" smtClean="0"/>
              <a:t>The order we choose is the alphabetic ordering</a:t>
            </a:r>
          </a:p>
          <a:p>
            <a:r>
              <a:rPr lang="en-US" dirty="0" smtClean="0"/>
              <a:t>S={</a:t>
            </a:r>
            <a:r>
              <a:rPr lang="en-US" dirty="0" err="1" smtClean="0"/>
              <a:t>Ghods,Kasiriha,Najafi</a:t>
            </a:r>
            <a:r>
              <a:rPr lang="en-US" dirty="0" smtClean="0"/>
              <a:t>}</a:t>
            </a:r>
          </a:p>
          <a:p>
            <a:r>
              <a:rPr lang="en-US" dirty="0" smtClean="0"/>
              <a:t>Tie-breaking rule: choosing last name</a:t>
            </a:r>
          </a:p>
          <a:p>
            <a:r>
              <a:rPr lang="en-US" dirty="0" smtClean="0"/>
              <a:t>C({</a:t>
            </a:r>
            <a:r>
              <a:rPr lang="en-US" dirty="0" err="1" smtClean="0"/>
              <a:t>Amani,Hatami,Kasiriha,Najafi,Teimoori</a:t>
            </a:r>
            <a:r>
              <a:rPr lang="en-US" dirty="0" smtClean="0"/>
              <a:t>})= </a:t>
            </a:r>
            <a:r>
              <a:rPr lang="en-US" dirty="0" err="1" smtClean="0"/>
              <a:t>Kasiriha</a:t>
            </a:r>
            <a:endParaRPr lang="en-US" dirty="0" smtClean="0"/>
          </a:p>
          <a:p>
            <a:r>
              <a:rPr lang="en-US" dirty="0" smtClean="0"/>
              <a:t>c({</a:t>
            </a:r>
            <a:r>
              <a:rPr lang="en-US" dirty="0" err="1" smtClean="0"/>
              <a:t>Amani,Kasiriha,Najafi</a:t>
            </a:r>
            <a:r>
              <a:rPr lang="en-US" dirty="0" smtClean="0"/>
              <a:t>})=</a:t>
            </a:r>
            <a:r>
              <a:rPr lang="en-US" dirty="0" err="1" smtClean="0"/>
              <a:t>Kasiriha</a:t>
            </a:r>
            <a:endParaRPr lang="en-US" dirty="0" smtClean="0"/>
          </a:p>
          <a:p>
            <a:r>
              <a:rPr lang="en-US" dirty="0" smtClean="0"/>
              <a:t>C({</a:t>
            </a:r>
            <a:r>
              <a:rPr lang="en-US" dirty="0" err="1" smtClean="0"/>
              <a:t>Amani,Hatami,Teimoori</a:t>
            </a:r>
            <a:r>
              <a:rPr lang="en-US" dirty="0" smtClean="0"/>
              <a:t>})=</a:t>
            </a:r>
            <a:r>
              <a:rPr lang="en-US" dirty="0" err="1" smtClean="0"/>
              <a:t>Teimoori</a:t>
            </a:r>
            <a:r>
              <a:rPr lang="en-US" dirty="0" smtClean="0"/>
              <a:t> because of tie breaking rule.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53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184</TotalTime>
  <Words>1490</Words>
  <Application>Microsoft Office PowerPoint</Application>
  <PresentationFormat>On-screen Show (4:3)</PresentationFormat>
  <Paragraphs>84</Paragraphs>
  <Slides>25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Civic</vt:lpstr>
      <vt:lpstr>Bounded Rationality</vt:lpstr>
      <vt:lpstr>The “Rational Man”</vt:lpstr>
      <vt:lpstr>The “Rational Man”</vt:lpstr>
      <vt:lpstr>The “Rational Man”</vt:lpstr>
      <vt:lpstr>The “Rational Man”</vt:lpstr>
      <vt:lpstr>PowerPoint Presentation</vt:lpstr>
      <vt:lpstr>Consistency Condition</vt:lpstr>
      <vt:lpstr>Satisficing Procedure</vt:lpstr>
      <vt:lpstr>Example</vt:lpstr>
      <vt:lpstr>PowerPoint Presentation</vt:lpstr>
      <vt:lpstr>The Tendency to Simplify Decision Problems</vt:lpstr>
      <vt:lpstr>Example</vt:lpstr>
      <vt:lpstr>Sample</vt:lpstr>
      <vt:lpstr>The Search for Reasons</vt:lpstr>
      <vt:lpstr>Example</vt:lpstr>
      <vt:lpstr>Sample</vt:lpstr>
      <vt:lpstr>Experimental Evidence: The Tendency to Simplify a Problem</vt:lpstr>
      <vt:lpstr>Experimental Evidence: The Tendency to Simplify a Problem</vt:lpstr>
      <vt:lpstr>Experimental Evidence: The Tendency to Simplify a Problem</vt:lpstr>
      <vt:lpstr>Experimental Evidence: The Tendency to Simplify a Problem</vt:lpstr>
      <vt:lpstr>Experimental Evidence: The Tendency to Simplify a Problem</vt:lpstr>
      <vt:lpstr>Experimental Evidence: The Tendency to Simplify a Problem</vt:lpstr>
      <vt:lpstr>Experimental Evidence: The Search for Reasons</vt:lpstr>
      <vt:lpstr>Experimental Evidence: The Search for Reasons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Apple</dc:creator>
  <cp:lastModifiedBy>Apple</cp:lastModifiedBy>
  <cp:revision>14</cp:revision>
  <dcterms:created xsi:type="dcterms:W3CDTF">2006-08-16T00:00:00Z</dcterms:created>
  <dcterms:modified xsi:type="dcterms:W3CDTF">2013-12-24T02:29:10Z</dcterms:modified>
</cp:coreProperties>
</file>