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40"/>
  </p:notesMasterIdLst>
  <p:sldIdLst>
    <p:sldId id="256" r:id="rId2"/>
    <p:sldId id="293" r:id="rId3"/>
    <p:sldId id="301" r:id="rId4"/>
    <p:sldId id="294" r:id="rId5"/>
    <p:sldId id="304" r:id="rId6"/>
    <p:sldId id="302" r:id="rId7"/>
    <p:sldId id="303" r:id="rId8"/>
    <p:sldId id="305" r:id="rId9"/>
    <p:sldId id="260" r:id="rId10"/>
    <p:sldId id="295" r:id="rId11"/>
    <p:sldId id="306" r:id="rId12"/>
    <p:sldId id="296" r:id="rId13"/>
    <p:sldId id="297" r:id="rId14"/>
    <p:sldId id="307" r:id="rId15"/>
    <p:sldId id="308" r:id="rId16"/>
    <p:sldId id="298" r:id="rId17"/>
    <p:sldId id="299" r:id="rId18"/>
    <p:sldId id="300" r:id="rId19"/>
    <p:sldId id="309" r:id="rId20"/>
    <p:sldId id="310" r:id="rId21"/>
    <p:sldId id="311" r:id="rId22"/>
    <p:sldId id="322" r:id="rId23"/>
    <p:sldId id="261" r:id="rId24"/>
    <p:sldId id="323" r:id="rId25"/>
    <p:sldId id="315" r:id="rId26"/>
    <p:sldId id="316" r:id="rId27"/>
    <p:sldId id="317" r:id="rId28"/>
    <p:sldId id="324" r:id="rId29"/>
    <p:sldId id="325" r:id="rId30"/>
    <p:sldId id="326" r:id="rId31"/>
    <p:sldId id="318" r:id="rId32"/>
    <p:sldId id="319" r:id="rId33"/>
    <p:sldId id="320" r:id="rId34"/>
    <p:sldId id="321" r:id="rId35"/>
    <p:sldId id="327" r:id="rId36"/>
    <p:sldId id="329" r:id="rId37"/>
    <p:sldId id="328" r:id="rId38"/>
    <p:sldId id="292" r:id="rId39"/>
  </p:sldIdLst>
  <p:sldSz cx="9144000" cy="6858000" type="screen4x3"/>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0000"/>
    <a:srgbClr val="FFFF99"/>
    <a:srgbClr val="666AFA"/>
    <a:srgbClr val="3338F9"/>
    <a:srgbClr val="F7553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75" autoAdjust="0"/>
    <p:restoredTop sz="94660"/>
  </p:normalViewPr>
  <p:slideViewPr>
    <p:cSldViewPr>
      <p:cViewPr>
        <p:scale>
          <a:sx n="70" d="100"/>
          <a:sy n="70" d="100"/>
        </p:scale>
        <p:origin x="-756"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FFA9F9-A8FE-4498-8DCE-2B51B550FEB0}" type="doc">
      <dgm:prSet loTypeId="urn:microsoft.com/office/officeart/2005/8/layout/hierarchy1" loCatId="hierarchy" qsTypeId="urn:microsoft.com/office/officeart/2005/8/quickstyle/3d2" qsCatId="3D" csTypeId="urn:microsoft.com/office/officeart/2005/8/colors/accent0_1" csCatId="mainScheme" phldr="1"/>
      <dgm:spPr/>
      <dgm:t>
        <a:bodyPr/>
        <a:lstStyle/>
        <a:p>
          <a:endParaRPr lang="en-US"/>
        </a:p>
      </dgm:t>
    </dgm:pt>
    <dgm:pt modelId="{9E562D43-E295-48CA-B091-75C03EB8049A}">
      <dgm:prSet phldrT="[Text]" custT="1"/>
      <dgm:spPr/>
      <dgm:t>
        <a:bodyPr/>
        <a:lstStyle/>
        <a:p>
          <a:r>
            <a:rPr lang="fa-IR" sz="1600" b="1" dirty="0" smtClean="0">
              <a:cs typeface="B Mitra" pitchFamily="2" charset="-78"/>
            </a:rPr>
            <a:t>حراج</a:t>
          </a:r>
        </a:p>
        <a:p>
          <a:r>
            <a:rPr lang="en-US" sz="1600" b="1" dirty="0" smtClean="0">
              <a:latin typeface="+mj-lt"/>
              <a:cs typeface="B Mitra" pitchFamily="2" charset="-78"/>
            </a:rPr>
            <a:t>(Auction)</a:t>
          </a:r>
          <a:endParaRPr lang="en-US" sz="1600" b="1" dirty="0">
            <a:cs typeface="B Mitra" pitchFamily="2" charset="-78"/>
          </a:endParaRPr>
        </a:p>
      </dgm:t>
    </dgm:pt>
    <dgm:pt modelId="{ECAB5680-D096-48B6-BA94-049996C0952A}" type="parTrans" cxnId="{BAFAEC00-31A5-4197-9E71-9CC1EAE86AEA}">
      <dgm:prSet/>
      <dgm:spPr/>
      <dgm:t>
        <a:bodyPr/>
        <a:lstStyle/>
        <a:p>
          <a:endParaRPr lang="en-US"/>
        </a:p>
      </dgm:t>
    </dgm:pt>
    <dgm:pt modelId="{C70C8FEE-CE74-490C-802B-ADDEBF5E12C9}" type="sibTrans" cxnId="{BAFAEC00-31A5-4197-9E71-9CC1EAE86AEA}">
      <dgm:prSet/>
      <dgm:spPr/>
      <dgm:t>
        <a:bodyPr/>
        <a:lstStyle/>
        <a:p>
          <a:endParaRPr lang="en-US"/>
        </a:p>
      </dgm:t>
    </dgm:pt>
    <dgm:pt modelId="{05AA74A8-1576-40E3-808A-AEE5D6569FF2}">
      <dgm:prSet phldrT="[Text]" custT="1"/>
      <dgm:spPr/>
      <dgm:t>
        <a:bodyPr/>
        <a:lstStyle/>
        <a:p>
          <a:r>
            <a:rPr lang="fa-IR" sz="1600" b="1" dirty="0" smtClean="0">
              <a:cs typeface="B Mitra" pitchFamily="2" charset="-78"/>
            </a:rPr>
            <a:t>حراج با اطلاعات ناقص</a:t>
          </a:r>
        </a:p>
        <a:p>
          <a:r>
            <a:rPr lang="fa-IR" sz="1600" b="1" dirty="0" smtClean="0">
              <a:cs typeface="B Mitra" pitchFamily="2" charset="-78"/>
            </a:rPr>
            <a:t>(اطلاعات  خصوصی)</a:t>
          </a:r>
          <a:endParaRPr lang="en-US" sz="1600" b="1" dirty="0">
            <a:cs typeface="B Mitra" pitchFamily="2" charset="-78"/>
          </a:endParaRPr>
        </a:p>
      </dgm:t>
    </dgm:pt>
    <dgm:pt modelId="{FA48040D-5FA0-430C-BE79-5B5A9BEE936B}" type="parTrans" cxnId="{7EE61208-039B-43C1-A63D-9384E18BAE4E}">
      <dgm:prSet/>
      <dgm:spPr/>
      <dgm:t>
        <a:bodyPr/>
        <a:lstStyle/>
        <a:p>
          <a:endParaRPr lang="en-US" sz="1600" b="1">
            <a:cs typeface="B Mitra" pitchFamily="2" charset="-78"/>
          </a:endParaRPr>
        </a:p>
      </dgm:t>
    </dgm:pt>
    <dgm:pt modelId="{A98E379E-3565-4A49-B11D-5BA40698E14B}" type="sibTrans" cxnId="{7EE61208-039B-43C1-A63D-9384E18BAE4E}">
      <dgm:prSet/>
      <dgm:spPr/>
      <dgm:t>
        <a:bodyPr/>
        <a:lstStyle/>
        <a:p>
          <a:endParaRPr lang="en-US"/>
        </a:p>
      </dgm:t>
    </dgm:pt>
    <dgm:pt modelId="{A8BCE0BF-20FE-4276-97F7-7960829A4952}">
      <dgm:prSet phldrT="[Text]" custT="1"/>
      <dgm:spPr/>
      <dgm:t>
        <a:bodyPr/>
        <a:lstStyle/>
        <a:p>
          <a:pPr>
            <a:lnSpc>
              <a:spcPct val="50000"/>
            </a:lnSpc>
          </a:pPr>
          <a:r>
            <a:rPr lang="fa-IR" sz="1600" b="1" dirty="0" smtClean="0">
              <a:cs typeface="B Mitra" pitchFamily="2" charset="-78"/>
            </a:rPr>
            <a:t>حراج غیرحضوری</a:t>
          </a:r>
        </a:p>
        <a:p>
          <a:pPr>
            <a:lnSpc>
              <a:spcPct val="50000"/>
            </a:lnSpc>
          </a:pPr>
          <a:r>
            <a:rPr lang="fa-IR" sz="1600" b="1" dirty="0" smtClean="0">
              <a:cs typeface="B Mitra" pitchFamily="2" charset="-78"/>
            </a:rPr>
            <a:t>)</a:t>
          </a:r>
          <a:r>
            <a:rPr lang="en-US" sz="1400" b="1" dirty="0" smtClean="0">
              <a:latin typeface="Times New Roman" pitchFamily="18" charset="0"/>
              <a:cs typeface="Times New Roman" pitchFamily="18" charset="0"/>
            </a:rPr>
            <a:t>2</a:t>
          </a:r>
          <a:r>
            <a:rPr lang="en-US" sz="1400" b="1" baseline="30000" dirty="0" smtClean="0">
              <a:cs typeface="B Mitra" pitchFamily="2" charset="-78"/>
            </a:rPr>
            <a:t>nd</a:t>
          </a:r>
          <a:r>
            <a:rPr lang="en-US" sz="1400" b="1" dirty="0" smtClean="0">
              <a:cs typeface="B Mitra" pitchFamily="2" charset="-78"/>
            </a:rPr>
            <a:t> Price</a:t>
          </a:r>
          <a:r>
            <a:rPr lang="fa-IR" sz="1600" b="1" dirty="0" smtClean="0">
              <a:cs typeface="B Mitra" pitchFamily="2" charset="-78"/>
            </a:rPr>
            <a:t>(</a:t>
          </a:r>
          <a:endParaRPr lang="en-US" sz="1600" b="1" dirty="0">
            <a:cs typeface="B Mitra" pitchFamily="2" charset="-78"/>
          </a:endParaRPr>
        </a:p>
      </dgm:t>
    </dgm:pt>
    <dgm:pt modelId="{B60127A7-C4CD-47C7-9A0C-088D303F66DE}" type="parTrans" cxnId="{A2DFF9DA-82FC-45AF-890F-D743ABF580FF}">
      <dgm:prSet/>
      <dgm:spPr/>
      <dgm:t>
        <a:bodyPr/>
        <a:lstStyle/>
        <a:p>
          <a:endParaRPr lang="en-US" sz="1600" b="1"/>
        </a:p>
      </dgm:t>
    </dgm:pt>
    <dgm:pt modelId="{15B8A23A-55DC-41B7-AD78-0CAD89B51DC0}" type="sibTrans" cxnId="{A2DFF9DA-82FC-45AF-890F-D743ABF580FF}">
      <dgm:prSet/>
      <dgm:spPr/>
      <dgm:t>
        <a:bodyPr/>
        <a:lstStyle/>
        <a:p>
          <a:endParaRPr lang="en-US"/>
        </a:p>
      </dgm:t>
    </dgm:pt>
    <dgm:pt modelId="{6BA931F2-C013-457A-B633-86EE35F0536D}">
      <dgm:prSet phldrT="[Text]" custT="1"/>
      <dgm:spPr/>
      <dgm:t>
        <a:bodyPr/>
        <a:lstStyle/>
        <a:p>
          <a:r>
            <a:rPr lang="fa-IR" sz="1600" b="1" dirty="0" smtClean="0">
              <a:cs typeface="B Mitra" pitchFamily="2" charset="-78"/>
            </a:rPr>
            <a:t>حراج با اطلاعات کامل</a:t>
          </a:r>
          <a:endParaRPr lang="en-US" sz="1600" b="1" dirty="0">
            <a:cs typeface="B Mitra" pitchFamily="2" charset="-78"/>
          </a:endParaRPr>
        </a:p>
      </dgm:t>
    </dgm:pt>
    <dgm:pt modelId="{97BF077E-D2FF-4D6B-A683-52DFC3897532}" type="parTrans" cxnId="{9F3EFE57-C087-4E24-8DF7-3416E3DBF524}">
      <dgm:prSet/>
      <dgm:spPr/>
      <dgm:t>
        <a:bodyPr/>
        <a:lstStyle/>
        <a:p>
          <a:endParaRPr lang="en-US" sz="1600" b="1">
            <a:cs typeface="B Mitra" pitchFamily="2" charset="-78"/>
          </a:endParaRPr>
        </a:p>
      </dgm:t>
    </dgm:pt>
    <dgm:pt modelId="{32056AF4-1D90-411E-A2DF-5D404F654329}" type="sibTrans" cxnId="{9F3EFE57-C087-4E24-8DF7-3416E3DBF524}">
      <dgm:prSet/>
      <dgm:spPr/>
      <dgm:t>
        <a:bodyPr/>
        <a:lstStyle/>
        <a:p>
          <a:endParaRPr lang="en-US"/>
        </a:p>
      </dgm:t>
    </dgm:pt>
    <dgm:pt modelId="{054C15ED-9FE4-498A-93DF-679EDD4DA383}">
      <dgm:prSet custT="1"/>
      <dgm:spPr/>
      <dgm:t>
        <a:bodyPr/>
        <a:lstStyle/>
        <a:p>
          <a:r>
            <a:rPr lang="fa-IR" sz="1600" b="1" dirty="0" smtClean="0">
              <a:cs typeface="B Mitra" pitchFamily="2" charset="-78"/>
            </a:rPr>
            <a:t>پیوسته</a:t>
          </a:r>
          <a:endParaRPr lang="en-US" sz="1600" b="1" dirty="0">
            <a:cs typeface="B Mitra" pitchFamily="2" charset="-78"/>
          </a:endParaRPr>
        </a:p>
      </dgm:t>
    </dgm:pt>
    <dgm:pt modelId="{940148C3-AF4E-4874-BE39-21AA20E113B3}" type="parTrans" cxnId="{6AF3A7EC-764D-4557-ACD4-D626A2E05F0F}">
      <dgm:prSet/>
      <dgm:spPr/>
      <dgm:t>
        <a:bodyPr/>
        <a:lstStyle/>
        <a:p>
          <a:endParaRPr lang="en-US" sz="1600" b="1"/>
        </a:p>
      </dgm:t>
    </dgm:pt>
    <dgm:pt modelId="{14FC066D-7F53-4312-A532-C22DBBE02C52}" type="sibTrans" cxnId="{6AF3A7EC-764D-4557-ACD4-D626A2E05F0F}">
      <dgm:prSet/>
      <dgm:spPr/>
      <dgm:t>
        <a:bodyPr/>
        <a:lstStyle/>
        <a:p>
          <a:endParaRPr lang="en-US"/>
        </a:p>
      </dgm:t>
    </dgm:pt>
    <dgm:pt modelId="{954CE0D8-B271-477A-8B17-83F5125FF442}">
      <dgm:prSet custT="1"/>
      <dgm:spPr/>
      <dgm:t>
        <a:bodyPr/>
        <a:lstStyle/>
        <a:p>
          <a:r>
            <a:rPr lang="fa-IR" sz="1600" b="1" dirty="0" smtClean="0">
              <a:cs typeface="B Mitra" pitchFamily="2" charset="-78"/>
            </a:rPr>
            <a:t>حراج حضوری</a:t>
          </a:r>
          <a:endParaRPr lang="en-US" sz="1600" b="1" dirty="0">
            <a:cs typeface="B Mitra" pitchFamily="2" charset="-78"/>
          </a:endParaRPr>
        </a:p>
      </dgm:t>
    </dgm:pt>
    <dgm:pt modelId="{A06B66F6-5D31-493B-AC43-4488011E94E9}" type="parTrans" cxnId="{86A5F81E-6663-4267-AF88-12CABDCE3810}">
      <dgm:prSet/>
      <dgm:spPr/>
      <dgm:t>
        <a:bodyPr/>
        <a:lstStyle/>
        <a:p>
          <a:endParaRPr lang="en-US" sz="1600" b="1"/>
        </a:p>
      </dgm:t>
    </dgm:pt>
    <dgm:pt modelId="{BC67603C-D9A5-45C3-92C7-A021D403C5AD}" type="sibTrans" cxnId="{86A5F81E-6663-4267-AF88-12CABDCE3810}">
      <dgm:prSet/>
      <dgm:spPr/>
      <dgm:t>
        <a:bodyPr/>
        <a:lstStyle/>
        <a:p>
          <a:endParaRPr lang="en-US"/>
        </a:p>
      </dgm:t>
    </dgm:pt>
    <dgm:pt modelId="{8BAC7F32-6E26-46AC-AE72-30C82EDE4250}">
      <dgm:prSet custT="1"/>
      <dgm:spPr/>
      <dgm:t>
        <a:bodyPr/>
        <a:lstStyle/>
        <a:p>
          <a:r>
            <a:rPr lang="fa-IR" sz="1600" b="1" dirty="0" smtClean="0">
              <a:cs typeface="B Mitra" pitchFamily="2" charset="-78"/>
            </a:rPr>
            <a:t>گسسته</a:t>
          </a:r>
          <a:endParaRPr lang="en-US" sz="1600" b="1" dirty="0"/>
        </a:p>
      </dgm:t>
    </dgm:pt>
    <dgm:pt modelId="{AE9BBAD7-5ADD-4F16-A2AF-1221FC5B57D6}" type="parTrans" cxnId="{581C6EB5-4F0F-43D5-91CC-72FFDC63286D}">
      <dgm:prSet/>
      <dgm:spPr/>
      <dgm:t>
        <a:bodyPr/>
        <a:lstStyle/>
        <a:p>
          <a:endParaRPr lang="en-US" sz="1600" b="1"/>
        </a:p>
      </dgm:t>
    </dgm:pt>
    <dgm:pt modelId="{FD1587EE-E916-4D04-97EC-7EE32FD562BC}" type="sibTrans" cxnId="{581C6EB5-4F0F-43D5-91CC-72FFDC63286D}">
      <dgm:prSet/>
      <dgm:spPr/>
      <dgm:t>
        <a:bodyPr/>
        <a:lstStyle/>
        <a:p>
          <a:endParaRPr lang="en-US"/>
        </a:p>
      </dgm:t>
    </dgm:pt>
    <dgm:pt modelId="{4B55FF85-1064-42CA-A71A-994F3F35EF68}">
      <dgm:prSet custT="1"/>
      <dgm:spPr/>
      <dgm:t>
        <a:bodyPr/>
        <a:lstStyle/>
        <a:p>
          <a:r>
            <a:rPr lang="fa-IR" sz="1600" b="1" dirty="0" smtClean="0">
              <a:cs typeface="B Mitra" pitchFamily="2" charset="-78"/>
            </a:rPr>
            <a:t>نزولی</a:t>
          </a:r>
          <a:endParaRPr lang="en-US" sz="1600" b="1" dirty="0">
            <a:cs typeface="B Mitra" pitchFamily="2" charset="-78"/>
          </a:endParaRPr>
        </a:p>
      </dgm:t>
    </dgm:pt>
    <dgm:pt modelId="{65AC4107-E743-4536-85FA-18D75AF82416}" type="parTrans" cxnId="{B9A6ACCE-B88B-443D-B7C0-8C46D1D6DD0A}">
      <dgm:prSet/>
      <dgm:spPr/>
      <dgm:t>
        <a:bodyPr/>
        <a:lstStyle/>
        <a:p>
          <a:endParaRPr lang="en-US" sz="1600" b="1"/>
        </a:p>
      </dgm:t>
    </dgm:pt>
    <dgm:pt modelId="{7C04A11E-390B-44D5-94D1-56A106B27002}" type="sibTrans" cxnId="{B9A6ACCE-B88B-443D-B7C0-8C46D1D6DD0A}">
      <dgm:prSet/>
      <dgm:spPr/>
      <dgm:t>
        <a:bodyPr/>
        <a:lstStyle/>
        <a:p>
          <a:endParaRPr lang="en-US"/>
        </a:p>
      </dgm:t>
    </dgm:pt>
    <dgm:pt modelId="{0C6FEFE7-9CD1-4A7C-AB2B-21222A15AA4A}">
      <dgm:prSet custT="1"/>
      <dgm:spPr/>
      <dgm:t>
        <a:bodyPr/>
        <a:lstStyle/>
        <a:p>
          <a:r>
            <a:rPr lang="fa-IR" sz="1600" b="1" dirty="0" smtClean="0">
              <a:cs typeface="B Mitra" pitchFamily="2" charset="-78"/>
            </a:rPr>
            <a:t>صعودی</a:t>
          </a:r>
          <a:endParaRPr lang="en-US" sz="1600" b="1" dirty="0">
            <a:cs typeface="B Mitra" pitchFamily="2" charset="-78"/>
          </a:endParaRPr>
        </a:p>
      </dgm:t>
    </dgm:pt>
    <dgm:pt modelId="{2B65DF59-54DA-4E4D-A278-269AD84D82DA}" type="parTrans" cxnId="{E83FEA2A-D46E-4037-8D92-BE403DFBBA16}">
      <dgm:prSet/>
      <dgm:spPr/>
      <dgm:t>
        <a:bodyPr/>
        <a:lstStyle/>
        <a:p>
          <a:endParaRPr lang="en-US" sz="1600" b="1"/>
        </a:p>
      </dgm:t>
    </dgm:pt>
    <dgm:pt modelId="{550E2459-CE1E-4C26-A9E3-8AC78F618623}" type="sibTrans" cxnId="{E83FEA2A-D46E-4037-8D92-BE403DFBBA16}">
      <dgm:prSet/>
      <dgm:spPr/>
      <dgm:t>
        <a:bodyPr/>
        <a:lstStyle/>
        <a:p>
          <a:endParaRPr lang="en-US"/>
        </a:p>
      </dgm:t>
    </dgm:pt>
    <dgm:pt modelId="{3AC41BD5-2144-4DE7-BF10-19A521CFF128}">
      <dgm:prSet custT="1"/>
      <dgm:spPr/>
      <dgm:t>
        <a:bodyPr/>
        <a:lstStyle/>
        <a:p>
          <a:pPr rtl="0"/>
          <a:r>
            <a:rPr lang="fa-IR" sz="1600" b="1" dirty="0" smtClean="0">
              <a:cs typeface="B Mitra" pitchFamily="2" charset="-78"/>
            </a:rPr>
            <a:t>حراج حضوری</a:t>
          </a:r>
          <a:endParaRPr lang="en-US" sz="1600" b="1" dirty="0">
            <a:cs typeface="B Mitra" pitchFamily="2" charset="-78"/>
          </a:endParaRPr>
        </a:p>
      </dgm:t>
    </dgm:pt>
    <dgm:pt modelId="{38DD7899-95F2-4B49-A5F7-2D1F5D7B0F21}" type="parTrans" cxnId="{B0DB54AA-DEE5-4F74-B4A1-3AD6B916720C}">
      <dgm:prSet/>
      <dgm:spPr/>
      <dgm:t>
        <a:bodyPr/>
        <a:lstStyle/>
        <a:p>
          <a:endParaRPr lang="en-US" sz="1600" b="1"/>
        </a:p>
      </dgm:t>
    </dgm:pt>
    <dgm:pt modelId="{25396373-A0A9-4F14-B656-3AF8EC14263B}" type="sibTrans" cxnId="{B0DB54AA-DEE5-4F74-B4A1-3AD6B916720C}">
      <dgm:prSet/>
      <dgm:spPr/>
      <dgm:t>
        <a:bodyPr/>
        <a:lstStyle/>
        <a:p>
          <a:endParaRPr lang="en-US"/>
        </a:p>
      </dgm:t>
    </dgm:pt>
    <dgm:pt modelId="{04E30E25-EBCD-4E26-80D5-A852105DEE0E}">
      <dgm:prSet custT="1"/>
      <dgm:spPr/>
      <dgm:t>
        <a:bodyPr/>
        <a:lstStyle/>
        <a:p>
          <a:pPr rtl="0"/>
          <a:r>
            <a:rPr lang="fa-IR" sz="1600" b="1" dirty="0" smtClean="0">
              <a:cs typeface="B Mitra" pitchFamily="2" charset="-78"/>
            </a:rPr>
            <a:t>نزولی</a:t>
          </a:r>
          <a:endParaRPr lang="en-US" sz="1600" b="1" dirty="0">
            <a:cs typeface="B Mitra" pitchFamily="2" charset="-78"/>
          </a:endParaRPr>
        </a:p>
      </dgm:t>
    </dgm:pt>
    <dgm:pt modelId="{2D70CCD4-1B37-444C-BA28-6B7F6E08D64E}" type="parTrans" cxnId="{9242EB9C-317E-4A18-93DD-A03FD21010DB}">
      <dgm:prSet/>
      <dgm:spPr/>
      <dgm:t>
        <a:bodyPr/>
        <a:lstStyle/>
        <a:p>
          <a:endParaRPr lang="en-US" sz="1600" b="1"/>
        </a:p>
      </dgm:t>
    </dgm:pt>
    <dgm:pt modelId="{FBD39399-EB1B-4B4D-BB3D-009D2C78C7A7}" type="sibTrans" cxnId="{9242EB9C-317E-4A18-93DD-A03FD21010DB}">
      <dgm:prSet/>
      <dgm:spPr/>
      <dgm:t>
        <a:bodyPr/>
        <a:lstStyle/>
        <a:p>
          <a:endParaRPr lang="en-US"/>
        </a:p>
      </dgm:t>
    </dgm:pt>
    <dgm:pt modelId="{3B82A71D-13CE-4B9E-9E87-981CE042C1F4}">
      <dgm:prSet custT="1"/>
      <dgm:spPr/>
      <dgm:t>
        <a:bodyPr/>
        <a:lstStyle/>
        <a:p>
          <a:pPr rtl="0"/>
          <a:r>
            <a:rPr lang="fa-IR" sz="1600" b="1" dirty="0" smtClean="0">
              <a:cs typeface="B Mitra" pitchFamily="2" charset="-78"/>
            </a:rPr>
            <a:t>صعودی</a:t>
          </a:r>
          <a:endParaRPr lang="en-US" sz="1600" b="1" dirty="0">
            <a:cs typeface="B Mitra" pitchFamily="2" charset="-78"/>
          </a:endParaRPr>
        </a:p>
      </dgm:t>
    </dgm:pt>
    <dgm:pt modelId="{6EDD0330-95A1-45B3-AF70-6FD426FCC05A}" type="parTrans" cxnId="{F05330C2-7E8D-48B5-9C8C-BE89026432C7}">
      <dgm:prSet/>
      <dgm:spPr/>
      <dgm:t>
        <a:bodyPr/>
        <a:lstStyle/>
        <a:p>
          <a:endParaRPr lang="en-US" sz="1600" b="1"/>
        </a:p>
      </dgm:t>
    </dgm:pt>
    <dgm:pt modelId="{5BAF9A98-55D1-4EFB-95E0-F021BAA6A772}" type="sibTrans" cxnId="{F05330C2-7E8D-48B5-9C8C-BE89026432C7}">
      <dgm:prSet/>
      <dgm:spPr/>
      <dgm:t>
        <a:bodyPr/>
        <a:lstStyle/>
        <a:p>
          <a:endParaRPr lang="en-US"/>
        </a:p>
      </dgm:t>
    </dgm:pt>
    <dgm:pt modelId="{D9956F68-D81E-4F68-AA22-2912F584E2D7}">
      <dgm:prSet custT="1"/>
      <dgm:spPr/>
      <dgm:t>
        <a:bodyPr/>
        <a:lstStyle/>
        <a:p>
          <a:pPr rtl="0"/>
          <a:r>
            <a:rPr lang="fa-IR" sz="1600" b="1" dirty="0" smtClean="0">
              <a:cs typeface="B Mitra" pitchFamily="2" charset="-78"/>
            </a:rPr>
            <a:t>حراج  غیرحضوری </a:t>
          </a:r>
          <a:endParaRPr lang="en-US" sz="1600" b="1" dirty="0">
            <a:cs typeface="B Mitra" pitchFamily="2" charset="-78"/>
          </a:endParaRPr>
        </a:p>
      </dgm:t>
    </dgm:pt>
    <dgm:pt modelId="{1CD53039-A16E-49A1-8EFD-BBB3EBC4434C}" type="parTrans" cxnId="{7954ECA3-DD95-4D96-AC6B-29C3D2A52617}">
      <dgm:prSet/>
      <dgm:spPr/>
      <dgm:t>
        <a:bodyPr/>
        <a:lstStyle/>
        <a:p>
          <a:endParaRPr lang="en-US" sz="1600" b="1"/>
        </a:p>
      </dgm:t>
    </dgm:pt>
    <dgm:pt modelId="{AEBBE3AC-5DDB-4F33-AAAA-4ECFEB894472}" type="sibTrans" cxnId="{7954ECA3-DD95-4D96-AC6B-29C3D2A52617}">
      <dgm:prSet/>
      <dgm:spPr/>
      <dgm:t>
        <a:bodyPr/>
        <a:lstStyle/>
        <a:p>
          <a:endParaRPr lang="en-US"/>
        </a:p>
      </dgm:t>
    </dgm:pt>
    <dgm:pt modelId="{EF80CAE3-AAF2-43EF-A6FA-E23BA9093513}">
      <dgm:prSet custT="1"/>
      <dgm:spPr/>
      <dgm:t>
        <a:bodyPr/>
        <a:lstStyle/>
        <a:p>
          <a:pPr rtl="0"/>
          <a:r>
            <a:rPr lang="en-US" sz="1400" b="1" dirty="0" smtClean="0">
              <a:latin typeface="Times New Roman" pitchFamily="18" charset="0"/>
              <a:cs typeface="Times New Roman" pitchFamily="18" charset="0"/>
            </a:rPr>
            <a:t>2</a:t>
          </a:r>
          <a:r>
            <a:rPr lang="en-US" sz="1400" b="1" baseline="30000" dirty="0" smtClean="0">
              <a:cs typeface="B Mitra" pitchFamily="2" charset="-78"/>
            </a:rPr>
            <a:t>nd</a:t>
          </a:r>
          <a:r>
            <a:rPr lang="en-US" sz="1400" b="1" dirty="0" smtClean="0">
              <a:cs typeface="B Mitra" pitchFamily="2" charset="-78"/>
            </a:rPr>
            <a:t> Price</a:t>
          </a:r>
        </a:p>
        <a:p>
          <a:pPr rtl="0"/>
          <a:r>
            <a:rPr lang="en-US" sz="1400" b="1" dirty="0" smtClean="0">
              <a:cs typeface="B Mitra" pitchFamily="2" charset="-78"/>
            </a:rPr>
            <a:t>Sealed-bid </a:t>
          </a:r>
        </a:p>
        <a:p>
          <a:pPr rtl="0"/>
          <a:r>
            <a:rPr lang="en-US" sz="1400" b="1" dirty="0" smtClean="0">
              <a:cs typeface="B Mitra" pitchFamily="2" charset="-78"/>
            </a:rPr>
            <a:t>Auction</a:t>
          </a:r>
          <a:endParaRPr lang="en-US" sz="1400" b="1" dirty="0">
            <a:cs typeface="B Mitra" pitchFamily="2" charset="-78"/>
          </a:endParaRPr>
        </a:p>
      </dgm:t>
    </dgm:pt>
    <dgm:pt modelId="{23242F3C-FCB0-4C40-B031-6507D3173FA8}" type="parTrans" cxnId="{2E5EBB5C-F8E9-425C-86CA-5DDC0E39BA8B}">
      <dgm:prSet/>
      <dgm:spPr/>
      <dgm:t>
        <a:bodyPr/>
        <a:lstStyle/>
        <a:p>
          <a:endParaRPr lang="en-US" sz="1600" b="1"/>
        </a:p>
      </dgm:t>
    </dgm:pt>
    <dgm:pt modelId="{B54A1663-8F80-49DC-BE16-70CF60A0B607}" type="sibTrans" cxnId="{2E5EBB5C-F8E9-425C-86CA-5DDC0E39BA8B}">
      <dgm:prSet/>
      <dgm:spPr/>
      <dgm:t>
        <a:bodyPr/>
        <a:lstStyle/>
        <a:p>
          <a:endParaRPr lang="en-US"/>
        </a:p>
      </dgm:t>
    </dgm:pt>
    <dgm:pt modelId="{358AD0A7-DA15-4279-B084-934E40533B93}">
      <dgm:prSet/>
      <dgm:spPr/>
      <dgm:t>
        <a:bodyPr/>
        <a:lstStyle/>
        <a:p>
          <a:pPr rtl="0"/>
          <a:r>
            <a:rPr lang="en-US" b="1" dirty="0" smtClean="0">
              <a:latin typeface="Times New Roman" pitchFamily="18" charset="0"/>
              <a:cs typeface="Times New Roman" pitchFamily="18" charset="0"/>
            </a:rPr>
            <a:t>1</a:t>
          </a:r>
          <a:r>
            <a:rPr lang="en-US" b="1" baseline="30000" dirty="0" smtClean="0">
              <a:cs typeface="B Mitra" pitchFamily="2" charset="-78"/>
            </a:rPr>
            <a:t>st</a:t>
          </a:r>
          <a:r>
            <a:rPr lang="en-US" b="1" dirty="0" smtClean="0">
              <a:cs typeface="B Mitra" pitchFamily="2" charset="-78"/>
            </a:rPr>
            <a:t> Price</a:t>
          </a:r>
        </a:p>
        <a:p>
          <a:pPr rtl="0"/>
          <a:r>
            <a:rPr lang="en-US" b="1" dirty="0" smtClean="0">
              <a:cs typeface="B Mitra" pitchFamily="2" charset="-78"/>
            </a:rPr>
            <a:t>Sealed-bid </a:t>
          </a:r>
        </a:p>
        <a:p>
          <a:pPr rtl="0"/>
          <a:r>
            <a:rPr lang="en-US" b="1" dirty="0" smtClean="0">
              <a:cs typeface="B Mitra" pitchFamily="2" charset="-78"/>
            </a:rPr>
            <a:t>Auction</a:t>
          </a:r>
          <a:endParaRPr lang="en-US" b="1" dirty="0">
            <a:cs typeface="B Mitra" pitchFamily="2" charset="-78"/>
          </a:endParaRPr>
        </a:p>
      </dgm:t>
    </dgm:pt>
    <dgm:pt modelId="{FF2B87EE-51DA-40EA-B478-A3294934D9FD}" type="parTrans" cxnId="{34767D76-3C21-4DF3-9CCE-B4C455A0BEFD}">
      <dgm:prSet/>
      <dgm:spPr/>
      <dgm:t>
        <a:bodyPr/>
        <a:lstStyle/>
        <a:p>
          <a:endParaRPr lang="en-US"/>
        </a:p>
      </dgm:t>
    </dgm:pt>
    <dgm:pt modelId="{46DF2CFB-2A05-4D3F-8AEE-334C39EAEBF1}" type="sibTrans" cxnId="{34767D76-3C21-4DF3-9CCE-B4C455A0BEFD}">
      <dgm:prSet/>
      <dgm:spPr/>
      <dgm:t>
        <a:bodyPr/>
        <a:lstStyle/>
        <a:p>
          <a:endParaRPr lang="en-US"/>
        </a:p>
      </dgm:t>
    </dgm:pt>
    <dgm:pt modelId="{EB0B7143-09E9-4F39-AD66-8CD8672317D7}" type="pres">
      <dgm:prSet presAssocID="{71FFA9F9-A8FE-4498-8DCE-2B51B550FEB0}" presName="hierChild1" presStyleCnt="0">
        <dgm:presLayoutVars>
          <dgm:chPref val="1"/>
          <dgm:dir/>
          <dgm:animOne val="branch"/>
          <dgm:animLvl val="lvl"/>
          <dgm:resizeHandles/>
        </dgm:presLayoutVars>
      </dgm:prSet>
      <dgm:spPr/>
      <dgm:t>
        <a:bodyPr/>
        <a:lstStyle/>
        <a:p>
          <a:endParaRPr lang="en-US"/>
        </a:p>
      </dgm:t>
    </dgm:pt>
    <dgm:pt modelId="{A6F3E373-CB7E-481D-9848-E0F4F85B1684}" type="pres">
      <dgm:prSet presAssocID="{9E562D43-E295-48CA-B091-75C03EB8049A}" presName="hierRoot1" presStyleCnt="0"/>
      <dgm:spPr/>
      <dgm:t>
        <a:bodyPr/>
        <a:lstStyle/>
        <a:p>
          <a:endParaRPr lang="en-US"/>
        </a:p>
      </dgm:t>
    </dgm:pt>
    <dgm:pt modelId="{04B77ED6-1F05-4C07-9667-93CCFE81298B}" type="pres">
      <dgm:prSet presAssocID="{9E562D43-E295-48CA-B091-75C03EB8049A}" presName="composite" presStyleCnt="0"/>
      <dgm:spPr/>
      <dgm:t>
        <a:bodyPr/>
        <a:lstStyle/>
        <a:p>
          <a:endParaRPr lang="en-US"/>
        </a:p>
      </dgm:t>
    </dgm:pt>
    <dgm:pt modelId="{CC5AD456-1382-48DA-A2B4-77F60E688646}" type="pres">
      <dgm:prSet presAssocID="{9E562D43-E295-48CA-B091-75C03EB8049A}" presName="background" presStyleLbl="node0" presStyleIdx="0" presStyleCnt="1"/>
      <dgm:spPr/>
      <dgm:t>
        <a:bodyPr/>
        <a:lstStyle/>
        <a:p>
          <a:endParaRPr lang="en-US"/>
        </a:p>
      </dgm:t>
    </dgm:pt>
    <dgm:pt modelId="{8876C7B1-F025-490D-9ED3-A916CBA4DAEE}" type="pres">
      <dgm:prSet presAssocID="{9E562D43-E295-48CA-B091-75C03EB8049A}" presName="text" presStyleLbl="fgAcc0" presStyleIdx="0" presStyleCnt="1" custScaleX="201562" custScaleY="188484" custLinFactNeighborY="-99654">
        <dgm:presLayoutVars>
          <dgm:chPref val="3"/>
        </dgm:presLayoutVars>
      </dgm:prSet>
      <dgm:spPr/>
      <dgm:t>
        <a:bodyPr/>
        <a:lstStyle/>
        <a:p>
          <a:endParaRPr lang="en-US"/>
        </a:p>
      </dgm:t>
    </dgm:pt>
    <dgm:pt modelId="{2B4FC8F9-E7EF-4E71-8481-508A3A2B00D7}" type="pres">
      <dgm:prSet presAssocID="{9E562D43-E295-48CA-B091-75C03EB8049A}" presName="hierChild2" presStyleCnt="0"/>
      <dgm:spPr/>
      <dgm:t>
        <a:bodyPr/>
        <a:lstStyle/>
        <a:p>
          <a:endParaRPr lang="en-US"/>
        </a:p>
      </dgm:t>
    </dgm:pt>
    <dgm:pt modelId="{81F13587-44B7-49E9-95A4-347B009DDEC0}" type="pres">
      <dgm:prSet presAssocID="{FA48040D-5FA0-430C-BE79-5B5A9BEE936B}" presName="Name10" presStyleLbl="parChTrans1D2" presStyleIdx="0" presStyleCnt="2"/>
      <dgm:spPr/>
      <dgm:t>
        <a:bodyPr/>
        <a:lstStyle/>
        <a:p>
          <a:endParaRPr lang="en-US"/>
        </a:p>
      </dgm:t>
    </dgm:pt>
    <dgm:pt modelId="{C6160A15-28B7-464D-9C5C-1F4F8B2326EB}" type="pres">
      <dgm:prSet presAssocID="{05AA74A8-1576-40E3-808A-AEE5D6569FF2}" presName="hierRoot2" presStyleCnt="0"/>
      <dgm:spPr/>
      <dgm:t>
        <a:bodyPr/>
        <a:lstStyle/>
        <a:p>
          <a:endParaRPr lang="en-US"/>
        </a:p>
      </dgm:t>
    </dgm:pt>
    <dgm:pt modelId="{08919C3B-56EC-4031-8C38-7AC45D8CAC23}" type="pres">
      <dgm:prSet presAssocID="{05AA74A8-1576-40E3-808A-AEE5D6569FF2}" presName="composite2" presStyleCnt="0"/>
      <dgm:spPr/>
      <dgm:t>
        <a:bodyPr/>
        <a:lstStyle/>
        <a:p>
          <a:endParaRPr lang="en-US"/>
        </a:p>
      </dgm:t>
    </dgm:pt>
    <dgm:pt modelId="{EF3A879A-6A09-47B3-83F0-965A15FA8E42}" type="pres">
      <dgm:prSet presAssocID="{05AA74A8-1576-40E3-808A-AEE5D6569FF2}" presName="background2" presStyleLbl="node2" presStyleIdx="0" presStyleCnt="2"/>
      <dgm:spPr/>
      <dgm:t>
        <a:bodyPr/>
        <a:lstStyle/>
        <a:p>
          <a:endParaRPr lang="en-US"/>
        </a:p>
      </dgm:t>
    </dgm:pt>
    <dgm:pt modelId="{12D0ECC3-91B4-4091-8184-5B9D3F79A82F}" type="pres">
      <dgm:prSet presAssocID="{05AA74A8-1576-40E3-808A-AEE5D6569FF2}" presName="text2" presStyleLbl="fgAcc2" presStyleIdx="0" presStyleCnt="2" custScaleX="290756" custScaleY="540190" custLinFactNeighborX="-47078" custLinFactNeighborY="-75894">
        <dgm:presLayoutVars>
          <dgm:chPref val="3"/>
        </dgm:presLayoutVars>
      </dgm:prSet>
      <dgm:spPr/>
      <dgm:t>
        <a:bodyPr/>
        <a:lstStyle/>
        <a:p>
          <a:endParaRPr lang="en-US"/>
        </a:p>
      </dgm:t>
    </dgm:pt>
    <dgm:pt modelId="{102A1AED-B478-48A2-ACE5-16380624D2E6}" type="pres">
      <dgm:prSet presAssocID="{05AA74A8-1576-40E3-808A-AEE5D6569FF2}" presName="hierChild3" presStyleCnt="0"/>
      <dgm:spPr/>
      <dgm:t>
        <a:bodyPr/>
        <a:lstStyle/>
        <a:p>
          <a:endParaRPr lang="en-US"/>
        </a:p>
      </dgm:t>
    </dgm:pt>
    <dgm:pt modelId="{6FF3823D-780A-4DBC-8843-741D124D8D68}" type="pres">
      <dgm:prSet presAssocID="{A06B66F6-5D31-493B-AC43-4488011E94E9}" presName="Name17" presStyleLbl="parChTrans1D3" presStyleIdx="0" presStyleCnt="6"/>
      <dgm:spPr/>
      <dgm:t>
        <a:bodyPr/>
        <a:lstStyle/>
        <a:p>
          <a:endParaRPr lang="en-US"/>
        </a:p>
      </dgm:t>
    </dgm:pt>
    <dgm:pt modelId="{BD14E172-9996-4025-A6E4-056ECD8BE3B0}" type="pres">
      <dgm:prSet presAssocID="{954CE0D8-B271-477A-8B17-83F5125FF442}" presName="hierRoot3" presStyleCnt="0"/>
      <dgm:spPr/>
    </dgm:pt>
    <dgm:pt modelId="{DC30D75A-4A96-4057-A24E-24A56D1F90BB}" type="pres">
      <dgm:prSet presAssocID="{954CE0D8-B271-477A-8B17-83F5125FF442}" presName="composite3" presStyleCnt="0"/>
      <dgm:spPr/>
    </dgm:pt>
    <dgm:pt modelId="{13B3863C-C4A8-4A68-99F3-79B2A18D6799}" type="pres">
      <dgm:prSet presAssocID="{954CE0D8-B271-477A-8B17-83F5125FF442}" presName="background3" presStyleLbl="node3" presStyleIdx="0" presStyleCnt="6"/>
      <dgm:spPr/>
    </dgm:pt>
    <dgm:pt modelId="{64EC4131-8CDC-452D-A932-9B32BD0788AB}" type="pres">
      <dgm:prSet presAssocID="{954CE0D8-B271-477A-8B17-83F5125FF442}" presName="text3" presStyleLbl="fgAcc3" presStyleIdx="0" presStyleCnt="6" custScaleX="159472" custScaleY="170061" custLinFactNeighborY="-50519">
        <dgm:presLayoutVars>
          <dgm:chPref val="3"/>
        </dgm:presLayoutVars>
      </dgm:prSet>
      <dgm:spPr/>
      <dgm:t>
        <a:bodyPr/>
        <a:lstStyle/>
        <a:p>
          <a:endParaRPr lang="en-US"/>
        </a:p>
      </dgm:t>
    </dgm:pt>
    <dgm:pt modelId="{DD0ECA6A-CB46-46A7-8EF4-1AFA3C24D88E}" type="pres">
      <dgm:prSet presAssocID="{954CE0D8-B271-477A-8B17-83F5125FF442}" presName="hierChild4" presStyleCnt="0"/>
      <dgm:spPr/>
    </dgm:pt>
    <dgm:pt modelId="{0C6935C4-1730-4488-BF16-B04F7DBEF8B0}" type="pres">
      <dgm:prSet presAssocID="{65AC4107-E743-4536-85FA-18D75AF82416}" presName="Name23" presStyleLbl="parChTrans1D4" presStyleIdx="0" presStyleCnt="6"/>
      <dgm:spPr/>
      <dgm:t>
        <a:bodyPr/>
        <a:lstStyle/>
        <a:p>
          <a:endParaRPr lang="en-US"/>
        </a:p>
      </dgm:t>
    </dgm:pt>
    <dgm:pt modelId="{869E8A5A-FA1E-4739-9AA3-17136113DBD2}" type="pres">
      <dgm:prSet presAssocID="{4B55FF85-1064-42CA-A71A-994F3F35EF68}" presName="hierRoot4" presStyleCnt="0"/>
      <dgm:spPr/>
    </dgm:pt>
    <dgm:pt modelId="{101C8538-C311-4F91-9B8A-D13FB1EA6C4A}" type="pres">
      <dgm:prSet presAssocID="{4B55FF85-1064-42CA-A71A-994F3F35EF68}" presName="composite4" presStyleCnt="0"/>
      <dgm:spPr/>
    </dgm:pt>
    <dgm:pt modelId="{6E2EEF51-A919-425E-B02C-EA57A3580C2D}" type="pres">
      <dgm:prSet presAssocID="{4B55FF85-1064-42CA-A71A-994F3F35EF68}" presName="background4" presStyleLbl="node4" presStyleIdx="0" presStyleCnt="6"/>
      <dgm:spPr/>
    </dgm:pt>
    <dgm:pt modelId="{48ACED47-AD2E-4389-827B-9474FC38165F}" type="pres">
      <dgm:prSet presAssocID="{4B55FF85-1064-42CA-A71A-994F3F35EF68}" presName="text4" presStyleLbl="fgAcc4" presStyleIdx="0" presStyleCnt="6" custLinFactNeighborY="30973">
        <dgm:presLayoutVars>
          <dgm:chPref val="3"/>
        </dgm:presLayoutVars>
      </dgm:prSet>
      <dgm:spPr/>
      <dgm:t>
        <a:bodyPr/>
        <a:lstStyle/>
        <a:p>
          <a:endParaRPr lang="en-US"/>
        </a:p>
      </dgm:t>
    </dgm:pt>
    <dgm:pt modelId="{697B686E-F9E6-401B-9286-97BC30626DB0}" type="pres">
      <dgm:prSet presAssocID="{4B55FF85-1064-42CA-A71A-994F3F35EF68}" presName="hierChild5" presStyleCnt="0"/>
      <dgm:spPr/>
    </dgm:pt>
    <dgm:pt modelId="{4A2A1278-31FF-4657-A5BE-41AEAD0A6713}" type="pres">
      <dgm:prSet presAssocID="{2B65DF59-54DA-4E4D-A278-269AD84D82DA}" presName="Name23" presStyleLbl="parChTrans1D4" presStyleIdx="1" presStyleCnt="6"/>
      <dgm:spPr/>
      <dgm:t>
        <a:bodyPr/>
        <a:lstStyle/>
        <a:p>
          <a:endParaRPr lang="en-US"/>
        </a:p>
      </dgm:t>
    </dgm:pt>
    <dgm:pt modelId="{1A52BABC-1E9F-4940-8CD9-B91FD02D0862}" type="pres">
      <dgm:prSet presAssocID="{0C6FEFE7-9CD1-4A7C-AB2B-21222A15AA4A}" presName="hierRoot4" presStyleCnt="0"/>
      <dgm:spPr/>
    </dgm:pt>
    <dgm:pt modelId="{C37A6089-33DC-4577-8E58-F8BF354C2593}" type="pres">
      <dgm:prSet presAssocID="{0C6FEFE7-9CD1-4A7C-AB2B-21222A15AA4A}" presName="composite4" presStyleCnt="0"/>
      <dgm:spPr/>
    </dgm:pt>
    <dgm:pt modelId="{B7C1E986-90B0-42E9-83BF-54E1962652D9}" type="pres">
      <dgm:prSet presAssocID="{0C6FEFE7-9CD1-4A7C-AB2B-21222A15AA4A}" presName="background4" presStyleLbl="node4" presStyleIdx="1" presStyleCnt="6"/>
      <dgm:spPr/>
    </dgm:pt>
    <dgm:pt modelId="{F0EDD18C-96AD-476A-BB79-7D4B7E1C1FAD}" type="pres">
      <dgm:prSet presAssocID="{0C6FEFE7-9CD1-4A7C-AB2B-21222A15AA4A}" presName="text4" presStyleLbl="fgAcc4" presStyleIdx="1" presStyleCnt="6" custLinFactNeighborY="30973">
        <dgm:presLayoutVars>
          <dgm:chPref val="3"/>
        </dgm:presLayoutVars>
      </dgm:prSet>
      <dgm:spPr/>
      <dgm:t>
        <a:bodyPr/>
        <a:lstStyle/>
        <a:p>
          <a:endParaRPr lang="en-US"/>
        </a:p>
      </dgm:t>
    </dgm:pt>
    <dgm:pt modelId="{EA590C97-2276-4EFC-9301-4F9561AC4B64}" type="pres">
      <dgm:prSet presAssocID="{0C6FEFE7-9CD1-4A7C-AB2B-21222A15AA4A}" presName="hierChild5" presStyleCnt="0"/>
      <dgm:spPr/>
    </dgm:pt>
    <dgm:pt modelId="{A7800631-66D3-47BB-B5EB-8F7DA958A3C0}" type="pres">
      <dgm:prSet presAssocID="{940148C3-AF4E-4874-BE39-21AA20E113B3}" presName="Name17" presStyleLbl="parChTrans1D3" presStyleIdx="1" presStyleCnt="6"/>
      <dgm:spPr/>
      <dgm:t>
        <a:bodyPr/>
        <a:lstStyle/>
        <a:p>
          <a:endParaRPr lang="en-US"/>
        </a:p>
      </dgm:t>
    </dgm:pt>
    <dgm:pt modelId="{B4A209CA-84C6-4F26-BC91-F39E8304DD4A}" type="pres">
      <dgm:prSet presAssocID="{054C15ED-9FE4-498A-93DF-679EDD4DA383}" presName="hierRoot3" presStyleCnt="0"/>
      <dgm:spPr/>
    </dgm:pt>
    <dgm:pt modelId="{101DC75B-41CE-4B83-929C-927665F71378}" type="pres">
      <dgm:prSet presAssocID="{054C15ED-9FE4-498A-93DF-679EDD4DA383}" presName="composite3" presStyleCnt="0"/>
      <dgm:spPr/>
    </dgm:pt>
    <dgm:pt modelId="{13AAEE46-6920-4CF9-B9F5-DBAFA4729A80}" type="pres">
      <dgm:prSet presAssocID="{054C15ED-9FE4-498A-93DF-679EDD4DA383}" presName="background3" presStyleLbl="node3" presStyleIdx="1" presStyleCnt="6"/>
      <dgm:spPr/>
    </dgm:pt>
    <dgm:pt modelId="{C496F542-E9A5-48F7-B5A8-81AE6DB7D0AD}" type="pres">
      <dgm:prSet presAssocID="{054C15ED-9FE4-498A-93DF-679EDD4DA383}" presName="text3" presStyleLbl="fgAcc3" presStyleIdx="1" presStyleCnt="6" custLinFactNeighborY="-50519">
        <dgm:presLayoutVars>
          <dgm:chPref val="3"/>
        </dgm:presLayoutVars>
      </dgm:prSet>
      <dgm:spPr/>
      <dgm:t>
        <a:bodyPr/>
        <a:lstStyle/>
        <a:p>
          <a:endParaRPr lang="en-US"/>
        </a:p>
      </dgm:t>
    </dgm:pt>
    <dgm:pt modelId="{17ED5AD8-4EB7-40CA-8939-5DF8EC8077C8}" type="pres">
      <dgm:prSet presAssocID="{054C15ED-9FE4-498A-93DF-679EDD4DA383}" presName="hierChild4" presStyleCnt="0"/>
      <dgm:spPr/>
    </dgm:pt>
    <dgm:pt modelId="{3AF57702-0552-4DC4-BD1F-2EEB8476B071}" type="pres">
      <dgm:prSet presAssocID="{AE9BBAD7-5ADD-4F16-A2AF-1221FC5B57D6}" presName="Name17" presStyleLbl="parChTrans1D3" presStyleIdx="2" presStyleCnt="6"/>
      <dgm:spPr/>
      <dgm:t>
        <a:bodyPr/>
        <a:lstStyle/>
        <a:p>
          <a:endParaRPr lang="en-US"/>
        </a:p>
      </dgm:t>
    </dgm:pt>
    <dgm:pt modelId="{1EDE6819-73F8-4801-99E2-0BF8C84242E0}" type="pres">
      <dgm:prSet presAssocID="{8BAC7F32-6E26-46AC-AE72-30C82EDE4250}" presName="hierRoot3" presStyleCnt="0"/>
      <dgm:spPr/>
    </dgm:pt>
    <dgm:pt modelId="{969E4EED-8931-452A-B35B-B0FD49F4FED4}" type="pres">
      <dgm:prSet presAssocID="{8BAC7F32-6E26-46AC-AE72-30C82EDE4250}" presName="composite3" presStyleCnt="0"/>
      <dgm:spPr/>
    </dgm:pt>
    <dgm:pt modelId="{1F7E54AA-3839-4476-866F-E30290256C87}" type="pres">
      <dgm:prSet presAssocID="{8BAC7F32-6E26-46AC-AE72-30C82EDE4250}" presName="background3" presStyleLbl="node3" presStyleIdx="2" presStyleCnt="6"/>
      <dgm:spPr/>
    </dgm:pt>
    <dgm:pt modelId="{84366B32-3901-4927-85C4-9B4442107621}" type="pres">
      <dgm:prSet presAssocID="{8BAC7F32-6E26-46AC-AE72-30C82EDE4250}" presName="text3" presStyleLbl="fgAcc3" presStyleIdx="2" presStyleCnt="6" custLinFactNeighborY="-50519">
        <dgm:presLayoutVars>
          <dgm:chPref val="3"/>
        </dgm:presLayoutVars>
      </dgm:prSet>
      <dgm:spPr/>
      <dgm:t>
        <a:bodyPr/>
        <a:lstStyle/>
        <a:p>
          <a:endParaRPr lang="en-US"/>
        </a:p>
      </dgm:t>
    </dgm:pt>
    <dgm:pt modelId="{DEBA4B1D-4F4B-44D3-9AB0-35FB4C5D542F}" type="pres">
      <dgm:prSet presAssocID="{8BAC7F32-6E26-46AC-AE72-30C82EDE4250}" presName="hierChild4" presStyleCnt="0"/>
      <dgm:spPr/>
    </dgm:pt>
    <dgm:pt modelId="{D458207F-597D-43D8-8B3C-DF6025A934D6}" type="pres">
      <dgm:prSet presAssocID="{B60127A7-C4CD-47C7-9A0C-088D303F66DE}" presName="Name17" presStyleLbl="parChTrans1D3" presStyleIdx="3" presStyleCnt="6"/>
      <dgm:spPr/>
      <dgm:t>
        <a:bodyPr/>
        <a:lstStyle/>
        <a:p>
          <a:endParaRPr lang="en-US"/>
        </a:p>
      </dgm:t>
    </dgm:pt>
    <dgm:pt modelId="{978D1CEB-A86A-4231-8683-8204CE3AF592}" type="pres">
      <dgm:prSet presAssocID="{A8BCE0BF-20FE-4276-97F7-7960829A4952}" presName="hierRoot3" presStyleCnt="0"/>
      <dgm:spPr/>
      <dgm:t>
        <a:bodyPr/>
        <a:lstStyle/>
        <a:p>
          <a:endParaRPr lang="en-US"/>
        </a:p>
      </dgm:t>
    </dgm:pt>
    <dgm:pt modelId="{4B6229B4-4D8D-4C9C-8806-BBE395F5813E}" type="pres">
      <dgm:prSet presAssocID="{A8BCE0BF-20FE-4276-97F7-7960829A4952}" presName="composite3" presStyleCnt="0"/>
      <dgm:spPr/>
      <dgm:t>
        <a:bodyPr/>
        <a:lstStyle/>
        <a:p>
          <a:endParaRPr lang="en-US"/>
        </a:p>
      </dgm:t>
    </dgm:pt>
    <dgm:pt modelId="{AB9B9AF7-45CC-467C-850F-DB8767A0CE71}" type="pres">
      <dgm:prSet presAssocID="{A8BCE0BF-20FE-4276-97F7-7960829A4952}" presName="background3" presStyleLbl="node3" presStyleIdx="3" presStyleCnt="6"/>
      <dgm:spPr/>
      <dgm:t>
        <a:bodyPr/>
        <a:lstStyle/>
        <a:p>
          <a:endParaRPr lang="en-US"/>
        </a:p>
      </dgm:t>
    </dgm:pt>
    <dgm:pt modelId="{E6CC32F4-5E0F-44FE-826B-14A272611664}" type="pres">
      <dgm:prSet presAssocID="{A8BCE0BF-20FE-4276-97F7-7960829A4952}" presName="text3" presStyleLbl="fgAcc3" presStyleIdx="3" presStyleCnt="6" custScaleX="203749" custScaleY="176389" custLinFactNeighborY="-50519">
        <dgm:presLayoutVars>
          <dgm:chPref val="3"/>
        </dgm:presLayoutVars>
      </dgm:prSet>
      <dgm:spPr/>
      <dgm:t>
        <a:bodyPr/>
        <a:lstStyle/>
        <a:p>
          <a:endParaRPr lang="en-US"/>
        </a:p>
      </dgm:t>
    </dgm:pt>
    <dgm:pt modelId="{458AF270-C224-4D82-8DE0-C003DB33A177}" type="pres">
      <dgm:prSet presAssocID="{A8BCE0BF-20FE-4276-97F7-7960829A4952}" presName="hierChild4" presStyleCnt="0"/>
      <dgm:spPr/>
      <dgm:t>
        <a:bodyPr/>
        <a:lstStyle/>
        <a:p>
          <a:endParaRPr lang="en-US"/>
        </a:p>
      </dgm:t>
    </dgm:pt>
    <dgm:pt modelId="{BAF36500-15E6-43B0-A3F5-06409CF1D5ED}" type="pres">
      <dgm:prSet presAssocID="{97BF077E-D2FF-4D6B-A683-52DFC3897532}" presName="Name10" presStyleLbl="parChTrans1D2" presStyleIdx="1" presStyleCnt="2"/>
      <dgm:spPr/>
      <dgm:t>
        <a:bodyPr/>
        <a:lstStyle/>
        <a:p>
          <a:endParaRPr lang="en-US"/>
        </a:p>
      </dgm:t>
    </dgm:pt>
    <dgm:pt modelId="{28E9B545-BCC6-4F55-BB15-932E02D6DF9C}" type="pres">
      <dgm:prSet presAssocID="{6BA931F2-C013-457A-B633-86EE35F0536D}" presName="hierRoot2" presStyleCnt="0"/>
      <dgm:spPr/>
      <dgm:t>
        <a:bodyPr/>
        <a:lstStyle/>
        <a:p>
          <a:endParaRPr lang="en-US"/>
        </a:p>
      </dgm:t>
    </dgm:pt>
    <dgm:pt modelId="{96A8E6CD-5D0C-4BA3-9E6B-4293A6FCD9F5}" type="pres">
      <dgm:prSet presAssocID="{6BA931F2-C013-457A-B633-86EE35F0536D}" presName="composite2" presStyleCnt="0"/>
      <dgm:spPr/>
      <dgm:t>
        <a:bodyPr/>
        <a:lstStyle/>
        <a:p>
          <a:endParaRPr lang="en-US"/>
        </a:p>
      </dgm:t>
    </dgm:pt>
    <dgm:pt modelId="{946B2E39-E951-456A-B4D0-AFB2EDF48A6B}" type="pres">
      <dgm:prSet presAssocID="{6BA931F2-C013-457A-B633-86EE35F0536D}" presName="background2" presStyleLbl="node2" presStyleIdx="1" presStyleCnt="2"/>
      <dgm:spPr/>
      <dgm:t>
        <a:bodyPr/>
        <a:lstStyle/>
        <a:p>
          <a:endParaRPr lang="en-US"/>
        </a:p>
      </dgm:t>
    </dgm:pt>
    <dgm:pt modelId="{3B591A1A-0AC8-4A8D-A3D7-FA9990E37DE1}" type="pres">
      <dgm:prSet presAssocID="{6BA931F2-C013-457A-B633-86EE35F0536D}" presName="text2" presStyleLbl="fgAcc2" presStyleIdx="1" presStyleCnt="2" custScaleX="235335" custScaleY="172739" custLinFactNeighborY="-75894">
        <dgm:presLayoutVars>
          <dgm:chPref val="3"/>
        </dgm:presLayoutVars>
      </dgm:prSet>
      <dgm:spPr/>
      <dgm:t>
        <a:bodyPr/>
        <a:lstStyle/>
        <a:p>
          <a:endParaRPr lang="en-US"/>
        </a:p>
      </dgm:t>
    </dgm:pt>
    <dgm:pt modelId="{979020D8-7DD7-49AD-936E-EDB8309256F9}" type="pres">
      <dgm:prSet presAssocID="{6BA931F2-C013-457A-B633-86EE35F0536D}" presName="hierChild3" presStyleCnt="0"/>
      <dgm:spPr/>
      <dgm:t>
        <a:bodyPr/>
        <a:lstStyle/>
        <a:p>
          <a:endParaRPr lang="en-US"/>
        </a:p>
      </dgm:t>
    </dgm:pt>
    <dgm:pt modelId="{BF31B288-A874-4B04-84A9-4599AD5A26E1}" type="pres">
      <dgm:prSet presAssocID="{38DD7899-95F2-4B49-A5F7-2D1F5D7B0F21}" presName="Name17" presStyleLbl="parChTrans1D3" presStyleIdx="4" presStyleCnt="6"/>
      <dgm:spPr/>
      <dgm:t>
        <a:bodyPr/>
        <a:lstStyle/>
        <a:p>
          <a:endParaRPr lang="en-US"/>
        </a:p>
      </dgm:t>
    </dgm:pt>
    <dgm:pt modelId="{C0855E95-0950-4396-B2E7-1E1B47F5D539}" type="pres">
      <dgm:prSet presAssocID="{3AC41BD5-2144-4DE7-BF10-19A521CFF128}" presName="hierRoot3" presStyleCnt="0"/>
      <dgm:spPr/>
    </dgm:pt>
    <dgm:pt modelId="{ACE5A077-6DC5-4B40-A9D1-955F02763A05}" type="pres">
      <dgm:prSet presAssocID="{3AC41BD5-2144-4DE7-BF10-19A521CFF128}" presName="composite3" presStyleCnt="0"/>
      <dgm:spPr/>
    </dgm:pt>
    <dgm:pt modelId="{48021284-3647-4069-ABC7-4A33CF372402}" type="pres">
      <dgm:prSet presAssocID="{3AC41BD5-2144-4DE7-BF10-19A521CFF128}" presName="background3" presStyleLbl="node3" presStyleIdx="4" presStyleCnt="6"/>
      <dgm:spPr/>
    </dgm:pt>
    <dgm:pt modelId="{A989F7C9-8C7A-4788-A10B-CCA2B32A3CF5}" type="pres">
      <dgm:prSet presAssocID="{3AC41BD5-2144-4DE7-BF10-19A521CFF128}" presName="text3" presStyleLbl="fgAcc3" presStyleIdx="4" presStyleCnt="6" custScaleX="190279" custLinFactNeighborX="-29483" custLinFactNeighborY="-72264">
        <dgm:presLayoutVars>
          <dgm:chPref val="3"/>
        </dgm:presLayoutVars>
      </dgm:prSet>
      <dgm:spPr/>
      <dgm:t>
        <a:bodyPr/>
        <a:lstStyle/>
        <a:p>
          <a:endParaRPr lang="en-US"/>
        </a:p>
      </dgm:t>
    </dgm:pt>
    <dgm:pt modelId="{55E21A22-ECDF-4774-B89B-41132DBAB772}" type="pres">
      <dgm:prSet presAssocID="{3AC41BD5-2144-4DE7-BF10-19A521CFF128}" presName="hierChild4" presStyleCnt="0"/>
      <dgm:spPr/>
    </dgm:pt>
    <dgm:pt modelId="{D04CDAE2-3908-4020-8852-91B0B895B867}" type="pres">
      <dgm:prSet presAssocID="{2D70CCD4-1B37-444C-BA28-6B7F6E08D64E}" presName="Name23" presStyleLbl="parChTrans1D4" presStyleIdx="2" presStyleCnt="6"/>
      <dgm:spPr/>
      <dgm:t>
        <a:bodyPr/>
        <a:lstStyle/>
        <a:p>
          <a:endParaRPr lang="en-US"/>
        </a:p>
      </dgm:t>
    </dgm:pt>
    <dgm:pt modelId="{E8D3230F-3082-4E41-BD27-993A52C76383}" type="pres">
      <dgm:prSet presAssocID="{04E30E25-EBCD-4E26-80D5-A852105DEE0E}" presName="hierRoot4" presStyleCnt="0"/>
      <dgm:spPr/>
    </dgm:pt>
    <dgm:pt modelId="{A2DF48EB-25A1-473C-B881-7938C28D9079}" type="pres">
      <dgm:prSet presAssocID="{04E30E25-EBCD-4E26-80D5-A852105DEE0E}" presName="composite4" presStyleCnt="0"/>
      <dgm:spPr/>
    </dgm:pt>
    <dgm:pt modelId="{C2F5165B-421C-465B-9089-6E6440F881C2}" type="pres">
      <dgm:prSet presAssocID="{04E30E25-EBCD-4E26-80D5-A852105DEE0E}" presName="background4" presStyleLbl="node4" presStyleIdx="2" presStyleCnt="6"/>
      <dgm:spPr/>
    </dgm:pt>
    <dgm:pt modelId="{E43AD0B7-7DA7-4E32-8B52-B391D16CD76F}" type="pres">
      <dgm:prSet presAssocID="{04E30E25-EBCD-4E26-80D5-A852105DEE0E}" presName="text4" presStyleLbl="fgAcc4" presStyleIdx="2" presStyleCnt="6" custLinFactNeighborX="-29483" custLinFactNeighborY="-72264">
        <dgm:presLayoutVars>
          <dgm:chPref val="3"/>
        </dgm:presLayoutVars>
      </dgm:prSet>
      <dgm:spPr/>
      <dgm:t>
        <a:bodyPr/>
        <a:lstStyle/>
        <a:p>
          <a:endParaRPr lang="en-US"/>
        </a:p>
      </dgm:t>
    </dgm:pt>
    <dgm:pt modelId="{350DFDCE-4842-449E-869A-805A28C6EE93}" type="pres">
      <dgm:prSet presAssocID="{04E30E25-EBCD-4E26-80D5-A852105DEE0E}" presName="hierChild5" presStyleCnt="0"/>
      <dgm:spPr/>
    </dgm:pt>
    <dgm:pt modelId="{B2CC25F4-3320-4AA3-813E-F75E25B297B4}" type="pres">
      <dgm:prSet presAssocID="{6EDD0330-95A1-45B3-AF70-6FD426FCC05A}" presName="Name23" presStyleLbl="parChTrans1D4" presStyleIdx="3" presStyleCnt="6"/>
      <dgm:spPr/>
      <dgm:t>
        <a:bodyPr/>
        <a:lstStyle/>
        <a:p>
          <a:endParaRPr lang="en-US"/>
        </a:p>
      </dgm:t>
    </dgm:pt>
    <dgm:pt modelId="{BA8C61FB-1377-4E91-9E1D-14A8BB4CFC35}" type="pres">
      <dgm:prSet presAssocID="{3B82A71D-13CE-4B9E-9E87-981CE042C1F4}" presName="hierRoot4" presStyleCnt="0"/>
      <dgm:spPr/>
    </dgm:pt>
    <dgm:pt modelId="{73837307-9E18-4F16-A6D6-5D2B6F5EF323}" type="pres">
      <dgm:prSet presAssocID="{3B82A71D-13CE-4B9E-9E87-981CE042C1F4}" presName="composite4" presStyleCnt="0"/>
      <dgm:spPr/>
    </dgm:pt>
    <dgm:pt modelId="{3A89E15F-E087-4911-85F6-E8074CF2308D}" type="pres">
      <dgm:prSet presAssocID="{3B82A71D-13CE-4B9E-9E87-981CE042C1F4}" presName="background4" presStyleLbl="node4" presStyleIdx="3" presStyleCnt="6"/>
      <dgm:spPr/>
    </dgm:pt>
    <dgm:pt modelId="{EFE8E445-5ECC-4975-BE7B-4D65DC6AC551}" type="pres">
      <dgm:prSet presAssocID="{3B82A71D-13CE-4B9E-9E87-981CE042C1F4}" presName="text4" presStyleLbl="fgAcc4" presStyleIdx="3" presStyleCnt="6" custScaleX="130435" custLinFactNeighborX="-29483" custLinFactNeighborY="-72264">
        <dgm:presLayoutVars>
          <dgm:chPref val="3"/>
        </dgm:presLayoutVars>
      </dgm:prSet>
      <dgm:spPr/>
      <dgm:t>
        <a:bodyPr/>
        <a:lstStyle/>
        <a:p>
          <a:endParaRPr lang="en-US"/>
        </a:p>
      </dgm:t>
    </dgm:pt>
    <dgm:pt modelId="{79C0142A-98D4-4A09-A1C1-DEE7911A49AA}" type="pres">
      <dgm:prSet presAssocID="{3B82A71D-13CE-4B9E-9E87-981CE042C1F4}" presName="hierChild5" presStyleCnt="0"/>
      <dgm:spPr/>
    </dgm:pt>
    <dgm:pt modelId="{B941AE55-7039-4F4A-BBA4-01F587910094}" type="pres">
      <dgm:prSet presAssocID="{1CD53039-A16E-49A1-8EFD-BBB3EBC4434C}" presName="Name17" presStyleLbl="parChTrans1D3" presStyleIdx="5" presStyleCnt="6"/>
      <dgm:spPr/>
      <dgm:t>
        <a:bodyPr/>
        <a:lstStyle/>
        <a:p>
          <a:endParaRPr lang="en-US"/>
        </a:p>
      </dgm:t>
    </dgm:pt>
    <dgm:pt modelId="{08C43322-BF58-4A78-8A30-0DD63A70561E}" type="pres">
      <dgm:prSet presAssocID="{D9956F68-D81E-4F68-AA22-2912F584E2D7}" presName="hierRoot3" presStyleCnt="0"/>
      <dgm:spPr/>
    </dgm:pt>
    <dgm:pt modelId="{B1EA534D-B4FF-4919-A88C-63EE3AE6E92B}" type="pres">
      <dgm:prSet presAssocID="{D9956F68-D81E-4F68-AA22-2912F584E2D7}" presName="composite3" presStyleCnt="0"/>
      <dgm:spPr/>
    </dgm:pt>
    <dgm:pt modelId="{E5D4FE92-9E1A-4D8E-88E5-0090155FC112}" type="pres">
      <dgm:prSet presAssocID="{D9956F68-D81E-4F68-AA22-2912F584E2D7}" presName="background3" presStyleLbl="node3" presStyleIdx="5" presStyleCnt="6"/>
      <dgm:spPr/>
    </dgm:pt>
    <dgm:pt modelId="{867E5B60-3156-4212-8D8F-4C5B0B56A317}" type="pres">
      <dgm:prSet presAssocID="{D9956F68-D81E-4F68-AA22-2912F584E2D7}" presName="text3" presStyleLbl="fgAcc3" presStyleIdx="5" presStyleCnt="6" custScaleX="238559" custLinFactNeighborY="-72264">
        <dgm:presLayoutVars>
          <dgm:chPref val="3"/>
        </dgm:presLayoutVars>
      </dgm:prSet>
      <dgm:spPr/>
      <dgm:t>
        <a:bodyPr/>
        <a:lstStyle/>
        <a:p>
          <a:endParaRPr lang="en-US"/>
        </a:p>
      </dgm:t>
    </dgm:pt>
    <dgm:pt modelId="{5D7B80C3-9BBC-4E90-AB85-36AC51086771}" type="pres">
      <dgm:prSet presAssocID="{D9956F68-D81E-4F68-AA22-2912F584E2D7}" presName="hierChild4" presStyleCnt="0"/>
      <dgm:spPr/>
    </dgm:pt>
    <dgm:pt modelId="{750292E5-C5BA-40EC-8211-22DC90588A9F}" type="pres">
      <dgm:prSet presAssocID="{23242F3C-FCB0-4C40-B031-6507D3173FA8}" presName="Name23" presStyleLbl="parChTrans1D4" presStyleIdx="4" presStyleCnt="6"/>
      <dgm:spPr/>
      <dgm:t>
        <a:bodyPr/>
        <a:lstStyle/>
        <a:p>
          <a:endParaRPr lang="en-US"/>
        </a:p>
      </dgm:t>
    </dgm:pt>
    <dgm:pt modelId="{737C1978-E2D9-4CB7-9A6C-E4C98209E5BD}" type="pres">
      <dgm:prSet presAssocID="{EF80CAE3-AAF2-43EF-A6FA-E23BA9093513}" presName="hierRoot4" presStyleCnt="0"/>
      <dgm:spPr/>
    </dgm:pt>
    <dgm:pt modelId="{7E2AA460-E0B6-476D-A458-92ED5A94BE6C}" type="pres">
      <dgm:prSet presAssocID="{EF80CAE3-AAF2-43EF-A6FA-E23BA9093513}" presName="composite4" presStyleCnt="0"/>
      <dgm:spPr/>
    </dgm:pt>
    <dgm:pt modelId="{2A48A815-650E-49B6-AACF-11E1ACA7D3D1}" type="pres">
      <dgm:prSet presAssocID="{EF80CAE3-AAF2-43EF-A6FA-E23BA9093513}" presName="background4" presStyleLbl="node4" presStyleIdx="4" presStyleCnt="6"/>
      <dgm:spPr/>
    </dgm:pt>
    <dgm:pt modelId="{1626F17C-0BEC-41BF-B049-70FF235F2EE4}" type="pres">
      <dgm:prSet presAssocID="{EF80CAE3-AAF2-43EF-A6FA-E23BA9093513}" presName="text4" presStyleLbl="fgAcc4" presStyleIdx="4" presStyleCnt="6" custScaleX="187224" custScaleY="226312" custLinFactNeighborX="-3219" custLinFactNeighborY="-22239">
        <dgm:presLayoutVars>
          <dgm:chPref val="3"/>
        </dgm:presLayoutVars>
      </dgm:prSet>
      <dgm:spPr/>
      <dgm:t>
        <a:bodyPr/>
        <a:lstStyle/>
        <a:p>
          <a:endParaRPr lang="en-US"/>
        </a:p>
      </dgm:t>
    </dgm:pt>
    <dgm:pt modelId="{82F9276E-66BD-4626-8597-850C7208B721}" type="pres">
      <dgm:prSet presAssocID="{EF80CAE3-AAF2-43EF-A6FA-E23BA9093513}" presName="hierChild5" presStyleCnt="0"/>
      <dgm:spPr/>
    </dgm:pt>
    <dgm:pt modelId="{8835A9C3-872D-45F2-B3DE-333167693716}" type="pres">
      <dgm:prSet presAssocID="{FF2B87EE-51DA-40EA-B478-A3294934D9FD}" presName="Name23" presStyleLbl="parChTrans1D4" presStyleIdx="5" presStyleCnt="6"/>
      <dgm:spPr/>
      <dgm:t>
        <a:bodyPr/>
        <a:lstStyle/>
        <a:p>
          <a:endParaRPr lang="en-US"/>
        </a:p>
      </dgm:t>
    </dgm:pt>
    <dgm:pt modelId="{F3A80C71-8476-49AF-BF3E-21B1DEC29B65}" type="pres">
      <dgm:prSet presAssocID="{358AD0A7-DA15-4279-B084-934E40533B93}" presName="hierRoot4" presStyleCnt="0"/>
      <dgm:spPr/>
    </dgm:pt>
    <dgm:pt modelId="{42AF88C6-98E6-4A08-86EA-C4536C99BBEB}" type="pres">
      <dgm:prSet presAssocID="{358AD0A7-DA15-4279-B084-934E40533B93}" presName="composite4" presStyleCnt="0"/>
      <dgm:spPr/>
    </dgm:pt>
    <dgm:pt modelId="{6B69D7D3-BE77-4DE5-9496-274D6B8914BA}" type="pres">
      <dgm:prSet presAssocID="{358AD0A7-DA15-4279-B084-934E40533B93}" presName="background4" presStyleLbl="node4" presStyleIdx="5" presStyleCnt="6"/>
      <dgm:spPr/>
    </dgm:pt>
    <dgm:pt modelId="{55D6DF81-AFE0-43FF-B7D0-A3AE7A014FD3}" type="pres">
      <dgm:prSet presAssocID="{358AD0A7-DA15-4279-B084-934E40533B93}" presName="text4" presStyleLbl="fgAcc4" presStyleIdx="5" presStyleCnt="6" custScaleX="169063" custScaleY="226312" custLinFactNeighborX="-3219" custLinFactNeighborY="-22239">
        <dgm:presLayoutVars>
          <dgm:chPref val="3"/>
        </dgm:presLayoutVars>
      </dgm:prSet>
      <dgm:spPr/>
      <dgm:t>
        <a:bodyPr/>
        <a:lstStyle/>
        <a:p>
          <a:endParaRPr lang="en-US"/>
        </a:p>
      </dgm:t>
    </dgm:pt>
    <dgm:pt modelId="{17A843CC-364B-4FA3-9FC0-C1B6A97C919E}" type="pres">
      <dgm:prSet presAssocID="{358AD0A7-DA15-4279-B084-934E40533B93}" presName="hierChild5" presStyleCnt="0"/>
      <dgm:spPr/>
    </dgm:pt>
  </dgm:ptLst>
  <dgm:cxnLst>
    <dgm:cxn modelId="{13E80681-A965-4F69-8E01-ADB365036610}" type="presOf" srcId="{9E562D43-E295-48CA-B091-75C03EB8049A}" destId="{8876C7B1-F025-490D-9ED3-A916CBA4DAEE}" srcOrd="0" destOrd="0" presId="urn:microsoft.com/office/officeart/2005/8/layout/hierarchy1"/>
    <dgm:cxn modelId="{A2DFF9DA-82FC-45AF-890F-D743ABF580FF}" srcId="{05AA74A8-1576-40E3-808A-AEE5D6569FF2}" destId="{A8BCE0BF-20FE-4276-97F7-7960829A4952}" srcOrd="3" destOrd="0" parTransId="{B60127A7-C4CD-47C7-9A0C-088D303F66DE}" sibTransId="{15B8A23A-55DC-41B7-AD78-0CAD89B51DC0}"/>
    <dgm:cxn modelId="{FD016141-EDFA-496C-BFD7-AF315796AA6C}" type="presOf" srcId="{054C15ED-9FE4-498A-93DF-679EDD4DA383}" destId="{C496F542-E9A5-48F7-B5A8-81AE6DB7D0AD}" srcOrd="0" destOrd="0" presId="urn:microsoft.com/office/officeart/2005/8/layout/hierarchy1"/>
    <dgm:cxn modelId="{2ED9DFBD-A5D9-4B6F-A3EF-44D45B32777C}" type="presOf" srcId="{940148C3-AF4E-4874-BE39-21AA20E113B3}" destId="{A7800631-66D3-47BB-B5EB-8F7DA958A3C0}" srcOrd="0" destOrd="0" presId="urn:microsoft.com/office/officeart/2005/8/layout/hierarchy1"/>
    <dgm:cxn modelId="{6AF3A7EC-764D-4557-ACD4-D626A2E05F0F}" srcId="{05AA74A8-1576-40E3-808A-AEE5D6569FF2}" destId="{054C15ED-9FE4-498A-93DF-679EDD4DA383}" srcOrd="1" destOrd="0" parTransId="{940148C3-AF4E-4874-BE39-21AA20E113B3}" sibTransId="{14FC066D-7F53-4312-A532-C22DBBE02C52}"/>
    <dgm:cxn modelId="{B9A6ACCE-B88B-443D-B7C0-8C46D1D6DD0A}" srcId="{954CE0D8-B271-477A-8B17-83F5125FF442}" destId="{4B55FF85-1064-42CA-A71A-994F3F35EF68}" srcOrd="0" destOrd="0" parTransId="{65AC4107-E743-4536-85FA-18D75AF82416}" sibTransId="{7C04A11E-390B-44D5-94D1-56A106B27002}"/>
    <dgm:cxn modelId="{6936AFAE-B9EB-4445-8DDA-49152C70097F}" type="presOf" srcId="{EF80CAE3-AAF2-43EF-A6FA-E23BA9093513}" destId="{1626F17C-0BEC-41BF-B049-70FF235F2EE4}" srcOrd="0" destOrd="0" presId="urn:microsoft.com/office/officeart/2005/8/layout/hierarchy1"/>
    <dgm:cxn modelId="{2E5EBB5C-F8E9-425C-86CA-5DDC0E39BA8B}" srcId="{D9956F68-D81E-4F68-AA22-2912F584E2D7}" destId="{EF80CAE3-AAF2-43EF-A6FA-E23BA9093513}" srcOrd="0" destOrd="0" parTransId="{23242F3C-FCB0-4C40-B031-6507D3173FA8}" sibTransId="{B54A1663-8F80-49DC-BE16-70CF60A0B607}"/>
    <dgm:cxn modelId="{9242EB9C-317E-4A18-93DD-A03FD21010DB}" srcId="{3AC41BD5-2144-4DE7-BF10-19A521CFF128}" destId="{04E30E25-EBCD-4E26-80D5-A852105DEE0E}" srcOrd="0" destOrd="0" parTransId="{2D70CCD4-1B37-444C-BA28-6B7F6E08D64E}" sibTransId="{FBD39399-EB1B-4B4D-BB3D-009D2C78C7A7}"/>
    <dgm:cxn modelId="{4EA391A9-B274-4C57-BE1F-D1DBA81DF69C}" type="presOf" srcId="{6EDD0330-95A1-45B3-AF70-6FD426FCC05A}" destId="{B2CC25F4-3320-4AA3-813E-F75E25B297B4}" srcOrd="0" destOrd="0" presId="urn:microsoft.com/office/officeart/2005/8/layout/hierarchy1"/>
    <dgm:cxn modelId="{D1BAFD55-75FA-487D-968E-83C2C5EDC76D}" type="presOf" srcId="{23242F3C-FCB0-4C40-B031-6507D3173FA8}" destId="{750292E5-C5BA-40EC-8211-22DC90588A9F}" srcOrd="0" destOrd="0" presId="urn:microsoft.com/office/officeart/2005/8/layout/hierarchy1"/>
    <dgm:cxn modelId="{BDB1430E-5F94-4A08-B0A7-F0304B54404C}" type="presOf" srcId="{3B82A71D-13CE-4B9E-9E87-981CE042C1F4}" destId="{EFE8E445-5ECC-4975-BE7B-4D65DC6AC551}" srcOrd="0" destOrd="0" presId="urn:microsoft.com/office/officeart/2005/8/layout/hierarchy1"/>
    <dgm:cxn modelId="{4903B329-AE7D-4B51-84ED-D9147CF14DA5}" type="presOf" srcId="{97BF077E-D2FF-4D6B-A683-52DFC3897532}" destId="{BAF36500-15E6-43B0-A3F5-06409CF1D5ED}" srcOrd="0" destOrd="0" presId="urn:microsoft.com/office/officeart/2005/8/layout/hierarchy1"/>
    <dgm:cxn modelId="{BAFAEC00-31A5-4197-9E71-9CC1EAE86AEA}" srcId="{71FFA9F9-A8FE-4498-8DCE-2B51B550FEB0}" destId="{9E562D43-E295-48CA-B091-75C03EB8049A}" srcOrd="0" destOrd="0" parTransId="{ECAB5680-D096-48B6-BA94-049996C0952A}" sibTransId="{C70C8FEE-CE74-490C-802B-ADDEBF5E12C9}"/>
    <dgm:cxn modelId="{EE162005-2AED-413E-B183-A1844DE70A32}" type="presOf" srcId="{FA48040D-5FA0-430C-BE79-5B5A9BEE936B}" destId="{81F13587-44B7-49E9-95A4-347B009DDEC0}" srcOrd="0" destOrd="0" presId="urn:microsoft.com/office/officeart/2005/8/layout/hierarchy1"/>
    <dgm:cxn modelId="{9F3EFE57-C087-4E24-8DF7-3416E3DBF524}" srcId="{9E562D43-E295-48CA-B091-75C03EB8049A}" destId="{6BA931F2-C013-457A-B633-86EE35F0536D}" srcOrd="1" destOrd="0" parTransId="{97BF077E-D2FF-4D6B-A683-52DFC3897532}" sibTransId="{32056AF4-1D90-411E-A2DF-5D404F654329}"/>
    <dgm:cxn modelId="{9BC3622C-4349-4DBC-86F8-F33308D8D9BC}" type="presOf" srcId="{A8BCE0BF-20FE-4276-97F7-7960829A4952}" destId="{E6CC32F4-5E0F-44FE-826B-14A272611664}" srcOrd="0" destOrd="0" presId="urn:microsoft.com/office/officeart/2005/8/layout/hierarchy1"/>
    <dgm:cxn modelId="{45883B6C-7ED1-48FB-A222-F46C56BD5B50}" type="presOf" srcId="{38DD7899-95F2-4B49-A5F7-2D1F5D7B0F21}" destId="{BF31B288-A874-4B04-84A9-4599AD5A26E1}" srcOrd="0" destOrd="0" presId="urn:microsoft.com/office/officeart/2005/8/layout/hierarchy1"/>
    <dgm:cxn modelId="{21F0E672-1C2D-496F-A6A0-97F4875A72A9}" type="presOf" srcId="{FF2B87EE-51DA-40EA-B478-A3294934D9FD}" destId="{8835A9C3-872D-45F2-B3DE-333167693716}" srcOrd="0" destOrd="0" presId="urn:microsoft.com/office/officeart/2005/8/layout/hierarchy1"/>
    <dgm:cxn modelId="{2FEEC40F-3124-478D-86A3-21E1CD3BAB17}" type="presOf" srcId="{D9956F68-D81E-4F68-AA22-2912F584E2D7}" destId="{867E5B60-3156-4212-8D8F-4C5B0B56A317}" srcOrd="0" destOrd="0" presId="urn:microsoft.com/office/officeart/2005/8/layout/hierarchy1"/>
    <dgm:cxn modelId="{E83FEA2A-D46E-4037-8D92-BE403DFBBA16}" srcId="{954CE0D8-B271-477A-8B17-83F5125FF442}" destId="{0C6FEFE7-9CD1-4A7C-AB2B-21222A15AA4A}" srcOrd="1" destOrd="0" parTransId="{2B65DF59-54DA-4E4D-A278-269AD84D82DA}" sibTransId="{550E2459-CE1E-4C26-A9E3-8AC78F618623}"/>
    <dgm:cxn modelId="{7F9E2F2D-0C46-4485-8139-D284D740C765}" type="presOf" srcId="{04E30E25-EBCD-4E26-80D5-A852105DEE0E}" destId="{E43AD0B7-7DA7-4E32-8B52-B391D16CD76F}" srcOrd="0" destOrd="0" presId="urn:microsoft.com/office/officeart/2005/8/layout/hierarchy1"/>
    <dgm:cxn modelId="{41E2DFB7-36E5-431D-906F-6E55E4F470C2}" type="presOf" srcId="{3AC41BD5-2144-4DE7-BF10-19A521CFF128}" destId="{A989F7C9-8C7A-4788-A10B-CCA2B32A3CF5}" srcOrd="0" destOrd="0" presId="urn:microsoft.com/office/officeart/2005/8/layout/hierarchy1"/>
    <dgm:cxn modelId="{D9EAEF09-2B59-4B2D-9E9B-3DD81CD0F860}" type="presOf" srcId="{4B55FF85-1064-42CA-A71A-994F3F35EF68}" destId="{48ACED47-AD2E-4389-827B-9474FC38165F}" srcOrd="0" destOrd="0" presId="urn:microsoft.com/office/officeart/2005/8/layout/hierarchy1"/>
    <dgm:cxn modelId="{86A5F81E-6663-4267-AF88-12CABDCE3810}" srcId="{05AA74A8-1576-40E3-808A-AEE5D6569FF2}" destId="{954CE0D8-B271-477A-8B17-83F5125FF442}" srcOrd="0" destOrd="0" parTransId="{A06B66F6-5D31-493B-AC43-4488011E94E9}" sibTransId="{BC67603C-D9A5-45C3-92C7-A021D403C5AD}"/>
    <dgm:cxn modelId="{4926136B-91E8-4C06-8D4F-37899CBEA8A5}" type="presOf" srcId="{2B65DF59-54DA-4E4D-A278-269AD84D82DA}" destId="{4A2A1278-31FF-4657-A5BE-41AEAD0A6713}" srcOrd="0" destOrd="0" presId="urn:microsoft.com/office/officeart/2005/8/layout/hierarchy1"/>
    <dgm:cxn modelId="{1B678466-21E3-4694-B303-C18B951E8F0A}" type="presOf" srcId="{954CE0D8-B271-477A-8B17-83F5125FF442}" destId="{64EC4131-8CDC-452D-A932-9B32BD0788AB}" srcOrd="0" destOrd="0" presId="urn:microsoft.com/office/officeart/2005/8/layout/hierarchy1"/>
    <dgm:cxn modelId="{835FE55B-D509-4AE2-A070-32F30B0B0C67}" type="presOf" srcId="{6BA931F2-C013-457A-B633-86EE35F0536D}" destId="{3B591A1A-0AC8-4A8D-A3D7-FA9990E37DE1}" srcOrd="0" destOrd="0" presId="urn:microsoft.com/office/officeart/2005/8/layout/hierarchy1"/>
    <dgm:cxn modelId="{6F452190-0A61-4C7D-813D-686C9EA42D2F}" type="presOf" srcId="{358AD0A7-DA15-4279-B084-934E40533B93}" destId="{55D6DF81-AFE0-43FF-B7D0-A3AE7A014FD3}" srcOrd="0" destOrd="0" presId="urn:microsoft.com/office/officeart/2005/8/layout/hierarchy1"/>
    <dgm:cxn modelId="{DC589EDF-0388-4CBB-A97E-A4DFD300772D}" type="presOf" srcId="{A06B66F6-5D31-493B-AC43-4488011E94E9}" destId="{6FF3823D-780A-4DBC-8843-741D124D8D68}" srcOrd="0" destOrd="0" presId="urn:microsoft.com/office/officeart/2005/8/layout/hierarchy1"/>
    <dgm:cxn modelId="{F05330C2-7E8D-48B5-9C8C-BE89026432C7}" srcId="{3AC41BD5-2144-4DE7-BF10-19A521CFF128}" destId="{3B82A71D-13CE-4B9E-9E87-981CE042C1F4}" srcOrd="1" destOrd="0" parTransId="{6EDD0330-95A1-45B3-AF70-6FD426FCC05A}" sibTransId="{5BAF9A98-55D1-4EFB-95E0-F021BAA6A772}"/>
    <dgm:cxn modelId="{B38A148B-B69A-4365-A076-49F0D188718F}" type="presOf" srcId="{AE9BBAD7-5ADD-4F16-A2AF-1221FC5B57D6}" destId="{3AF57702-0552-4DC4-BD1F-2EEB8476B071}" srcOrd="0" destOrd="0" presId="urn:microsoft.com/office/officeart/2005/8/layout/hierarchy1"/>
    <dgm:cxn modelId="{F8AA1B4A-F62C-48A8-83BA-FA27A256F6E1}" type="presOf" srcId="{05AA74A8-1576-40E3-808A-AEE5D6569FF2}" destId="{12D0ECC3-91B4-4091-8184-5B9D3F79A82F}" srcOrd="0" destOrd="0" presId="urn:microsoft.com/office/officeart/2005/8/layout/hierarchy1"/>
    <dgm:cxn modelId="{7EE61208-039B-43C1-A63D-9384E18BAE4E}" srcId="{9E562D43-E295-48CA-B091-75C03EB8049A}" destId="{05AA74A8-1576-40E3-808A-AEE5D6569FF2}" srcOrd="0" destOrd="0" parTransId="{FA48040D-5FA0-430C-BE79-5B5A9BEE936B}" sibTransId="{A98E379E-3565-4A49-B11D-5BA40698E14B}"/>
    <dgm:cxn modelId="{34767D76-3C21-4DF3-9CCE-B4C455A0BEFD}" srcId="{D9956F68-D81E-4F68-AA22-2912F584E2D7}" destId="{358AD0A7-DA15-4279-B084-934E40533B93}" srcOrd="1" destOrd="0" parTransId="{FF2B87EE-51DA-40EA-B478-A3294934D9FD}" sibTransId="{46DF2CFB-2A05-4D3F-8AEE-334C39EAEBF1}"/>
    <dgm:cxn modelId="{0B057009-5FD8-48C2-9DF5-8F351517D58F}" type="presOf" srcId="{2D70CCD4-1B37-444C-BA28-6B7F6E08D64E}" destId="{D04CDAE2-3908-4020-8852-91B0B895B867}" srcOrd="0" destOrd="0" presId="urn:microsoft.com/office/officeart/2005/8/layout/hierarchy1"/>
    <dgm:cxn modelId="{289F95AA-5E67-4C7E-BCAB-884C0DD6C5BA}" type="presOf" srcId="{65AC4107-E743-4536-85FA-18D75AF82416}" destId="{0C6935C4-1730-4488-BF16-B04F7DBEF8B0}" srcOrd="0" destOrd="0" presId="urn:microsoft.com/office/officeart/2005/8/layout/hierarchy1"/>
    <dgm:cxn modelId="{D9DF5858-092F-4FA2-B05A-05BCA1B962A9}" type="presOf" srcId="{71FFA9F9-A8FE-4498-8DCE-2B51B550FEB0}" destId="{EB0B7143-09E9-4F39-AD66-8CD8672317D7}" srcOrd="0" destOrd="0" presId="urn:microsoft.com/office/officeart/2005/8/layout/hierarchy1"/>
    <dgm:cxn modelId="{DBC32F55-E55B-47BC-A53E-350A54B6CCFE}" type="presOf" srcId="{8BAC7F32-6E26-46AC-AE72-30C82EDE4250}" destId="{84366B32-3901-4927-85C4-9B4442107621}" srcOrd="0" destOrd="0" presId="urn:microsoft.com/office/officeart/2005/8/layout/hierarchy1"/>
    <dgm:cxn modelId="{B0DB54AA-DEE5-4F74-B4A1-3AD6B916720C}" srcId="{6BA931F2-C013-457A-B633-86EE35F0536D}" destId="{3AC41BD5-2144-4DE7-BF10-19A521CFF128}" srcOrd="0" destOrd="0" parTransId="{38DD7899-95F2-4B49-A5F7-2D1F5D7B0F21}" sibTransId="{25396373-A0A9-4F14-B656-3AF8EC14263B}"/>
    <dgm:cxn modelId="{3ACCE21C-4F44-4406-8CC7-BA7ECE8AA271}" type="presOf" srcId="{1CD53039-A16E-49A1-8EFD-BBB3EBC4434C}" destId="{B941AE55-7039-4F4A-BBA4-01F587910094}" srcOrd="0" destOrd="0" presId="urn:microsoft.com/office/officeart/2005/8/layout/hierarchy1"/>
    <dgm:cxn modelId="{7954ECA3-DD95-4D96-AC6B-29C3D2A52617}" srcId="{6BA931F2-C013-457A-B633-86EE35F0536D}" destId="{D9956F68-D81E-4F68-AA22-2912F584E2D7}" srcOrd="1" destOrd="0" parTransId="{1CD53039-A16E-49A1-8EFD-BBB3EBC4434C}" sibTransId="{AEBBE3AC-5DDB-4F33-AAAA-4ECFEB894472}"/>
    <dgm:cxn modelId="{8C07639B-322D-421A-98F0-8C61CD2DCEDB}" type="presOf" srcId="{0C6FEFE7-9CD1-4A7C-AB2B-21222A15AA4A}" destId="{F0EDD18C-96AD-476A-BB79-7D4B7E1C1FAD}" srcOrd="0" destOrd="0" presId="urn:microsoft.com/office/officeart/2005/8/layout/hierarchy1"/>
    <dgm:cxn modelId="{581C6EB5-4F0F-43D5-91CC-72FFDC63286D}" srcId="{05AA74A8-1576-40E3-808A-AEE5D6569FF2}" destId="{8BAC7F32-6E26-46AC-AE72-30C82EDE4250}" srcOrd="2" destOrd="0" parTransId="{AE9BBAD7-5ADD-4F16-A2AF-1221FC5B57D6}" sibTransId="{FD1587EE-E916-4D04-97EC-7EE32FD562BC}"/>
    <dgm:cxn modelId="{198CEF48-A51A-4A46-915A-6DD5D8F2D991}" type="presOf" srcId="{B60127A7-C4CD-47C7-9A0C-088D303F66DE}" destId="{D458207F-597D-43D8-8B3C-DF6025A934D6}" srcOrd="0" destOrd="0" presId="urn:microsoft.com/office/officeart/2005/8/layout/hierarchy1"/>
    <dgm:cxn modelId="{001F414E-C724-461E-A6FA-9583324FFED6}" type="presParOf" srcId="{EB0B7143-09E9-4F39-AD66-8CD8672317D7}" destId="{A6F3E373-CB7E-481D-9848-E0F4F85B1684}" srcOrd="0" destOrd="0" presId="urn:microsoft.com/office/officeart/2005/8/layout/hierarchy1"/>
    <dgm:cxn modelId="{D9235AEF-E905-418F-86F3-A34F1FB6A3B3}" type="presParOf" srcId="{A6F3E373-CB7E-481D-9848-E0F4F85B1684}" destId="{04B77ED6-1F05-4C07-9667-93CCFE81298B}" srcOrd="0" destOrd="0" presId="urn:microsoft.com/office/officeart/2005/8/layout/hierarchy1"/>
    <dgm:cxn modelId="{09EC9DC8-EE05-40E4-8D4E-A6D438D0A2B7}" type="presParOf" srcId="{04B77ED6-1F05-4C07-9667-93CCFE81298B}" destId="{CC5AD456-1382-48DA-A2B4-77F60E688646}" srcOrd="0" destOrd="0" presId="urn:microsoft.com/office/officeart/2005/8/layout/hierarchy1"/>
    <dgm:cxn modelId="{21D223E9-B9B0-40F7-ABC3-7CE400307DA1}" type="presParOf" srcId="{04B77ED6-1F05-4C07-9667-93CCFE81298B}" destId="{8876C7B1-F025-490D-9ED3-A916CBA4DAEE}" srcOrd="1" destOrd="0" presId="urn:microsoft.com/office/officeart/2005/8/layout/hierarchy1"/>
    <dgm:cxn modelId="{EAD38A5E-80D6-4777-8467-7B30B76EB295}" type="presParOf" srcId="{A6F3E373-CB7E-481D-9848-E0F4F85B1684}" destId="{2B4FC8F9-E7EF-4E71-8481-508A3A2B00D7}" srcOrd="1" destOrd="0" presId="urn:microsoft.com/office/officeart/2005/8/layout/hierarchy1"/>
    <dgm:cxn modelId="{6C5016E0-FEE9-4B16-9E71-1E74F24CA65E}" type="presParOf" srcId="{2B4FC8F9-E7EF-4E71-8481-508A3A2B00D7}" destId="{81F13587-44B7-49E9-95A4-347B009DDEC0}" srcOrd="0" destOrd="0" presId="urn:microsoft.com/office/officeart/2005/8/layout/hierarchy1"/>
    <dgm:cxn modelId="{ED4E7B06-1D92-4F89-A622-DE83CEACFADB}" type="presParOf" srcId="{2B4FC8F9-E7EF-4E71-8481-508A3A2B00D7}" destId="{C6160A15-28B7-464D-9C5C-1F4F8B2326EB}" srcOrd="1" destOrd="0" presId="urn:microsoft.com/office/officeart/2005/8/layout/hierarchy1"/>
    <dgm:cxn modelId="{F7D413EF-64D8-4D88-8FF9-EDDC0A351F3E}" type="presParOf" srcId="{C6160A15-28B7-464D-9C5C-1F4F8B2326EB}" destId="{08919C3B-56EC-4031-8C38-7AC45D8CAC23}" srcOrd="0" destOrd="0" presId="urn:microsoft.com/office/officeart/2005/8/layout/hierarchy1"/>
    <dgm:cxn modelId="{C725A68F-53CA-4FDA-8A56-881B291565AC}" type="presParOf" srcId="{08919C3B-56EC-4031-8C38-7AC45D8CAC23}" destId="{EF3A879A-6A09-47B3-83F0-965A15FA8E42}" srcOrd="0" destOrd="0" presId="urn:microsoft.com/office/officeart/2005/8/layout/hierarchy1"/>
    <dgm:cxn modelId="{C384F72F-8164-4C8F-934F-AFEFE9F8DCB3}" type="presParOf" srcId="{08919C3B-56EC-4031-8C38-7AC45D8CAC23}" destId="{12D0ECC3-91B4-4091-8184-5B9D3F79A82F}" srcOrd="1" destOrd="0" presId="urn:microsoft.com/office/officeart/2005/8/layout/hierarchy1"/>
    <dgm:cxn modelId="{28F3F5F2-2E03-43B8-8A17-0C71D000AD3A}" type="presParOf" srcId="{C6160A15-28B7-464D-9C5C-1F4F8B2326EB}" destId="{102A1AED-B478-48A2-ACE5-16380624D2E6}" srcOrd="1" destOrd="0" presId="urn:microsoft.com/office/officeart/2005/8/layout/hierarchy1"/>
    <dgm:cxn modelId="{59FC4137-E1DE-4280-A083-F1943C040F85}" type="presParOf" srcId="{102A1AED-B478-48A2-ACE5-16380624D2E6}" destId="{6FF3823D-780A-4DBC-8843-741D124D8D68}" srcOrd="0" destOrd="0" presId="urn:microsoft.com/office/officeart/2005/8/layout/hierarchy1"/>
    <dgm:cxn modelId="{E917CAE5-390E-4A45-93FE-9E62BD7019A0}" type="presParOf" srcId="{102A1AED-B478-48A2-ACE5-16380624D2E6}" destId="{BD14E172-9996-4025-A6E4-056ECD8BE3B0}" srcOrd="1" destOrd="0" presId="urn:microsoft.com/office/officeart/2005/8/layout/hierarchy1"/>
    <dgm:cxn modelId="{54D26263-4EFE-41C9-8AF7-75220E2B732B}" type="presParOf" srcId="{BD14E172-9996-4025-A6E4-056ECD8BE3B0}" destId="{DC30D75A-4A96-4057-A24E-24A56D1F90BB}" srcOrd="0" destOrd="0" presId="urn:microsoft.com/office/officeart/2005/8/layout/hierarchy1"/>
    <dgm:cxn modelId="{32B02D0A-7614-4CC1-A27B-2CFA9251E327}" type="presParOf" srcId="{DC30D75A-4A96-4057-A24E-24A56D1F90BB}" destId="{13B3863C-C4A8-4A68-99F3-79B2A18D6799}" srcOrd="0" destOrd="0" presId="urn:microsoft.com/office/officeart/2005/8/layout/hierarchy1"/>
    <dgm:cxn modelId="{5D9039D5-AD1E-44A3-800A-122F6982A64A}" type="presParOf" srcId="{DC30D75A-4A96-4057-A24E-24A56D1F90BB}" destId="{64EC4131-8CDC-452D-A932-9B32BD0788AB}" srcOrd="1" destOrd="0" presId="urn:microsoft.com/office/officeart/2005/8/layout/hierarchy1"/>
    <dgm:cxn modelId="{58AE1802-7723-4D42-A84F-1A3754E1EF04}" type="presParOf" srcId="{BD14E172-9996-4025-A6E4-056ECD8BE3B0}" destId="{DD0ECA6A-CB46-46A7-8EF4-1AFA3C24D88E}" srcOrd="1" destOrd="0" presId="urn:microsoft.com/office/officeart/2005/8/layout/hierarchy1"/>
    <dgm:cxn modelId="{FC3C7B26-5744-43FE-93DB-1B29EF23AC5F}" type="presParOf" srcId="{DD0ECA6A-CB46-46A7-8EF4-1AFA3C24D88E}" destId="{0C6935C4-1730-4488-BF16-B04F7DBEF8B0}" srcOrd="0" destOrd="0" presId="urn:microsoft.com/office/officeart/2005/8/layout/hierarchy1"/>
    <dgm:cxn modelId="{A19BDBD1-C827-4A72-B813-66FA2451D132}" type="presParOf" srcId="{DD0ECA6A-CB46-46A7-8EF4-1AFA3C24D88E}" destId="{869E8A5A-FA1E-4739-9AA3-17136113DBD2}" srcOrd="1" destOrd="0" presId="urn:microsoft.com/office/officeart/2005/8/layout/hierarchy1"/>
    <dgm:cxn modelId="{05DF170B-036C-44E7-A8A6-F7EF6F7BC9CE}" type="presParOf" srcId="{869E8A5A-FA1E-4739-9AA3-17136113DBD2}" destId="{101C8538-C311-4F91-9B8A-D13FB1EA6C4A}" srcOrd="0" destOrd="0" presId="urn:microsoft.com/office/officeart/2005/8/layout/hierarchy1"/>
    <dgm:cxn modelId="{2CD90F62-C9E2-49EE-8B71-AA9671313CD5}" type="presParOf" srcId="{101C8538-C311-4F91-9B8A-D13FB1EA6C4A}" destId="{6E2EEF51-A919-425E-B02C-EA57A3580C2D}" srcOrd="0" destOrd="0" presId="urn:microsoft.com/office/officeart/2005/8/layout/hierarchy1"/>
    <dgm:cxn modelId="{94D40AB6-ABCD-4933-A8C9-58F63D72B994}" type="presParOf" srcId="{101C8538-C311-4F91-9B8A-D13FB1EA6C4A}" destId="{48ACED47-AD2E-4389-827B-9474FC38165F}" srcOrd="1" destOrd="0" presId="urn:microsoft.com/office/officeart/2005/8/layout/hierarchy1"/>
    <dgm:cxn modelId="{61530D9B-2258-449B-AF0F-50FCE243B80C}" type="presParOf" srcId="{869E8A5A-FA1E-4739-9AA3-17136113DBD2}" destId="{697B686E-F9E6-401B-9286-97BC30626DB0}" srcOrd="1" destOrd="0" presId="urn:microsoft.com/office/officeart/2005/8/layout/hierarchy1"/>
    <dgm:cxn modelId="{F747F162-9AC1-46EA-874E-F296A0C23E19}" type="presParOf" srcId="{DD0ECA6A-CB46-46A7-8EF4-1AFA3C24D88E}" destId="{4A2A1278-31FF-4657-A5BE-41AEAD0A6713}" srcOrd="2" destOrd="0" presId="urn:microsoft.com/office/officeart/2005/8/layout/hierarchy1"/>
    <dgm:cxn modelId="{008026F9-69EC-419C-BED9-0D8FF1354D95}" type="presParOf" srcId="{DD0ECA6A-CB46-46A7-8EF4-1AFA3C24D88E}" destId="{1A52BABC-1E9F-4940-8CD9-B91FD02D0862}" srcOrd="3" destOrd="0" presId="urn:microsoft.com/office/officeart/2005/8/layout/hierarchy1"/>
    <dgm:cxn modelId="{A06E1BE1-6320-4588-AFCC-70F27FDF8FA0}" type="presParOf" srcId="{1A52BABC-1E9F-4940-8CD9-B91FD02D0862}" destId="{C37A6089-33DC-4577-8E58-F8BF354C2593}" srcOrd="0" destOrd="0" presId="urn:microsoft.com/office/officeart/2005/8/layout/hierarchy1"/>
    <dgm:cxn modelId="{448CC552-4ECA-469D-962D-78D6C269A356}" type="presParOf" srcId="{C37A6089-33DC-4577-8E58-F8BF354C2593}" destId="{B7C1E986-90B0-42E9-83BF-54E1962652D9}" srcOrd="0" destOrd="0" presId="urn:microsoft.com/office/officeart/2005/8/layout/hierarchy1"/>
    <dgm:cxn modelId="{CDA8695A-C8A2-4CBF-8509-8FBFBE41E2CC}" type="presParOf" srcId="{C37A6089-33DC-4577-8E58-F8BF354C2593}" destId="{F0EDD18C-96AD-476A-BB79-7D4B7E1C1FAD}" srcOrd="1" destOrd="0" presId="urn:microsoft.com/office/officeart/2005/8/layout/hierarchy1"/>
    <dgm:cxn modelId="{8D663345-6027-4DCC-9556-72B3091924A7}" type="presParOf" srcId="{1A52BABC-1E9F-4940-8CD9-B91FD02D0862}" destId="{EA590C97-2276-4EFC-9301-4F9561AC4B64}" srcOrd="1" destOrd="0" presId="urn:microsoft.com/office/officeart/2005/8/layout/hierarchy1"/>
    <dgm:cxn modelId="{66E3734C-5C33-4FC6-BE46-0C28DE48039A}" type="presParOf" srcId="{102A1AED-B478-48A2-ACE5-16380624D2E6}" destId="{A7800631-66D3-47BB-B5EB-8F7DA958A3C0}" srcOrd="2" destOrd="0" presId="urn:microsoft.com/office/officeart/2005/8/layout/hierarchy1"/>
    <dgm:cxn modelId="{385943DB-A8CC-4CC0-8C2C-7EC30E8DE002}" type="presParOf" srcId="{102A1AED-B478-48A2-ACE5-16380624D2E6}" destId="{B4A209CA-84C6-4F26-BC91-F39E8304DD4A}" srcOrd="3" destOrd="0" presId="urn:microsoft.com/office/officeart/2005/8/layout/hierarchy1"/>
    <dgm:cxn modelId="{243D92E8-C5A5-4B4D-91AF-ACA856FC96C1}" type="presParOf" srcId="{B4A209CA-84C6-4F26-BC91-F39E8304DD4A}" destId="{101DC75B-41CE-4B83-929C-927665F71378}" srcOrd="0" destOrd="0" presId="urn:microsoft.com/office/officeart/2005/8/layout/hierarchy1"/>
    <dgm:cxn modelId="{66139168-24D2-47C9-ABE0-D291ED60086D}" type="presParOf" srcId="{101DC75B-41CE-4B83-929C-927665F71378}" destId="{13AAEE46-6920-4CF9-B9F5-DBAFA4729A80}" srcOrd="0" destOrd="0" presId="urn:microsoft.com/office/officeart/2005/8/layout/hierarchy1"/>
    <dgm:cxn modelId="{C7E0FBCB-5E1E-4442-8BAB-62CC932D4892}" type="presParOf" srcId="{101DC75B-41CE-4B83-929C-927665F71378}" destId="{C496F542-E9A5-48F7-B5A8-81AE6DB7D0AD}" srcOrd="1" destOrd="0" presId="urn:microsoft.com/office/officeart/2005/8/layout/hierarchy1"/>
    <dgm:cxn modelId="{23810A3A-5BDD-4061-A524-18F8728A7102}" type="presParOf" srcId="{B4A209CA-84C6-4F26-BC91-F39E8304DD4A}" destId="{17ED5AD8-4EB7-40CA-8939-5DF8EC8077C8}" srcOrd="1" destOrd="0" presId="urn:microsoft.com/office/officeart/2005/8/layout/hierarchy1"/>
    <dgm:cxn modelId="{8CFB9D00-2C4C-4BC8-B21B-8520CB74B990}" type="presParOf" srcId="{102A1AED-B478-48A2-ACE5-16380624D2E6}" destId="{3AF57702-0552-4DC4-BD1F-2EEB8476B071}" srcOrd="4" destOrd="0" presId="urn:microsoft.com/office/officeart/2005/8/layout/hierarchy1"/>
    <dgm:cxn modelId="{6924864F-9E9D-4762-9CC4-3D2B4206CA29}" type="presParOf" srcId="{102A1AED-B478-48A2-ACE5-16380624D2E6}" destId="{1EDE6819-73F8-4801-99E2-0BF8C84242E0}" srcOrd="5" destOrd="0" presId="urn:microsoft.com/office/officeart/2005/8/layout/hierarchy1"/>
    <dgm:cxn modelId="{59154454-F896-4F08-8422-279810F3FA31}" type="presParOf" srcId="{1EDE6819-73F8-4801-99E2-0BF8C84242E0}" destId="{969E4EED-8931-452A-B35B-B0FD49F4FED4}" srcOrd="0" destOrd="0" presId="urn:microsoft.com/office/officeart/2005/8/layout/hierarchy1"/>
    <dgm:cxn modelId="{78CD9A3C-011B-4026-8787-F8F04ED0D303}" type="presParOf" srcId="{969E4EED-8931-452A-B35B-B0FD49F4FED4}" destId="{1F7E54AA-3839-4476-866F-E30290256C87}" srcOrd="0" destOrd="0" presId="urn:microsoft.com/office/officeart/2005/8/layout/hierarchy1"/>
    <dgm:cxn modelId="{336E1679-0818-41FA-8BD2-245439D778E7}" type="presParOf" srcId="{969E4EED-8931-452A-B35B-B0FD49F4FED4}" destId="{84366B32-3901-4927-85C4-9B4442107621}" srcOrd="1" destOrd="0" presId="urn:microsoft.com/office/officeart/2005/8/layout/hierarchy1"/>
    <dgm:cxn modelId="{AC9AB639-839E-49E5-A51B-BECF2A1B1DED}" type="presParOf" srcId="{1EDE6819-73F8-4801-99E2-0BF8C84242E0}" destId="{DEBA4B1D-4F4B-44D3-9AB0-35FB4C5D542F}" srcOrd="1" destOrd="0" presId="urn:microsoft.com/office/officeart/2005/8/layout/hierarchy1"/>
    <dgm:cxn modelId="{54E46FCF-E248-49D4-88EB-867D34321D9C}" type="presParOf" srcId="{102A1AED-B478-48A2-ACE5-16380624D2E6}" destId="{D458207F-597D-43D8-8B3C-DF6025A934D6}" srcOrd="6" destOrd="0" presId="urn:microsoft.com/office/officeart/2005/8/layout/hierarchy1"/>
    <dgm:cxn modelId="{77546138-AA9D-4189-8415-B966594DCBC4}" type="presParOf" srcId="{102A1AED-B478-48A2-ACE5-16380624D2E6}" destId="{978D1CEB-A86A-4231-8683-8204CE3AF592}" srcOrd="7" destOrd="0" presId="urn:microsoft.com/office/officeart/2005/8/layout/hierarchy1"/>
    <dgm:cxn modelId="{2F40E69A-0226-4035-A86C-3AB5B3DF0376}" type="presParOf" srcId="{978D1CEB-A86A-4231-8683-8204CE3AF592}" destId="{4B6229B4-4D8D-4C9C-8806-BBE395F5813E}" srcOrd="0" destOrd="0" presId="urn:microsoft.com/office/officeart/2005/8/layout/hierarchy1"/>
    <dgm:cxn modelId="{9D2FE1FD-A8C4-4B39-BF70-104F796095EE}" type="presParOf" srcId="{4B6229B4-4D8D-4C9C-8806-BBE395F5813E}" destId="{AB9B9AF7-45CC-467C-850F-DB8767A0CE71}" srcOrd="0" destOrd="0" presId="urn:microsoft.com/office/officeart/2005/8/layout/hierarchy1"/>
    <dgm:cxn modelId="{5FABB864-609C-4977-AA74-12F5D2D33982}" type="presParOf" srcId="{4B6229B4-4D8D-4C9C-8806-BBE395F5813E}" destId="{E6CC32F4-5E0F-44FE-826B-14A272611664}" srcOrd="1" destOrd="0" presId="urn:microsoft.com/office/officeart/2005/8/layout/hierarchy1"/>
    <dgm:cxn modelId="{F284D42D-CF4A-4E81-9B46-727BC2A33332}" type="presParOf" srcId="{978D1CEB-A86A-4231-8683-8204CE3AF592}" destId="{458AF270-C224-4D82-8DE0-C003DB33A177}" srcOrd="1" destOrd="0" presId="urn:microsoft.com/office/officeart/2005/8/layout/hierarchy1"/>
    <dgm:cxn modelId="{6AF93AB8-D513-42C1-B695-B56F577D0306}" type="presParOf" srcId="{2B4FC8F9-E7EF-4E71-8481-508A3A2B00D7}" destId="{BAF36500-15E6-43B0-A3F5-06409CF1D5ED}" srcOrd="2" destOrd="0" presId="urn:microsoft.com/office/officeart/2005/8/layout/hierarchy1"/>
    <dgm:cxn modelId="{745317DC-645C-4BDB-BAE4-C6F1E09E23C0}" type="presParOf" srcId="{2B4FC8F9-E7EF-4E71-8481-508A3A2B00D7}" destId="{28E9B545-BCC6-4F55-BB15-932E02D6DF9C}" srcOrd="3" destOrd="0" presId="urn:microsoft.com/office/officeart/2005/8/layout/hierarchy1"/>
    <dgm:cxn modelId="{4490040B-426C-40AA-ACE4-7C5238611BE5}" type="presParOf" srcId="{28E9B545-BCC6-4F55-BB15-932E02D6DF9C}" destId="{96A8E6CD-5D0C-4BA3-9E6B-4293A6FCD9F5}" srcOrd="0" destOrd="0" presId="urn:microsoft.com/office/officeart/2005/8/layout/hierarchy1"/>
    <dgm:cxn modelId="{E71311B6-323F-4550-BC4E-16BCE8C81DF6}" type="presParOf" srcId="{96A8E6CD-5D0C-4BA3-9E6B-4293A6FCD9F5}" destId="{946B2E39-E951-456A-B4D0-AFB2EDF48A6B}" srcOrd="0" destOrd="0" presId="urn:microsoft.com/office/officeart/2005/8/layout/hierarchy1"/>
    <dgm:cxn modelId="{7C6B1316-4154-4B92-AA82-DBC3D6953ACF}" type="presParOf" srcId="{96A8E6CD-5D0C-4BA3-9E6B-4293A6FCD9F5}" destId="{3B591A1A-0AC8-4A8D-A3D7-FA9990E37DE1}" srcOrd="1" destOrd="0" presId="urn:microsoft.com/office/officeart/2005/8/layout/hierarchy1"/>
    <dgm:cxn modelId="{E19884F5-1E65-4A31-9FDD-D669395E3154}" type="presParOf" srcId="{28E9B545-BCC6-4F55-BB15-932E02D6DF9C}" destId="{979020D8-7DD7-49AD-936E-EDB8309256F9}" srcOrd="1" destOrd="0" presId="urn:microsoft.com/office/officeart/2005/8/layout/hierarchy1"/>
    <dgm:cxn modelId="{B6066E2A-0BC6-42A0-BB58-4274763B2E80}" type="presParOf" srcId="{979020D8-7DD7-49AD-936E-EDB8309256F9}" destId="{BF31B288-A874-4B04-84A9-4599AD5A26E1}" srcOrd="0" destOrd="0" presId="urn:microsoft.com/office/officeart/2005/8/layout/hierarchy1"/>
    <dgm:cxn modelId="{C743703F-E808-49E6-91A2-FC171BB55CC0}" type="presParOf" srcId="{979020D8-7DD7-49AD-936E-EDB8309256F9}" destId="{C0855E95-0950-4396-B2E7-1E1B47F5D539}" srcOrd="1" destOrd="0" presId="urn:microsoft.com/office/officeart/2005/8/layout/hierarchy1"/>
    <dgm:cxn modelId="{EB4632F2-52C9-4DE9-B94C-D4F896FD41C5}" type="presParOf" srcId="{C0855E95-0950-4396-B2E7-1E1B47F5D539}" destId="{ACE5A077-6DC5-4B40-A9D1-955F02763A05}" srcOrd="0" destOrd="0" presId="urn:microsoft.com/office/officeart/2005/8/layout/hierarchy1"/>
    <dgm:cxn modelId="{42D119A2-7D94-4E3F-AEF2-EC1D0CA71A02}" type="presParOf" srcId="{ACE5A077-6DC5-4B40-A9D1-955F02763A05}" destId="{48021284-3647-4069-ABC7-4A33CF372402}" srcOrd="0" destOrd="0" presId="urn:microsoft.com/office/officeart/2005/8/layout/hierarchy1"/>
    <dgm:cxn modelId="{8A4740DE-4942-42B9-B220-41A1049C3A03}" type="presParOf" srcId="{ACE5A077-6DC5-4B40-A9D1-955F02763A05}" destId="{A989F7C9-8C7A-4788-A10B-CCA2B32A3CF5}" srcOrd="1" destOrd="0" presId="urn:microsoft.com/office/officeart/2005/8/layout/hierarchy1"/>
    <dgm:cxn modelId="{B1060804-F5EE-4979-8180-028CDB7FA607}" type="presParOf" srcId="{C0855E95-0950-4396-B2E7-1E1B47F5D539}" destId="{55E21A22-ECDF-4774-B89B-41132DBAB772}" srcOrd="1" destOrd="0" presId="urn:microsoft.com/office/officeart/2005/8/layout/hierarchy1"/>
    <dgm:cxn modelId="{0F21AED5-62EF-4257-AB4C-30E5FD07CC33}" type="presParOf" srcId="{55E21A22-ECDF-4774-B89B-41132DBAB772}" destId="{D04CDAE2-3908-4020-8852-91B0B895B867}" srcOrd="0" destOrd="0" presId="urn:microsoft.com/office/officeart/2005/8/layout/hierarchy1"/>
    <dgm:cxn modelId="{B8FBE1DE-3370-4CC6-BBC3-7C89A99C15F9}" type="presParOf" srcId="{55E21A22-ECDF-4774-B89B-41132DBAB772}" destId="{E8D3230F-3082-4E41-BD27-993A52C76383}" srcOrd="1" destOrd="0" presId="urn:microsoft.com/office/officeart/2005/8/layout/hierarchy1"/>
    <dgm:cxn modelId="{8CFD3913-D29C-4DC5-911F-D159649FBA2E}" type="presParOf" srcId="{E8D3230F-3082-4E41-BD27-993A52C76383}" destId="{A2DF48EB-25A1-473C-B881-7938C28D9079}" srcOrd="0" destOrd="0" presId="urn:microsoft.com/office/officeart/2005/8/layout/hierarchy1"/>
    <dgm:cxn modelId="{8EB4616C-1635-4611-8A96-DBF67E54717D}" type="presParOf" srcId="{A2DF48EB-25A1-473C-B881-7938C28D9079}" destId="{C2F5165B-421C-465B-9089-6E6440F881C2}" srcOrd="0" destOrd="0" presId="urn:microsoft.com/office/officeart/2005/8/layout/hierarchy1"/>
    <dgm:cxn modelId="{E9794247-6326-43B2-886A-9EA310EC41C9}" type="presParOf" srcId="{A2DF48EB-25A1-473C-B881-7938C28D9079}" destId="{E43AD0B7-7DA7-4E32-8B52-B391D16CD76F}" srcOrd="1" destOrd="0" presId="urn:microsoft.com/office/officeart/2005/8/layout/hierarchy1"/>
    <dgm:cxn modelId="{AD3259EA-8368-4F5C-8CD1-03C4E1B39807}" type="presParOf" srcId="{E8D3230F-3082-4E41-BD27-993A52C76383}" destId="{350DFDCE-4842-449E-869A-805A28C6EE93}" srcOrd="1" destOrd="0" presId="urn:microsoft.com/office/officeart/2005/8/layout/hierarchy1"/>
    <dgm:cxn modelId="{FE2AAB48-3CE1-4125-8144-0DFDD86C324C}" type="presParOf" srcId="{55E21A22-ECDF-4774-B89B-41132DBAB772}" destId="{B2CC25F4-3320-4AA3-813E-F75E25B297B4}" srcOrd="2" destOrd="0" presId="urn:microsoft.com/office/officeart/2005/8/layout/hierarchy1"/>
    <dgm:cxn modelId="{6502C17D-69BE-452F-BE5E-E60CACAFF7BE}" type="presParOf" srcId="{55E21A22-ECDF-4774-B89B-41132DBAB772}" destId="{BA8C61FB-1377-4E91-9E1D-14A8BB4CFC35}" srcOrd="3" destOrd="0" presId="urn:microsoft.com/office/officeart/2005/8/layout/hierarchy1"/>
    <dgm:cxn modelId="{4D38EE58-A7AC-465F-AF4E-160C64C0753F}" type="presParOf" srcId="{BA8C61FB-1377-4E91-9E1D-14A8BB4CFC35}" destId="{73837307-9E18-4F16-A6D6-5D2B6F5EF323}" srcOrd="0" destOrd="0" presId="urn:microsoft.com/office/officeart/2005/8/layout/hierarchy1"/>
    <dgm:cxn modelId="{950D71D5-2ED6-445E-B78F-117C659B7983}" type="presParOf" srcId="{73837307-9E18-4F16-A6D6-5D2B6F5EF323}" destId="{3A89E15F-E087-4911-85F6-E8074CF2308D}" srcOrd="0" destOrd="0" presId="urn:microsoft.com/office/officeart/2005/8/layout/hierarchy1"/>
    <dgm:cxn modelId="{C70A4D2A-66D5-4E86-8620-816B0233EEDB}" type="presParOf" srcId="{73837307-9E18-4F16-A6D6-5D2B6F5EF323}" destId="{EFE8E445-5ECC-4975-BE7B-4D65DC6AC551}" srcOrd="1" destOrd="0" presId="urn:microsoft.com/office/officeart/2005/8/layout/hierarchy1"/>
    <dgm:cxn modelId="{45F5B1FF-F76A-4EC6-8506-ABAD00A520D4}" type="presParOf" srcId="{BA8C61FB-1377-4E91-9E1D-14A8BB4CFC35}" destId="{79C0142A-98D4-4A09-A1C1-DEE7911A49AA}" srcOrd="1" destOrd="0" presId="urn:microsoft.com/office/officeart/2005/8/layout/hierarchy1"/>
    <dgm:cxn modelId="{FEF358A4-B32B-4B5B-99E9-144A4A667ADA}" type="presParOf" srcId="{979020D8-7DD7-49AD-936E-EDB8309256F9}" destId="{B941AE55-7039-4F4A-BBA4-01F587910094}" srcOrd="2" destOrd="0" presId="urn:microsoft.com/office/officeart/2005/8/layout/hierarchy1"/>
    <dgm:cxn modelId="{B9C8D09E-1CEE-45F7-85F4-CBD44132F926}" type="presParOf" srcId="{979020D8-7DD7-49AD-936E-EDB8309256F9}" destId="{08C43322-BF58-4A78-8A30-0DD63A70561E}" srcOrd="3" destOrd="0" presId="urn:microsoft.com/office/officeart/2005/8/layout/hierarchy1"/>
    <dgm:cxn modelId="{B32FFBC6-2BE4-4C1F-B14A-F4171C8BE9C7}" type="presParOf" srcId="{08C43322-BF58-4A78-8A30-0DD63A70561E}" destId="{B1EA534D-B4FF-4919-A88C-63EE3AE6E92B}" srcOrd="0" destOrd="0" presId="urn:microsoft.com/office/officeart/2005/8/layout/hierarchy1"/>
    <dgm:cxn modelId="{EBDB505E-2286-45A6-88EB-C3A33BB9E30A}" type="presParOf" srcId="{B1EA534D-B4FF-4919-A88C-63EE3AE6E92B}" destId="{E5D4FE92-9E1A-4D8E-88E5-0090155FC112}" srcOrd="0" destOrd="0" presId="urn:microsoft.com/office/officeart/2005/8/layout/hierarchy1"/>
    <dgm:cxn modelId="{D1DAAC0E-F010-4A30-879F-18CAFD3CA902}" type="presParOf" srcId="{B1EA534D-B4FF-4919-A88C-63EE3AE6E92B}" destId="{867E5B60-3156-4212-8D8F-4C5B0B56A317}" srcOrd="1" destOrd="0" presId="urn:microsoft.com/office/officeart/2005/8/layout/hierarchy1"/>
    <dgm:cxn modelId="{1B596C8D-E9FA-4274-B4BD-875DFAA4D03D}" type="presParOf" srcId="{08C43322-BF58-4A78-8A30-0DD63A70561E}" destId="{5D7B80C3-9BBC-4E90-AB85-36AC51086771}" srcOrd="1" destOrd="0" presId="urn:microsoft.com/office/officeart/2005/8/layout/hierarchy1"/>
    <dgm:cxn modelId="{FDE4BF04-97D6-4D65-B6B8-14AD87C5B9EA}" type="presParOf" srcId="{5D7B80C3-9BBC-4E90-AB85-36AC51086771}" destId="{750292E5-C5BA-40EC-8211-22DC90588A9F}" srcOrd="0" destOrd="0" presId="urn:microsoft.com/office/officeart/2005/8/layout/hierarchy1"/>
    <dgm:cxn modelId="{7172A490-C4AB-4438-9A52-5BC0665558EA}" type="presParOf" srcId="{5D7B80C3-9BBC-4E90-AB85-36AC51086771}" destId="{737C1978-E2D9-4CB7-9A6C-E4C98209E5BD}" srcOrd="1" destOrd="0" presId="urn:microsoft.com/office/officeart/2005/8/layout/hierarchy1"/>
    <dgm:cxn modelId="{E383D967-0C2D-42DD-B65D-D9E667F075F5}" type="presParOf" srcId="{737C1978-E2D9-4CB7-9A6C-E4C98209E5BD}" destId="{7E2AA460-E0B6-476D-A458-92ED5A94BE6C}" srcOrd="0" destOrd="0" presId="urn:microsoft.com/office/officeart/2005/8/layout/hierarchy1"/>
    <dgm:cxn modelId="{2F583DD3-82C5-4856-80A9-16580AD453C0}" type="presParOf" srcId="{7E2AA460-E0B6-476D-A458-92ED5A94BE6C}" destId="{2A48A815-650E-49B6-AACF-11E1ACA7D3D1}" srcOrd="0" destOrd="0" presId="urn:microsoft.com/office/officeart/2005/8/layout/hierarchy1"/>
    <dgm:cxn modelId="{FF0FAFF1-9FC6-4A37-A2CA-71E7E86332AE}" type="presParOf" srcId="{7E2AA460-E0B6-476D-A458-92ED5A94BE6C}" destId="{1626F17C-0BEC-41BF-B049-70FF235F2EE4}" srcOrd="1" destOrd="0" presId="urn:microsoft.com/office/officeart/2005/8/layout/hierarchy1"/>
    <dgm:cxn modelId="{E5218FB5-01DC-4AAB-8597-FAE4ADFB369F}" type="presParOf" srcId="{737C1978-E2D9-4CB7-9A6C-E4C98209E5BD}" destId="{82F9276E-66BD-4626-8597-850C7208B721}" srcOrd="1" destOrd="0" presId="urn:microsoft.com/office/officeart/2005/8/layout/hierarchy1"/>
    <dgm:cxn modelId="{F1E8922B-C204-435A-A3F9-84E80722B8E7}" type="presParOf" srcId="{5D7B80C3-9BBC-4E90-AB85-36AC51086771}" destId="{8835A9C3-872D-45F2-B3DE-333167693716}" srcOrd="2" destOrd="0" presId="urn:microsoft.com/office/officeart/2005/8/layout/hierarchy1"/>
    <dgm:cxn modelId="{810860B1-483D-49EC-8EA9-8C0F465D4581}" type="presParOf" srcId="{5D7B80C3-9BBC-4E90-AB85-36AC51086771}" destId="{F3A80C71-8476-49AF-BF3E-21B1DEC29B65}" srcOrd="3" destOrd="0" presId="urn:microsoft.com/office/officeart/2005/8/layout/hierarchy1"/>
    <dgm:cxn modelId="{4AFD39A7-2B2A-4FA1-8152-48366A26D604}" type="presParOf" srcId="{F3A80C71-8476-49AF-BF3E-21B1DEC29B65}" destId="{42AF88C6-98E6-4A08-86EA-C4536C99BBEB}" srcOrd="0" destOrd="0" presId="urn:microsoft.com/office/officeart/2005/8/layout/hierarchy1"/>
    <dgm:cxn modelId="{502D638F-4AA5-4489-95C1-13740E4833FE}" type="presParOf" srcId="{42AF88C6-98E6-4A08-86EA-C4536C99BBEB}" destId="{6B69D7D3-BE77-4DE5-9496-274D6B8914BA}" srcOrd="0" destOrd="0" presId="urn:microsoft.com/office/officeart/2005/8/layout/hierarchy1"/>
    <dgm:cxn modelId="{5C4B63E6-57C6-4E32-BD56-F56CC48297FC}" type="presParOf" srcId="{42AF88C6-98E6-4A08-86EA-C4536C99BBEB}" destId="{55D6DF81-AFE0-43FF-B7D0-A3AE7A014FD3}" srcOrd="1" destOrd="0" presId="urn:microsoft.com/office/officeart/2005/8/layout/hierarchy1"/>
    <dgm:cxn modelId="{987C0651-A3E9-4B23-AE00-0177765995E5}" type="presParOf" srcId="{F3A80C71-8476-49AF-BF3E-21B1DEC29B65}" destId="{17A843CC-364B-4FA3-9FC0-C1B6A97C919E}"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35A9C3-872D-45F2-B3DE-333167693716}">
      <dsp:nvSpPr>
        <dsp:cNvPr id="0" name=""/>
        <dsp:cNvSpPr/>
      </dsp:nvSpPr>
      <dsp:spPr>
        <a:xfrm>
          <a:off x="6765656" y="2398637"/>
          <a:ext cx="701927" cy="420788"/>
        </a:xfrm>
        <a:custGeom>
          <a:avLst/>
          <a:gdLst/>
          <a:ahLst/>
          <a:cxnLst/>
          <a:rect l="0" t="0" r="0" b="0"/>
          <a:pathLst>
            <a:path>
              <a:moveTo>
                <a:pt x="0" y="0"/>
              </a:moveTo>
              <a:lnTo>
                <a:pt x="0" y="356725"/>
              </a:lnTo>
              <a:lnTo>
                <a:pt x="701927" y="356725"/>
              </a:lnTo>
              <a:lnTo>
                <a:pt x="701927" y="420788"/>
              </a:lnTo>
            </a:path>
          </a:pathLst>
        </a:custGeom>
        <a:noFill/>
        <a:ln w="38100" cap="flat" cmpd="sng" algn="ctr">
          <a:solidFill>
            <a:schemeClr val="dk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50292E5-C5BA-40EC-8211-22DC90588A9F}">
      <dsp:nvSpPr>
        <dsp:cNvPr id="0" name=""/>
        <dsp:cNvSpPr/>
      </dsp:nvSpPr>
      <dsp:spPr>
        <a:xfrm>
          <a:off x="6082002" y="2398637"/>
          <a:ext cx="683653" cy="420788"/>
        </a:xfrm>
        <a:custGeom>
          <a:avLst/>
          <a:gdLst/>
          <a:ahLst/>
          <a:cxnLst/>
          <a:rect l="0" t="0" r="0" b="0"/>
          <a:pathLst>
            <a:path>
              <a:moveTo>
                <a:pt x="683653" y="0"/>
              </a:moveTo>
              <a:lnTo>
                <a:pt x="683653" y="356725"/>
              </a:lnTo>
              <a:lnTo>
                <a:pt x="0" y="356725"/>
              </a:lnTo>
              <a:lnTo>
                <a:pt x="0" y="420788"/>
              </a:lnTo>
            </a:path>
          </a:pathLst>
        </a:custGeom>
        <a:noFill/>
        <a:ln w="38100" cap="flat" cmpd="sng" algn="ctr">
          <a:solidFill>
            <a:schemeClr val="dk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941AE55-7039-4F4A-BBA4-01F587910094}">
      <dsp:nvSpPr>
        <dsp:cNvPr id="0" name=""/>
        <dsp:cNvSpPr/>
      </dsp:nvSpPr>
      <dsp:spPr>
        <a:xfrm>
          <a:off x="5681116" y="1742459"/>
          <a:ext cx="1084539" cy="217058"/>
        </a:xfrm>
        <a:custGeom>
          <a:avLst/>
          <a:gdLst/>
          <a:ahLst/>
          <a:cxnLst/>
          <a:rect l="0" t="0" r="0" b="0"/>
          <a:pathLst>
            <a:path>
              <a:moveTo>
                <a:pt x="0" y="0"/>
              </a:moveTo>
              <a:lnTo>
                <a:pt x="0" y="152996"/>
              </a:lnTo>
              <a:lnTo>
                <a:pt x="1084539" y="152996"/>
              </a:lnTo>
              <a:lnTo>
                <a:pt x="1084539" y="217058"/>
              </a:lnTo>
            </a:path>
          </a:pathLst>
        </a:custGeom>
        <a:noFill/>
        <a:ln w="38100" cap="flat" cmpd="sng" algn="ctr">
          <a:solidFill>
            <a:schemeClr val="dk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2CC25F4-3320-4AA3-813E-F75E25B297B4}">
      <dsp:nvSpPr>
        <dsp:cNvPr id="0" name=""/>
        <dsp:cNvSpPr/>
      </dsp:nvSpPr>
      <dsp:spPr>
        <a:xfrm>
          <a:off x="4225760" y="2398637"/>
          <a:ext cx="422599" cy="201118"/>
        </a:xfrm>
        <a:custGeom>
          <a:avLst/>
          <a:gdLst/>
          <a:ahLst/>
          <a:cxnLst/>
          <a:rect l="0" t="0" r="0" b="0"/>
          <a:pathLst>
            <a:path>
              <a:moveTo>
                <a:pt x="0" y="0"/>
              </a:moveTo>
              <a:lnTo>
                <a:pt x="0" y="137056"/>
              </a:lnTo>
              <a:lnTo>
                <a:pt x="422599" y="137056"/>
              </a:lnTo>
              <a:lnTo>
                <a:pt x="422599" y="201118"/>
              </a:lnTo>
            </a:path>
          </a:pathLst>
        </a:custGeom>
        <a:noFill/>
        <a:ln w="38100" cap="flat" cmpd="sng" algn="ctr">
          <a:solidFill>
            <a:schemeClr val="dk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04CDAE2-3908-4020-8852-91B0B895B867}">
      <dsp:nvSpPr>
        <dsp:cNvPr id="0" name=""/>
        <dsp:cNvSpPr/>
      </dsp:nvSpPr>
      <dsp:spPr>
        <a:xfrm>
          <a:off x="3697928" y="2398637"/>
          <a:ext cx="527832" cy="201118"/>
        </a:xfrm>
        <a:custGeom>
          <a:avLst/>
          <a:gdLst/>
          <a:ahLst/>
          <a:cxnLst/>
          <a:rect l="0" t="0" r="0" b="0"/>
          <a:pathLst>
            <a:path>
              <a:moveTo>
                <a:pt x="527832" y="0"/>
              </a:moveTo>
              <a:lnTo>
                <a:pt x="527832" y="137056"/>
              </a:lnTo>
              <a:lnTo>
                <a:pt x="0" y="137056"/>
              </a:lnTo>
              <a:lnTo>
                <a:pt x="0" y="201118"/>
              </a:lnTo>
            </a:path>
          </a:pathLst>
        </a:custGeom>
        <a:noFill/>
        <a:ln w="38100" cap="flat" cmpd="sng" algn="ctr">
          <a:solidFill>
            <a:schemeClr val="dk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F31B288-A874-4B04-84A9-4599AD5A26E1}">
      <dsp:nvSpPr>
        <dsp:cNvPr id="0" name=""/>
        <dsp:cNvSpPr/>
      </dsp:nvSpPr>
      <dsp:spPr>
        <a:xfrm>
          <a:off x="4225760" y="1742459"/>
          <a:ext cx="1455356" cy="217058"/>
        </a:xfrm>
        <a:custGeom>
          <a:avLst/>
          <a:gdLst/>
          <a:ahLst/>
          <a:cxnLst/>
          <a:rect l="0" t="0" r="0" b="0"/>
          <a:pathLst>
            <a:path>
              <a:moveTo>
                <a:pt x="1455356" y="0"/>
              </a:moveTo>
              <a:lnTo>
                <a:pt x="1455356" y="152996"/>
              </a:lnTo>
              <a:lnTo>
                <a:pt x="0" y="152996"/>
              </a:lnTo>
              <a:lnTo>
                <a:pt x="0" y="217058"/>
              </a:lnTo>
            </a:path>
          </a:pathLst>
        </a:custGeom>
        <a:noFill/>
        <a:ln w="38100" cap="flat" cmpd="sng" algn="ctr">
          <a:solidFill>
            <a:schemeClr val="dk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AF36500-15E6-43B0-A3F5-06409CF1D5ED}">
      <dsp:nvSpPr>
        <dsp:cNvPr id="0" name=""/>
        <dsp:cNvSpPr/>
      </dsp:nvSpPr>
      <dsp:spPr>
        <a:xfrm>
          <a:off x="3943270" y="754674"/>
          <a:ext cx="1737846" cy="229254"/>
        </a:xfrm>
        <a:custGeom>
          <a:avLst/>
          <a:gdLst/>
          <a:ahLst/>
          <a:cxnLst/>
          <a:rect l="0" t="0" r="0" b="0"/>
          <a:pathLst>
            <a:path>
              <a:moveTo>
                <a:pt x="0" y="0"/>
              </a:moveTo>
              <a:lnTo>
                <a:pt x="0" y="165192"/>
              </a:lnTo>
              <a:lnTo>
                <a:pt x="1737846" y="165192"/>
              </a:lnTo>
              <a:lnTo>
                <a:pt x="1737846" y="229254"/>
              </a:lnTo>
            </a:path>
          </a:pathLst>
        </a:custGeom>
        <a:noFill/>
        <a:ln w="38100" cap="flat" cmpd="sng" algn="ctr">
          <a:solidFill>
            <a:schemeClr val="dk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458207F-597D-43D8-8B3C-DF6025A934D6}">
      <dsp:nvSpPr>
        <dsp:cNvPr id="0" name=""/>
        <dsp:cNvSpPr/>
      </dsp:nvSpPr>
      <dsp:spPr>
        <a:xfrm>
          <a:off x="2071491" y="3356006"/>
          <a:ext cx="1798986" cy="312545"/>
        </a:xfrm>
        <a:custGeom>
          <a:avLst/>
          <a:gdLst/>
          <a:ahLst/>
          <a:cxnLst/>
          <a:rect l="0" t="0" r="0" b="0"/>
          <a:pathLst>
            <a:path>
              <a:moveTo>
                <a:pt x="0" y="0"/>
              </a:moveTo>
              <a:lnTo>
                <a:pt x="0" y="248483"/>
              </a:lnTo>
              <a:lnTo>
                <a:pt x="1798986" y="248483"/>
              </a:lnTo>
              <a:lnTo>
                <a:pt x="1798986" y="312545"/>
              </a:lnTo>
            </a:path>
          </a:pathLst>
        </a:custGeom>
        <a:noFill/>
        <a:ln w="38100" cap="flat" cmpd="sng" algn="ctr">
          <a:solidFill>
            <a:schemeClr val="dk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AF57702-0552-4DC4-BD1F-2EEB8476B071}">
      <dsp:nvSpPr>
        <dsp:cNvPr id="0" name=""/>
        <dsp:cNvSpPr/>
      </dsp:nvSpPr>
      <dsp:spPr>
        <a:xfrm>
          <a:off x="2071491" y="3356006"/>
          <a:ext cx="595062" cy="312545"/>
        </a:xfrm>
        <a:custGeom>
          <a:avLst/>
          <a:gdLst/>
          <a:ahLst/>
          <a:cxnLst/>
          <a:rect l="0" t="0" r="0" b="0"/>
          <a:pathLst>
            <a:path>
              <a:moveTo>
                <a:pt x="0" y="0"/>
              </a:moveTo>
              <a:lnTo>
                <a:pt x="0" y="248483"/>
              </a:lnTo>
              <a:lnTo>
                <a:pt x="595062" y="248483"/>
              </a:lnTo>
              <a:lnTo>
                <a:pt x="595062" y="312545"/>
              </a:lnTo>
            </a:path>
          </a:pathLst>
        </a:custGeom>
        <a:noFill/>
        <a:ln w="38100" cap="flat" cmpd="sng" algn="ctr">
          <a:solidFill>
            <a:schemeClr val="dk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7800631-66D3-47BB-B5EB-8F7DA958A3C0}">
      <dsp:nvSpPr>
        <dsp:cNvPr id="0" name=""/>
        <dsp:cNvSpPr/>
      </dsp:nvSpPr>
      <dsp:spPr>
        <a:xfrm>
          <a:off x="1821355" y="3356006"/>
          <a:ext cx="250136" cy="312545"/>
        </a:xfrm>
        <a:custGeom>
          <a:avLst/>
          <a:gdLst/>
          <a:ahLst/>
          <a:cxnLst/>
          <a:rect l="0" t="0" r="0" b="0"/>
          <a:pathLst>
            <a:path>
              <a:moveTo>
                <a:pt x="250136" y="0"/>
              </a:moveTo>
              <a:lnTo>
                <a:pt x="250136" y="248483"/>
              </a:lnTo>
              <a:lnTo>
                <a:pt x="0" y="248483"/>
              </a:lnTo>
              <a:lnTo>
                <a:pt x="0" y="312545"/>
              </a:lnTo>
            </a:path>
          </a:pathLst>
        </a:custGeom>
        <a:noFill/>
        <a:ln w="38100" cap="flat" cmpd="sng" algn="ctr">
          <a:solidFill>
            <a:schemeClr val="dk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A2A1278-31FF-4657-A5BE-41AEAD0A6713}">
      <dsp:nvSpPr>
        <dsp:cNvPr id="0" name=""/>
        <dsp:cNvSpPr/>
      </dsp:nvSpPr>
      <dsp:spPr>
        <a:xfrm>
          <a:off x="770524" y="4415322"/>
          <a:ext cx="422599" cy="558965"/>
        </a:xfrm>
        <a:custGeom>
          <a:avLst/>
          <a:gdLst/>
          <a:ahLst/>
          <a:cxnLst/>
          <a:rect l="0" t="0" r="0" b="0"/>
          <a:pathLst>
            <a:path>
              <a:moveTo>
                <a:pt x="0" y="0"/>
              </a:moveTo>
              <a:lnTo>
                <a:pt x="0" y="494903"/>
              </a:lnTo>
              <a:lnTo>
                <a:pt x="422599" y="494903"/>
              </a:lnTo>
              <a:lnTo>
                <a:pt x="422599" y="558965"/>
              </a:lnTo>
            </a:path>
          </a:pathLst>
        </a:custGeom>
        <a:noFill/>
        <a:ln w="38100" cap="flat" cmpd="sng" algn="ctr">
          <a:solidFill>
            <a:schemeClr val="dk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C6935C4-1730-4488-BF16-B04F7DBEF8B0}">
      <dsp:nvSpPr>
        <dsp:cNvPr id="0" name=""/>
        <dsp:cNvSpPr/>
      </dsp:nvSpPr>
      <dsp:spPr>
        <a:xfrm>
          <a:off x="347925" y="4415322"/>
          <a:ext cx="422599" cy="558965"/>
        </a:xfrm>
        <a:custGeom>
          <a:avLst/>
          <a:gdLst/>
          <a:ahLst/>
          <a:cxnLst/>
          <a:rect l="0" t="0" r="0" b="0"/>
          <a:pathLst>
            <a:path>
              <a:moveTo>
                <a:pt x="422599" y="0"/>
              </a:moveTo>
              <a:lnTo>
                <a:pt x="422599" y="494903"/>
              </a:lnTo>
              <a:lnTo>
                <a:pt x="0" y="494903"/>
              </a:lnTo>
              <a:lnTo>
                <a:pt x="0" y="558965"/>
              </a:lnTo>
            </a:path>
          </a:pathLst>
        </a:custGeom>
        <a:noFill/>
        <a:ln w="38100" cap="flat" cmpd="sng" algn="ctr">
          <a:solidFill>
            <a:schemeClr val="dk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FF3823D-780A-4DBC-8843-741D124D8D68}">
      <dsp:nvSpPr>
        <dsp:cNvPr id="0" name=""/>
        <dsp:cNvSpPr/>
      </dsp:nvSpPr>
      <dsp:spPr>
        <a:xfrm>
          <a:off x="770524" y="3356006"/>
          <a:ext cx="1300967" cy="312545"/>
        </a:xfrm>
        <a:custGeom>
          <a:avLst/>
          <a:gdLst/>
          <a:ahLst/>
          <a:cxnLst/>
          <a:rect l="0" t="0" r="0" b="0"/>
          <a:pathLst>
            <a:path>
              <a:moveTo>
                <a:pt x="1300967" y="0"/>
              </a:moveTo>
              <a:lnTo>
                <a:pt x="1300967" y="248483"/>
              </a:lnTo>
              <a:lnTo>
                <a:pt x="0" y="248483"/>
              </a:lnTo>
              <a:lnTo>
                <a:pt x="0" y="312545"/>
              </a:lnTo>
            </a:path>
          </a:pathLst>
        </a:custGeom>
        <a:noFill/>
        <a:ln w="38100" cap="flat" cmpd="sng" algn="ctr">
          <a:solidFill>
            <a:schemeClr val="dk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1F13587-44B7-49E9-95A4-347B009DDEC0}">
      <dsp:nvSpPr>
        <dsp:cNvPr id="0" name=""/>
        <dsp:cNvSpPr/>
      </dsp:nvSpPr>
      <dsp:spPr>
        <a:xfrm>
          <a:off x="2071491" y="754674"/>
          <a:ext cx="1871778" cy="229254"/>
        </a:xfrm>
        <a:custGeom>
          <a:avLst/>
          <a:gdLst/>
          <a:ahLst/>
          <a:cxnLst/>
          <a:rect l="0" t="0" r="0" b="0"/>
          <a:pathLst>
            <a:path>
              <a:moveTo>
                <a:pt x="1871778" y="0"/>
              </a:moveTo>
              <a:lnTo>
                <a:pt x="1871778" y="165192"/>
              </a:lnTo>
              <a:lnTo>
                <a:pt x="0" y="165192"/>
              </a:lnTo>
              <a:lnTo>
                <a:pt x="0" y="229254"/>
              </a:lnTo>
            </a:path>
          </a:pathLst>
        </a:custGeom>
        <a:noFill/>
        <a:ln w="38100" cap="flat" cmpd="sng" algn="ctr">
          <a:solidFill>
            <a:schemeClr val="dk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C5AD456-1382-48DA-A2B4-77F60E688646}">
      <dsp:nvSpPr>
        <dsp:cNvPr id="0" name=""/>
        <dsp:cNvSpPr/>
      </dsp:nvSpPr>
      <dsp:spPr>
        <a:xfrm>
          <a:off x="3246343" y="-72994"/>
          <a:ext cx="1393853" cy="827669"/>
        </a:xfrm>
        <a:prstGeom prst="roundRect">
          <a:avLst>
            <a:gd name="adj" fmla="val 10000"/>
          </a:avLst>
        </a:prstGeom>
        <a:blipFill rotWithShape="0">
          <a:blip xmlns:r="http://schemas.openxmlformats.org/officeDocument/2006/relationships" r:embed="rId1">
            <a:duotone>
              <a:schemeClr val="lt1">
                <a:hueOff val="0"/>
                <a:satOff val="0"/>
                <a:lumOff val="0"/>
                <a:alphaOff val="0"/>
                <a:shade val="40000"/>
              </a:schemeClr>
              <a:schemeClr val="lt1">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876C7B1-F025-490D-9ED3-A916CBA4DAEE}">
      <dsp:nvSpPr>
        <dsp:cNvPr id="0" name=""/>
        <dsp:cNvSpPr/>
      </dsp:nvSpPr>
      <dsp:spPr>
        <a:xfrm>
          <a:off x="3323179" y="0"/>
          <a:ext cx="1393853" cy="827669"/>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ln>
        <a:effectLst>
          <a:outerShdw blurRad="95000" rotWithShape="0">
            <a:srgbClr val="000000">
              <a:alpha val="50000"/>
            </a:srgbClr>
          </a:outerShdw>
          <a:softEdge rad="12700"/>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b="1" kern="1200" dirty="0" smtClean="0">
              <a:cs typeface="B Mitra" pitchFamily="2" charset="-78"/>
            </a:rPr>
            <a:t>حراج</a:t>
          </a:r>
        </a:p>
        <a:p>
          <a:pPr lvl="0" algn="ctr" defTabSz="711200">
            <a:lnSpc>
              <a:spcPct val="90000"/>
            </a:lnSpc>
            <a:spcBef>
              <a:spcPct val="0"/>
            </a:spcBef>
            <a:spcAft>
              <a:spcPct val="35000"/>
            </a:spcAft>
          </a:pPr>
          <a:r>
            <a:rPr lang="en-US" sz="1600" b="1" kern="1200" dirty="0" smtClean="0">
              <a:latin typeface="+mj-lt"/>
              <a:cs typeface="B Mitra" pitchFamily="2" charset="-78"/>
            </a:rPr>
            <a:t>(Auction)</a:t>
          </a:r>
          <a:endParaRPr lang="en-US" sz="1600" b="1" kern="1200" dirty="0">
            <a:cs typeface="B Mitra" pitchFamily="2" charset="-78"/>
          </a:endParaRPr>
        </a:p>
      </dsp:txBody>
      <dsp:txXfrm>
        <a:off x="3323179" y="0"/>
        <a:ext cx="1393853" cy="827669"/>
      </dsp:txXfrm>
    </dsp:sp>
    <dsp:sp modelId="{EF3A879A-6A09-47B3-83F0-965A15FA8E42}">
      <dsp:nvSpPr>
        <dsp:cNvPr id="0" name=""/>
        <dsp:cNvSpPr/>
      </dsp:nvSpPr>
      <dsp:spPr>
        <a:xfrm>
          <a:off x="1066164" y="983929"/>
          <a:ext cx="2010653" cy="2372077"/>
        </a:xfrm>
        <a:prstGeom prst="roundRect">
          <a:avLst>
            <a:gd name="adj" fmla="val 10000"/>
          </a:avLst>
        </a:prstGeom>
        <a:blipFill rotWithShape="0">
          <a:blip xmlns:r="http://schemas.openxmlformats.org/officeDocument/2006/relationships" r:embed="rId1">
            <a:duotone>
              <a:schemeClr val="lt1">
                <a:hueOff val="0"/>
                <a:satOff val="0"/>
                <a:lumOff val="0"/>
                <a:alphaOff val="0"/>
                <a:shade val="40000"/>
              </a:schemeClr>
              <a:schemeClr val="lt1">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2D0ECC3-91B4-4091-8184-5B9D3F79A82F}">
      <dsp:nvSpPr>
        <dsp:cNvPr id="0" name=""/>
        <dsp:cNvSpPr/>
      </dsp:nvSpPr>
      <dsp:spPr>
        <a:xfrm>
          <a:off x="1143001" y="1056923"/>
          <a:ext cx="2010653" cy="2372077"/>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ln>
        <a:effectLst>
          <a:outerShdw blurRad="95000" rotWithShape="0">
            <a:srgbClr val="000000">
              <a:alpha val="50000"/>
            </a:srgbClr>
          </a:outerShdw>
          <a:softEdge rad="12700"/>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b="1" kern="1200" dirty="0" smtClean="0">
              <a:cs typeface="B Mitra" pitchFamily="2" charset="-78"/>
            </a:rPr>
            <a:t>حراج با اطلاعات ناقص</a:t>
          </a:r>
        </a:p>
        <a:p>
          <a:pPr lvl="0" algn="ctr" defTabSz="711200">
            <a:lnSpc>
              <a:spcPct val="90000"/>
            </a:lnSpc>
            <a:spcBef>
              <a:spcPct val="0"/>
            </a:spcBef>
            <a:spcAft>
              <a:spcPct val="35000"/>
            </a:spcAft>
          </a:pPr>
          <a:r>
            <a:rPr lang="fa-IR" sz="1600" b="1" kern="1200" dirty="0" smtClean="0">
              <a:cs typeface="B Mitra" pitchFamily="2" charset="-78"/>
            </a:rPr>
            <a:t>(اطلاعات  خصوصی)</a:t>
          </a:r>
          <a:endParaRPr lang="en-US" sz="1600" b="1" kern="1200" dirty="0">
            <a:cs typeface="B Mitra" pitchFamily="2" charset="-78"/>
          </a:endParaRPr>
        </a:p>
      </dsp:txBody>
      <dsp:txXfrm>
        <a:off x="1143001" y="1056923"/>
        <a:ext cx="2010653" cy="2372077"/>
      </dsp:txXfrm>
    </dsp:sp>
    <dsp:sp modelId="{13B3863C-C4A8-4A68-99F3-79B2A18D6799}">
      <dsp:nvSpPr>
        <dsp:cNvPr id="0" name=""/>
        <dsp:cNvSpPr/>
      </dsp:nvSpPr>
      <dsp:spPr>
        <a:xfrm>
          <a:off x="219129" y="3668552"/>
          <a:ext cx="1102790" cy="746770"/>
        </a:xfrm>
        <a:prstGeom prst="roundRect">
          <a:avLst>
            <a:gd name="adj" fmla="val 10000"/>
          </a:avLst>
        </a:prstGeom>
        <a:blipFill rotWithShape="0">
          <a:blip xmlns:r="http://schemas.openxmlformats.org/officeDocument/2006/relationships" r:embed="rId1">
            <a:duotone>
              <a:schemeClr val="lt1">
                <a:hueOff val="0"/>
                <a:satOff val="0"/>
                <a:lumOff val="0"/>
                <a:alphaOff val="0"/>
                <a:shade val="40000"/>
              </a:schemeClr>
              <a:schemeClr val="lt1">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4EC4131-8CDC-452D-A932-9B32BD0788AB}">
      <dsp:nvSpPr>
        <dsp:cNvPr id="0" name=""/>
        <dsp:cNvSpPr/>
      </dsp:nvSpPr>
      <dsp:spPr>
        <a:xfrm>
          <a:off x="295965" y="3741546"/>
          <a:ext cx="1102790" cy="746770"/>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ln>
        <a:effectLst>
          <a:outerShdw blurRad="95000" rotWithShape="0">
            <a:srgbClr val="000000">
              <a:alpha val="50000"/>
            </a:srgbClr>
          </a:outerShdw>
          <a:softEdge rad="12700"/>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b="1" kern="1200" dirty="0" smtClean="0">
              <a:cs typeface="B Mitra" pitchFamily="2" charset="-78"/>
            </a:rPr>
            <a:t>حراج حضوری</a:t>
          </a:r>
          <a:endParaRPr lang="en-US" sz="1600" b="1" kern="1200" dirty="0">
            <a:cs typeface="B Mitra" pitchFamily="2" charset="-78"/>
          </a:endParaRPr>
        </a:p>
      </dsp:txBody>
      <dsp:txXfrm>
        <a:off x="295965" y="3741546"/>
        <a:ext cx="1102790" cy="746770"/>
      </dsp:txXfrm>
    </dsp:sp>
    <dsp:sp modelId="{6E2EEF51-A919-425E-B02C-EA57A3580C2D}">
      <dsp:nvSpPr>
        <dsp:cNvPr id="0" name=""/>
        <dsp:cNvSpPr/>
      </dsp:nvSpPr>
      <dsp:spPr>
        <a:xfrm>
          <a:off x="2162" y="4974288"/>
          <a:ext cx="691526" cy="439119"/>
        </a:xfrm>
        <a:prstGeom prst="roundRect">
          <a:avLst>
            <a:gd name="adj" fmla="val 10000"/>
          </a:avLst>
        </a:prstGeom>
        <a:blipFill rotWithShape="0">
          <a:blip xmlns:r="http://schemas.openxmlformats.org/officeDocument/2006/relationships" r:embed="rId1">
            <a:duotone>
              <a:schemeClr val="lt1">
                <a:hueOff val="0"/>
                <a:satOff val="0"/>
                <a:lumOff val="0"/>
                <a:alphaOff val="0"/>
                <a:shade val="40000"/>
              </a:schemeClr>
              <a:schemeClr val="lt1">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8ACED47-AD2E-4389-827B-9474FC38165F}">
      <dsp:nvSpPr>
        <dsp:cNvPr id="0" name=""/>
        <dsp:cNvSpPr/>
      </dsp:nvSpPr>
      <dsp:spPr>
        <a:xfrm>
          <a:off x="78998" y="5047282"/>
          <a:ext cx="691526" cy="439119"/>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ln>
        <a:effectLst>
          <a:outerShdw blurRad="95000" rotWithShape="0">
            <a:srgbClr val="000000">
              <a:alpha val="50000"/>
            </a:srgbClr>
          </a:outerShdw>
          <a:softEdge rad="12700"/>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b="1" kern="1200" dirty="0" smtClean="0">
              <a:cs typeface="B Mitra" pitchFamily="2" charset="-78"/>
            </a:rPr>
            <a:t>نزولی</a:t>
          </a:r>
          <a:endParaRPr lang="en-US" sz="1600" b="1" kern="1200" dirty="0">
            <a:cs typeface="B Mitra" pitchFamily="2" charset="-78"/>
          </a:endParaRPr>
        </a:p>
      </dsp:txBody>
      <dsp:txXfrm>
        <a:off x="78998" y="5047282"/>
        <a:ext cx="691526" cy="439119"/>
      </dsp:txXfrm>
    </dsp:sp>
    <dsp:sp modelId="{B7C1E986-90B0-42E9-83BF-54E1962652D9}">
      <dsp:nvSpPr>
        <dsp:cNvPr id="0" name=""/>
        <dsp:cNvSpPr/>
      </dsp:nvSpPr>
      <dsp:spPr>
        <a:xfrm>
          <a:off x="847360" y="4974288"/>
          <a:ext cx="691526" cy="439119"/>
        </a:xfrm>
        <a:prstGeom prst="roundRect">
          <a:avLst>
            <a:gd name="adj" fmla="val 10000"/>
          </a:avLst>
        </a:prstGeom>
        <a:blipFill rotWithShape="0">
          <a:blip xmlns:r="http://schemas.openxmlformats.org/officeDocument/2006/relationships" r:embed="rId1">
            <a:duotone>
              <a:schemeClr val="lt1">
                <a:hueOff val="0"/>
                <a:satOff val="0"/>
                <a:lumOff val="0"/>
                <a:alphaOff val="0"/>
                <a:shade val="40000"/>
              </a:schemeClr>
              <a:schemeClr val="lt1">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0EDD18C-96AD-476A-BB79-7D4B7E1C1FAD}">
      <dsp:nvSpPr>
        <dsp:cNvPr id="0" name=""/>
        <dsp:cNvSpPr/>
      </dsp:nvSpPr>
      <dsp:spPr>
        <a:xfrm>
          <a:off x="924197" y="5047282"/>
          <a:ext cx="691526" cy="439119"/>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ln>
        <a:effectLst>
          <a:outerShdw blurRad="95000" rotWithShape="0">
            <a:srgbClr val="000000">
              <a:alpha val="50000"/>
            </a:srgbClr>
          </a:outerShdw>
          <a:softEdge rad="12700"/>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b="1" kern="1200" dirty="0" smtClean="0">
              <a:cs typeface="B Mitra" pitchFamily="2" charset="-78"/>
            </a:rPr>
            <a:t>صعودی</a:t>
          </a:r>
          <a:endParaRPr lang="en-US" sz="1600" b="1" kern="1200" dirty="0">
            <a:cs typeface="B Mitra" pitchFamily="2" charset="-78"/>
          </a:endParaRPr>
        </a:p>
      </dsp:txBody>
      <dsp:txXfrm>
        <a:off x="924197" y="5047282"/>
        <a:ext cx="691526" cy="439119"/>
      </dsp:txXfrm>
    </dsp:sp>
    <dsp:sp modelId="{13AAEE46-6920-4CF9-B9F5-DBAFA4729A80}">
      <dsp:nvSpPr>
        <dsp:cNvPr id="0" name=""/>
        <dsp:cNvSpPr/>
      </dsp:nvSpPr>
      <dsp:spPr>
        <a:xfrm>
          <a:off x="1475592" y="3668552"/>
          <a:ext cx="691526" cy="439119"/>
        </a:xfrm>
        <a:prstGeom prst="roundRect">
          <a:avLst>
            <a:gd name="adj" fmla="val 10000"/>
          </a:avLst>
        </a:prstGeom>
        <a:blipFill rotWithShape="0">
          <a:blip xmlns:r="http://schemas.openxmlformats.org/officeDocument/2006/relationships" r:embed="rId1">
            <a:duotone>
              <a:schemeClr val="lt1">
                <a:hueOff val="0"/>
                <a:satOff val="0"/>
                <a:lumOff val="0"/>
                <a:alphaOff val="0"/>
                <a:shade val="40000"/>
              </a:schemeClr>
              <a:schemeClr val="lt1">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496F542-E9A5-48F7-B5A8-81AE6DB7D0AD}">
      <dsp:nvSpPr>
        <dsp:cNvPr id="0" name=""/>
        <dsp:cNvSpPr/>
      </dsp:nvSpPr>
      <dsp:spPr>
        <a:xfrm>
          <a:off x="1552428" y="3741546"/>
          <a:ext cx="691526" cy="439119"/>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ln>
        <a:effectLst>
          <a:outerShdw blurRad="95000" rotWithShape="0">
            <a:srgbClr val="000000">
              <a:alpha val="50000"/>
            </a:srgbClr>
          </a:outerShdw>
          <a:softEdge rad="12700"/>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b="1" kern="1200" dirty="0" smtClean="0">
              <a:cs typeface="B Mitra" pitchFamily="2" charset="-78"/>
            </a:rPr>
            <a:t>پیوسته</a:t>
          </a:r>
          <a:endParaRPr lang="en-US" sz="1600" b="1" kern="1200" dirty="0">
            <a:cs typeface="B Mitra" pitchFamily="2" charset="-78"/>
          </a:endParaRPr>
        </a:p>
      </dsp:txBody>
      <dsp:txXfrm>
        <a:off x="1552428" y="3741546"/>
        <a:ext cx="691526" cy="439119"/>
      </dsp:txXfrm>
    </dsp:sp>
    <dsp:sp modelId="{1F7E54AA-3839-4476-866F-E30290256C87}">
      <dsp:nvSpPr>
        <dsp:cNvPr id="0" name=""/>
        <dsp:cNvSpPr/>
      </dsp:nvSpPr>
      <dsp:spPr>
        <a:xfrm>
          <a:off x="2320791" y="3668552"/>
          <a:ext cx="691526" cy="439119"/>
        </a:xfrm>
        <a:prstGeom prst="roundRect">
          <a:avLst>
            <a:gd name="adj" fmla="val 10000"/>
          </a:avLst>
        </a:prstGeom>
        <a:blipFill rotWithShape="0">
          <a:blip xmlns:r="http://schemas.openxmlformats.org/officeDocument/2006/relationships" r:embed="rId1">
            <a:duotone>
              <a:schemeClr val="lt1">
                <a:hueOff val="0"/>
                <a:satOff val="0"/>
                <a:lumOff val="0"/>
                <a:alphaOff val="0"/>
                <a:shade val="40000"/>
              </a:schemeClr>
              <a:schemeClr val="lt1">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4366B32-3901-4927-85C4-9B4442107621}">
      <dsp:nvSpPr>
        <dsp:cNvPr id="0" name=""/>
        <dsp:cNvSpPr/>
      </dsp:nvSpPr>
      <dsp:spPr>
        <a:xfrm>
          <a:off x="2397627" y="3741546"/>
          <a:ext cx="691526" cy="439119"/>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ln>
        <a:effectLst>
          <a:outerShdw blurRad="95000" rotWithShape="0">
            <a:srgbClr val="000000">
              <a:alpha val="50000"/>
            </a:srgbClr>
          </a:outerShdw>
          <a:softEdge rad="12700"/>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b="1" kern="1200" dirty="0" smtClean="0">
              <a:cs typeface="B Mitra" pitchFamily="2" charset="-78"/>
            </a:rPr>
            <a:t>گسسته</a:t>
          </a:r>
          <a:endParaRPr lang="en-US" sz="1600" b="1" kern="1200" dirty="0"/>
        </a:p>
      </dsp:txBody>
      <dsp:txXfrm>
        <a:off x="2397627" y="3741546"/>
        <a:ext cx="691526" cy="439119"/>
      </dsp:txXfrm>
    </dsp:sp>
    <dsp:sp modelId="{AB9B9AF7-45CC-467C-850F-DB8767A0CE71}">
      <dsp:nvSpPr>
        <dsp:cNvPr id="0" name=""/>
        <dsp:cNvSpPr/>
      </dsp:nvSpPr>
      <dsp:spPr>
        <a:xfrm>
          <a:off x="3165989" y="3668552"/>
          <a:ext cx="1408977" cy="774557"/>
        </a:xfrm>
        <a:prstGeom prst="roundRect">
          <a:avLst>
            <a:gd name="adj" fmla="val 10000"/>
          </a:avLst>
        </a:prstGeom>
        <a:blipFill rotWithShape="0">
          <a:blip xmlns:r="http://schemas.openxmlformats.org/officeDocument/2006/relationships" r:embed="rId1">
            <a:duotone>
              <a:schemeClr val="lt1">
                <a:hueOff val="0"/>
                <a:satOff val="0"/>
                <a:lumOff val="0"/>
                <a:alphaOff val="0"/>
                <a:shade val="40000"/>
              </a:schemeClr>
              <a:schemeClr val="lt1">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6CC32F4-5E0F-44FE-826B-14A272611664}">
      <dsp:nvSpPr>
        <dsp:cNvPr id="0" name=""/>
        <dsp:cNvSpPr/>
      </dsp:nvSpPr>
      <dsp:spPr>
        <a:xfrm>
          <a:off x="3242826" y="3741546"/>
          <a:ext cx="1408977" cy="774557"/>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ln>
        <a:effectLst>
          <a:outerShdw blurRad="95000" rotWithShape="0">
            <a:srgbClr val="000000">
              <a:alpha val="50000"/>
            </a:srgbClr>
          </a:outerShdw>
          <a:softEdge rad="12700"/>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50000"/>
            </a:lnSpc>
            <a:spcBef>
              <a:spcPct val="0"/>
            </a:spcBef>
            <a:spcAft>
              <a:spcPct val="35000"/>
            </a:spcAft>
          </a:pPr>
          <a:r>
            <a:rPr lang="fa-IR" sz="1600" b="1" kern="1200" dirty="0" smtClean="0">
              <a:cs typeface="B Mitra" pitchFamily="2" charset="-78"/>
            </a:rPr>
            <a:t>حراج غیرحضوری</a:t>
          </a:r>
        </a:p>
        <a:p>
          <a:pPr lvl="0" algn="ctr" defTabSz="711200">
            <a:lnSpc>
              <a:spcPct val="50000"/>
            </a:lnSpc>
            <a:spcBef>
              <a:spcPct val="0"/>
            </a:spcBef>
            <a:spcAft>
              <a:spcPct val="35000"/>
            </a:spcAft>
          </a:pPr>
          <a:r>
            <a:rPr lang="fa-IR" sz="1600" b="1" kern="1200" dirty="0" smtClean="0">
              <a:cs typeface="B Mitra" pitchFamily="2" charset="-78"/>
            </a:rPr>
            <a:t>)</a:t>
          </a:r>
          <a:r>
            <a:rPr lang="en-US" sz="1400" b="1" kern="1200" dirty="0" smtClean="0">
              <a:latin typeface="Times New Roman" pitchFamily="18" charset="0"/>
              <a:cs typeface="Times New Roman" pitchFamily="18" charset="0"/>
            </a:rPr>
            <a:t>2</a:t>
          </a:r>
          <a:r>
            <a:rPr lang="en-US" sz="1400" b="1" kern="1200" baseline="30000" dirty="0" smtClean="0">
              <a:cs typeface="B Mitra" pitchFamily="2" charset="-78"/>
            </a:rPr>
            <a:t>nd</a:t>
          </a:r>
          <a:r>
            <a:rPr lang="en-US" sz="1400" b="1" kern="1200" dirty="0" smtClean="0">
              <a:cs typeface="B Mitra" pitchFamily="2" charset="-78"/>
            </a:rPr>
            <a:t> Price</a:t>
          </a:r>
          <a:r>
            <a:rPr lang="fa-IR" sz="1600" b="1" kern="1200" dirty="0" smtClean="0">
              <a:cs typeface="B Mitra" pitchFamily="2" charset="-78"/>
            </a:rPr>
            <a:t>(</a:t>
          </a:r>
          <a:endParaRPr lang="en-US" sz="1600" b="1" kern="1200" dirty="0">
            <a:cs typeface="B Mitra" pitchFamily="2" charset="-78"/>
          </a:endParaRPr>
        </a:p>
      </dsp:txBody>
      <dsp:txXfrm>
        <a:off x="3242826" y="3741546"/>
        <a:ext cx="1408977" cy="774557"/>
      </dsp:txXfrm>
    </dsp:sp>
    <dsp:sp modelId="{946B2E39-E951-456A-B4D0-AFB2EDF48A6B}">
      <dsp:nvSpPr>
        <dsp:cNvPr id="0" name=""/>
        <dsp:cNvSpPr/>
      </dsp:nvSpPr>
      <dsp:spPr>
        <a:xfrm>
          <a:off x="4867415" y="983929"/>
          <a:ext cx="1627403" cy="758529"/>
        </a:xfrm>
        <a:prstGeom prst="roundRect">
          <a:avLst>
            <a:gd name="adj" fmla="val 10000"/>
          </a:avLst>
        </a:prstGeom>
        <a:blipFill rotWithShape="0">
          <a:blip xmlns:r="http://schemas.openxmlformats.org/officeDocument/2006/relationships" r:embed="rId1">
            <a:duotone>
              <a:schemeClr val="lt1">
                <a:hueOff val="0"/>
                <a:satOff val="0"/>
                <a:lumOff val="0"/>
                <a:alphaOff val="0"/>
                <a:shade val="40000"/>
              </a:schemeClr>
              <a:schemeClr val="lt1">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B591A1A-0AC8-4A8D-A3D7-FA9990E37DE1}">
      <dsp:nvSpPr>
        <dsp:cNvPr id="0" name=""/>
        <dsp:cNvSpPr/>
      </dsp:nvSpPr>
      <dsp:spPr>
        <a:xfrm>
          <a:off x="4944251" y="1056923"/>
          <a:ext cx="1627403" cy="758529"/>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ln>
        <a:effectLst>
          <a:outerShdw blurRad="95000" rotWithShape="0">
            <a:srgbClr val="000000">
              <a:alpha val="50000"/>
            </a:srgbClr>
          </a:outerShdw>
          <a:softEdge rad="12700"/>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b="1" kern="1200" dirty="0" smtClean="0">
              <a:cs typeface="B Mitra" pitchFamily="2" charset="-78"/>
            </a:rPr>
            <a:t>حراج با اطلاعات کامل</a:t>
          </a:r>
          <a:endParaRPr lang="en-US" sz="1600" b="1" kern="1200" dirty="0">
            <a:cs typeface="B Mitra" pitchFamily="2" charset="-78"/>
          </a:endParaRPr>
        </a:p>
      </dsp:txBody>
      <dsp:txXfrm>
        <a:off x="4944251" y="1056923"/>
        <a:ext cx="1627403" cy="758529"/>
      </dsp:txXfrm>
    </dsp:sp>
    <dsp:sp modelId="{48021284-3647-4069-ABC7-4A33CF372402}">
      <dsp:nvSpPr>
        <dsp:cNvPr id="0" name=""/>
        <dsp:cNvSpPr/>
      </dsp:nvSpPr>
      <dsp:spPr>
        <a:xfrm>
          <a:off x="3567846" y="1959518"/>
          <a:ext cx="1315829" cy="439119"/>
        </a:xfrm>
        <a:prstGeom prst="roundRect">
          <a:avLst>
            <a:gd name="adj" fmla="val 10000"/>
          </a:avLst>
        </a:prstGeom>
        <a:blipFill rotWithShape="0">
          <a:blip xmlns:r="http://schemas.openxmlformats.org/officeDocument/2006/relationships" r:embed="rId1">
            <a:duotone>
              <a:schemeClr val="lt1">
                <a:hueOff val="0"/>
                <a:satOff val="0"/>
                <a:lumOff val="0"/>
                <a:alphaOff val="0"/>
                <a:shade val="40000"/>
              </a:schemeClr>
              <a:schemeClr val="lt1">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989F7C9-8C7A-4788-A10B-CCA2B32A3CF5}">
      <dsp:nvSpPr>
        <dsp:cNvPr id="0" name=""/>
        <dsp:cNvSpPr/>
      </dsp:nvSpPr>
      <dsp:spPr>
        <a:xfrm>
          <a:off x="3644682" y="2032512"/>
          <a:ext cx="1315829" cy="439119"/>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ln>
        <a:effectLst>
          <a:outerShdw blurRad="95000" rotWithShape="0">
            <a:srgbClr val="000000">
              <a:alpha val="50000"/>
            </a:srgbClr>
          </a:outerShdw>
          <a:softEdge rad="12700"/>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a-IR" sz="1600" b="1" kern="1200" dirty="0" smtClean="0">
              <a:cs typeface="B Mitra" pitchFamily="2" charset="-78"/>
            </a:rPr>
            <a:t>حراج حضوری</a:t>
          </a:r>
          <a:endParaRPr lang="en-US" sz="1600" b="1" kern="1200" dirty="0">
            <a:cs typeface="B Mitra" pitchFamily="2" charset="-78"/>
          </a:endParaRPr>
        </a:p>
      </dsp:txBody>
      <dsp:txXfrm>
        <a:off x="3644682" y="2032512"/>
        <a:ext cx="1315829" cy="439119"/>
      </dsp:txXfrm>
    </dsp:sp>
    <dsp:sp modelId="{C2F5165B-421C-465B-9089-6E6440F881C2}">
      <dsp:nvSpPr>
        <dsp:cNvPr id="0" name=""/>
        <dsp:cNvSpPr/>
      </dsp:nvSpPr>
      <dsp:spPr>
        <a:xfrm>
          <a:off x="3352165" y="2599756"/>
          <a:ext cx="691526" cy="439119"/>
        </a:xfrm>
        <a:prstGeom prst="roundRect">
          <a:avLst>
            <a:gd name="adj" fmla="val 10000"/>
          </a:avLst>
        </a:prstGeom>
        <a:blipFill rotWithShape="0">
          <a:blip xmlns:r="http://schemas.openxmlformats.org/officeDocument/2006/relationships" r:embed="rId1">
            <a:duotone>
              <a:schemeClr val="lt1">
                <a:hueOff val="0"/>
                <a:satOff val="0"/>
                <a:lumOff val="0"/>
                <a:alphaOff val="0"/>
                <a:shade val="40000"/>
              </a:schemeClr>
              <a:schemeClr val="lt1">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43AD0B7-7DA7-4E32-8B52-B391D16CD76F}">
      <dsp:nvSpPr>
        <dsp:cNvPr id="0" name=""/>
        <dsp:cNvSpPr/>
      </dsp:nvSpPr>
      <dsp:spPr>
        <a:xfrm>
          <a:off x="3429001" y="2672750"/>
          <a:ext cx="691526" cy="439119"/>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ln>
        <a:effectLst>
          <a:outerShdw blurRad="95000" rotWithShape="0">
            <a:srgbClr val="000000">
              <a:alpha val="50000"/>
            </a:srgbClr>
          </a:outerShdw>
          <a:softEdge rad="12700"/>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a-IR" sz="1600" b="1" kern="1200" dirty="0" smtClean="0">
              <a:cs typeface="B Mitra" pitchFamily="2" charset="-78"/>
            </a:rPr>
            <a:t>نزولی</a:t>
          </a:r>
          <a:endParaRPr lang="en-US" sz="1600" b="1" kern="1200" dirty="0">
            <a:cs typeface="B Mitra" pitchFamily="2" charset="-78"/>
          </a:endParaRPr>
        </a:p>
      </dsp:txBody>
      <dsp:txXfrm>
        <a:off x="3429001" y="2672750"/>
        <a:ext cx="691526" cy="439119"/>
      </dsp:txXfrm>
    </dsp:sp>
    <dsp:sp modelId="{3A89E15F-E087-4911-85F6-E8074CF2308D}">
      <dsp:nvSpPr>
        <dsp:cNvPr id="0" name=""/>
        <dsp:cNvSpPr/>
      </dsp:nvSpPr>
      <dsp:spPr>
        <a:xfrm>
          <a:off x="4197363" y="2599756"/>
          <a:ext cx="901992" cy="439119"/>
        </a:xfrm>
        <a:prstGeom prst="roundRect">
          <a:avLst>
            <a:gd name="adj" fmla="val 10000"/>
          </a:avLst>
        </a:prstGeom>
        <a:blipFill rotWithShape="0">
          <a:blip xmlns:r="http://schemas.openxmlformats.org/officeDocument/2006/relationships" r:embed="rId1">
            <a:duotone>
              <a:schemeClr val="lt1">
                <a:hueOff val="0"/>
                <a:satOff val="0"/>
                <a:lumOff val="0"/>
                <a:alphaOff val="0"/>
                <a:shade val="40000"/>
              </a:schemeClr>
              <a:schemeClr val="lt1">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FE8E445-5ECC-4975-BE7B-4D65DC6AC551}">
      <dsp:nvSpPr>
        <dsp:cNvPr id="0" name=""/>
        <dsp:cNvSpPr/>
      </dsp:nvSpPr>
      <dsp:spPr>
        <a:xfrm>
          <a:off x="4274200" y="2672750"/>
          <a:ext cx="901992" cy="439119"/>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ln>
        <a:effectLst>
          <a:outerShdw blurRad="95000" rotWithShape="0">
            <a:srgbClr val="000000">
              <a:alpha val="50000"/>
            </a:srgbClr>
          </a:outerShdw>
          <a:softEdge rad="12700"/>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a-IR" sz="1600" b="1" kern="1200" dirty="0" smtClean="0">
              <a:cs typeface="B Mitra" pitchFamily="2" charset="-78"/>
            </a:rPr>
            <a:t>صعودی</a:t>
          </a:r>
          <a:endParaRPr lang="en-US" sz="1600" b="1" kern="1200" dirty="0">
            <a:cs typeface="B Mitra" pitchFamily="2" charset="-78"/>
          </a:endParaRPr>
        </a:p>
      </dsp:txBody>
      <dsp:txXfrm>
        <a:off x="4274200" y="2672750"/>
        <a:ext cx="901992" cy="439119"/>
      </dsp:txXfrm>
    </dsp:sp>
    <dsp:sp modelId="{E5D4FE92-9E1A-4D8E-88E5-0090155FC112}">
      <dsp:nvSpPr>
        <dsp:cNvPr id="0" name=""/>
        <dsp:cNvSpPr/>
      </dsp:nvSpPr>
      <dsp:spPr>
        <a:xfrm>
          <a:off x="5940807" y="1959518"/>
          <a:ext cx="1649697" cy="439119"/>
        </a:xfrm>
        <a:prstGeom prst="roundRect">
          <a:avLst>
            <a:gd name="adj" fmla="val 10000"/>
          </a:avLst>
        </a:prstGeom>
        <a:blipFill rotWithShape="0">
          <a:blip xmlns:r="http://schemas.openxmlformats.org/officeDocument/2006/relationships" r:embed="rId1">
            <a:duotone>
              <a:schemeClr val="lt1">
                <a:hueOff val="0"/>
                <a:satOff val="0"/>
                <a:lumOff val="0"/>
                <a:alphaOff val="0"/>
                <a:shade val="40000"/>
              </a:schemeClr>
              <a:schemeClr val="lt1">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67E5B60-3156-4212-8D8F-4C5B0B56A317}">
      <dsp:nvSpPr>
        <dsp:cNvPr id="0" name=""/>
        <dsp:cNvSpPr/>
      </dsp:nvSpPr>
      <dsp:spPr>
        <a:xfrm>
          <a:off x="6017643" y="2032512"/>
          <a:ext cx="1649697" cy="439119"/>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ln>
        <a:effectLst>
          <a:outerShdw blurRad="95000" rotWithShape="0">
            <a:srgbClr val="000000">
              <a:alpha val="50000"/>
            </a:srgbClr>
          </a:outerShdw>
          <a:softEdge rad="12700"/>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a-IR" sz="1600" b="1" kern="1200" dirty="0" smtClean="0">
              <a:cs typeface="B Mitra" pitchFamily="2" charset="-78"/>
            </a:rPr>
            <a:t>حراج  غیرحضوری </a:t>
          </a:r>
          <a:endParaRPr lang="en-US" sz="1600" b="1" kern="1200" dirty="0">
            <a:cs typeface="B Mitra" pitchFamily="2" charset="-78"/>
          </a:endParaRPr>
        </a:p>
      </dsp:txBody>
      <dsp:txXfrm>
        <a:off x="6017643" y="2032512"/>
        <a:ext cx="1649697" cy="439119"/>
      </dsp:txXfrm>
    </dsp:sp>
    <dsp:sp modelId="{2A48A815-650E-49B6-AACF-11E1ACA7D3D1}">
      <dsp:nvSpPr>
        <dsp:cNvPr id="0" name=""/>
        <dsp:cNvSpPr/>
      </dsp:nvSpPr>
      <dsp:spPr>
        <a:xfrm>
          <a:off x="5434650" y="2819425"/>
          <a:ext cx="1294702" cy="993779"/>
        </a:xfrm>
        <a:prstGeom prst="roundRect">
          <a:avLst>
            <a:gd name="adj" fmla="val 10000"/>
          </a:avLst>
        </a:prstGeom>
        <a:blipFill rotWithShape="0">
          <a:blip xmlns:r="http://schemas.openxmlformats.org/officeDocument/2006/relationships" r:embed="rId1">
            <a:duotone>
              <a:schemeClr val="lt1">
                <a:hueOff val="0"/>
                <a:satOff val="0"/>
                <a:lumOff val="0"/>
                <a:alphaOff val="0"/>
                <a:shade val="40000"/>
              </a:schemeClr>
              <a:schemeClr val="lt1">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626F17C-0BEC-41BF-B049-70FF235F2EE4}">
      <dsp:nvSpPr>
        <dsp:cNvPr id="0" name=""/>
        <dsp:cNvSpPr/>
      </dsp:nvSpPr>
      <dsp:spPr>
        <a:xfrm>
          <a:off x="5511487" y="2892420"/>
          <a:ext cx="1294702" cy="993779"/>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ln>
        <a:effectLst>
          <a:outerShdw blurRad="95000" rotWithShape="0">
            <a:srgbClr val="000000">
              <a:alpha val="50000"/>
            </a:srgbClr>
          </a:outerShdw>
          <a:softEdge rad="12700"/>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latin typeface="Times New Roman" pitchFamily="18" charset="0"/>
              <a:cs typeface="Times New Roman" pitchFamily="18" charset="0"/>
            </a:rPr>
            <a:t>2</a:t>
          </a:r>
          <a:r>
            <a:rPr lang="en-US" sz="1400" b="1" kern="1200" baseline="30000" dirty="0" smtClean="0">
              <a:cs typeface="B Mitra" pitchFamily="2" charset="-78"/>
            </a:rPr>
            <a:t>nd</a:t>
          </a:r>
          <a:r>
            <a:rPr lang="en-US" sz="1400" b="1" kern="1200" dirty="0" smtClean="0">
              <a:cs typeface="B Mitra" pitchFamily="2" charset="-78"/>
            </a:rPr>
            <a:t> Price</a:t>
          </a:r>
        </a:p>
        <a:p>
          <a:pPr lvl="0" algn="ctr" defTabSz="622300" rtl="0">
            <a:lnSpc>
              <a:spcPct val="90000"/>
            </a:lnSpc>
            <a:spcBef>
              <a:spcPct val="0"/>
            </a:spcBef>
            <a:spcAft>
              <a:spcPct val="35000"/>
            </a:spcAft>
          </a:pPr>
          <a:r>
            <a:rPr lang="en-US" sz="1400" b="1" kern="1200" dirty="0" smtClean="0">
              <a:cs typeface="B Mitra" pitchFamily="2" charset="-78"/>
            </a:rPr>
            <a:t>Sealed-bid </a:t>
          </a:r>
        </a:p>
        <a:p>
          <a:pPr lvl="0" algn="ctr" defTabSz="622300" rtl="0">
            <a:lnSpc>
              <a:spcPct val="90000"/>
            </a:lnSpc>
            <a:spcBef>
              <a:spcPct val="0"/>
            </a:spcBef>
            <a:spcAft>
              <a:spcPct val="35000"/>
            </a:spcAft>
          </a:pPr>
          <a:r>
            <a:rPr lang="en-US" sz="1400" b="1" kern="1200" dirty="0" smtClean="0">
              <a:cs typeface="B Mitra" pitchFamily="2" charset="-78"/>
            </a:rPr>
            <a:t>Auction</a:t>
          </a:r>
          <a:endParaRPr lang="en-US" sz="1400" b="1" kern="1200" dirty="0">
            <a:cs typeface="B Mitra" pitchFamily="2" charset="-78"/>
          </a:endParaRPr>
        </a:p>
      </dsp:txBody>
      <dsp:txXfrm>
        <a:off x="5511487" y="2892420"/>
        <a:ext cx="1294702" cy="993779"/>
      </dsp:txXfrm>
    </dsp:sp>
    <dsp:sp modelId="{6B69D7D3-BE77-4DE5-9496-274D6B8914BA}">
      <dsp:nvSpPr>
        <dsp:cNvPr id="0" name=""/>
        <dsp:cNvSpPr/>
      </dsp:nvSpPr>
      <dsp:spPr>
        <a:xfrm>
          <a:off x="6883026" y="2819425"/>
          <a:ext cx="1169114" cy="993779"/>
        </a:xfrm>
        <a:prstGeom prst="roundRect">
          <a:avLst>
            <a:gd name="adj" fmla="val 10000"/>
          </a:avLst>
        </a:prstGeom>
        <a:blipFill rotWithShape="0">
          <a:blip xmlns:r="http://schemas.openxmlformats.org/officeDocument/2006/relationships" r:embed="rId1">
            <a:duotone>
              <a:schemeClr val="lt1">
                <a:hueOff val="0"/>
                <a:satOff val="0"/>
                <a:lumOff val="0"/>
                <a:alphaOff val="0"/>
                <a:shade val="40000"/>
              </a:schemeClr>
              <a:schemeClr val="lt1">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5D6DF81-AFE0-43FF-B7D0-A3AE7A014FD3}">
      <dsp:nvSpPr>
        <dsp:cNvPr id="0" name=""/>
        <dsp:cNvSpPr/>
      </dsp:nvSpPr>
      <dsp:spPr>
        <a:xfrm>
          <a:off x="6959862" y="2892420"/>
          <a:ext cx="1169114" cy="993779"/>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ln>
        <a:effectLst>
          <a:outerShdw blurRad="95000" rotWithShape="0">
            <a:srgbClr val="000000">
              <a:alpha val="50000"/>
            </a:srgbClr>
          </a:outerShdw>
          <a:softEdge rad="12700"/>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smtClean="0">
              <a:latin typeface="Times New Roman" pitchFamily="18" charset="0"/>
              <a:cs typeface="Times New Roman" pitchFamily="18" charset="0"/>
            </a:rPr>
            <a:t>1</a:t>
          </a:r>
          <a:r>
            <a:rPr lang="en-US" sz="1500" b="1" kern="1200" baseline="30000" dirty="0" smtClean="0">
              <a:cs typeface="B Mitra" pitchFamily="2" charset="-78"/>
            </a:rPr>
            <a:t>st</a:t>
          </a:r>
          <a:r>
            <a:rPr lang="en-US" sz="1500" b="1" kern="1200" dirty="0" smtClean="0">
              <a:cs typeface="B Mitra" pitchFamily="2" charset="-78"/>
            </a:rPr>
            <a:t> Price</a:t>
          </a:r>
        </a:p>
        <a:p>
          <a:pPr lvl="0" algn="ctr" defTabSz="666750" rtl="0">
            <a:lnSpc>
              <a:spcPct val="90000"/>
            </a:lnSpc>
            <a:spcBef>
              <a:spcPct val="0"/>
            </a:spcBef>
            <a:spcAft>
              <a:spcPct val="35000"/>
            </a:spcAft>
          </a:pPr>
          <a:r>
            <a:rPr lang="en-US" sz="1500" b="1" kern="1200" dirty="0" smtClean="0">
              <a:cs typeface="B Mitra" pitchFamily="2" charset="-78"/>
            </a:rPr>
            <a:t>Sealed-bid </a:t>
          </a:r>
        </a:p>
        <a:p>
          <a:pPr lvl="0" algn="ctr" defTabSz="666750" rtl="0">
            <a:lnSpc>
              <a:spcPct val="90000"/>
            </a:lnSpc>
            <a:spcBef>
              <a:spcPct val="0"/>
            </a:spcBef>
            <a:spcAft>
              <a:spcPct val="35000"/>
            </a:spcAft>
          </a:pPr>
          <a:r>
            <a:rPr lang="en-US" sz="1500" b="1" kern="1200" dirty="0" smtClean="0">
              <a:cs typeface="B Mitra" pitchFamily="2" charset="-78"/>
            </a:rPr>
            <a:t>Auction</a:t>
          </a:r>
          <a:endParaRPr lang="en-US" sz="1500" b="1" kern="1200" dirty="0">
            <a:cs typeface="B Mitra" pitchFamily="2" charset="-78"/>
          </a:endParaRPr>
        </a:p>
      </dsp:txBody>
      <dsp:txXfrm>
        <a:off x="6959862" y="2892420"/>
        <a:ext cx="1169114" cy="99377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6F3F90-1591-478A-B3A4-48D09C433BAB}" type="datetimeFigureOut">
              <a:rPr lang="en-US" smtClean="0"/>
              <a:pPr/>
              <a:t>12/17/2013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C55FAB-32E3-4F4B-BCDC-C044B0ED846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C55FAB-32E3-4F4B-BCDC-C044B0ED846F}"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C55FAB-32E3-4F4B-BCDC-C044B0ED846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r>
              <a:rPr lang="en-US" smtClean="0"/>
              <a:t>12/26/2012</a:t>
            </a:r>
            <a:endParaRPr lang="en-US"/>
          </a:p>
        </p:txBody>
      </p:sp>
      <p:sp>
        <p:nvSpPr>
          <p:cNvPr id="16" name="Slide Number Placeholder 15"/>
          <p:cNvSpPr>
            <a:spLocks noGrp="1"/>
          </p:cNvSpPr>
          <p:nvPr>
            <p:ph type="sldNum" sz="quarter" idx="11"/>
          </p:nvPr>
        </p:nvSpPr>
        <p:spPr/>
        <p:txBody>
          <a:bodyPr/>
          <a:lstStyle/>
          <a:p>
            <a:fld id="{DDBD99CB-30F5-42F5-B048-8651B7780C60}"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12/26/2012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BD99CB-30F5-42F5-B048-8651B7780C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12/26/2012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BD99CB-30F5-42F5-B048-8651B7780C6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r>
              <a:rPr lang="en-US" smtClean="0"/>
              <a:t>12/26/2012</a:t>
            </a:r>
            <a:endParaRPr lang="en-US"/>
          </a:p>
        </p:txBody>
      </p:sp>
      <p:sp>
        <p:nvSpPr>
          <p:cNvPr id="15" name="Slide Number Placeholder 14"/>
          <p:cNvSpPr>
            <a:spLocks noGrp="1"/>
          </p:cNvSpPr>
          <p:nvPr>
            <p:ph type="sldNum" sz="quarter" idx="15"/>
          </p:nvPr>
        </p:nvSpPr>
        <p:spPr/>
        <p:txBody>
          <a:bodyPr/>
          <a:lstStyle>
            <a:lvl1pPr algn="ctr">
              <a:defRPr/>
            </a:lvl1pPr>
          </a:lstStyle>
          <a:p>
            <a:fld id="{DDBD99CB-30F5-42F5-B048-8651B7780C60}"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12/26/2012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BD99CB-30F5-42F5-B048-8651B7780C60}"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12/26/2012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BD99CB-30F5-42F5-B048-8651B7780C60}"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DBD99CB-30F5-42F5-B048-8651B7780C60}"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r>
              <a:rPr lang="en-US" smtClean="0"/>
              <a:t>12/26/2012</a:t>
            </a:r>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12/26/2012</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BD99CB-30F5-42F5-B048-8651B7780C60}"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12/26/2012</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BD99CB-30F5-42F5-B048-8651B7780C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r>
              <a:rPr lang="en-US" smtClean="0"/>
              <a:t>12/26/2012</a:t>
            </a:r>
            <a:endParaRPr lang="en-US"/>
          </a:p>
        </p:txBody>
      </p:sp>
      <p:sp>
        <p:nvSpPr>
          <p:cNvPr id="9" name="Slide Number Placeholder 8"/>
          <p:cNvSpPr>
            <a:spLocks noGrp="1"/>
          </p:cNvSpPr>
          <p:nvPr>
            <p:ph type="sldNum" sz="quarter" idx="15"/>
          </p:nvPr>
        </p:nvSpPr>
        <p:spPr/>
        <p:txBody>
          <a:bodyPr/>
          <a:lstStyle/>
          <a:p>
            <a:fld id="{DDBD99CB-30F5-42F5-B048-8651B7780C60}"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r>
              <a:rPr lang="en-US" smtClean="0"/>
              <a:t>12/26/2012</a:t>
            </a:r>
            <a:endParaRPr lang="en-US"/>
          </a:p>
        </p:txBody>
      </p:sp>
      <p:sp>
        <p:nvSpPr>
          <p:cNvPr id="9" name="Slide Number Placeholder 8"/>
          <p:cNvSpPr>
            <a:spLocks noGrp="1"/>
          </p:cNvSpPr>
          <p:nvPr>
            <p:ph type="sldNum" sz="quarter" idx="11"/>
          </p:nvPr>
        </p:nvSpPr>
        <p:spPr/>
        <p:txBody>
          <a:bodyPr/>
          <a:lstStyle/>
          <a:p>
            <a:fld id="{DDBD99CB-30F5-42F5-B048-8651B7780C60}"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r>
              <a:rPr lang="en-US" smtClean="0"/>
              <a:t>12/26/2012</a:t>
            </a:r>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DBD99CB-30F5-42F5-B048-8651B7780C60}"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33732"/>
            <a:ext cx="6705600" cy="1981200"/>
          </a:xfrm>
        </p:spPr>
        <p:txBody>
          <a:bodyPr/>
          <a:lstStyle/>
          <a:p>
            <a:r>
              <a:rPr lang="en-US" b="1" dirty="0" smtClean="0"/>
              <a:t>Auction   </a:t>
            </a:r>
            <a:r>
              <a:rPr lang="fa-IR" b="1" dirty="0" smtClean="0"/>
              <a:t>  </a:t>
            </a:r>
            <a:r>
              <a:rPr lang="en-US" b="1" dirty="0" smtClean="0"/>
              <a:t>         </a:t>
            </a:r>
            <a:r>
              <a:rPr lang="fa-IR" b="1" dirty="0" smtClean="0"/>
              <a:t>      حراج</a:t>
            </a:r>
            <a:endParaRPr lang="en-US" b="1" dirty="0"/>
          </a:p>
        </p:txBody>
      </p:sp>
      <p:sp>
        <p:nvSpPr>
          <p:cNvPr id="6" name="Subtitle 5"/>
          <p:cNvSpPr>
            <a:spLocks noGrp="1"/>
          </p:cNvSpPr>
          <p:nvPr>
            <p:ph type="subTitle" idx="1"/>
          </p:nvPr>
        </p:nvSpPr>
        <p:spPr/>
        <p:txBody>
          <a:bodyPr>
            <a:noAutofit/>
          </a:bodyPr>
          <a:lstStyle/>
          <a:p>
            <a:r>
              <a:rPr lang="en-US" sz="1600" dirty="0" err="1" smtClean="0">
                <a:solidFill>
                  <a:schemeClr val="tx1">
                    <a:lumMod val="75000"/>
                  </a:schemeClr>
                </a:solidFill>
              </a:rPr>
              <a:t>Pegah</a:t>
            </a:r>
            <a:r>
              <a:rPr lang="en-US" sz="1600" dirty="0" smtClean="0">
                <a:solidFill>
                  <a:schemeClr val="tx1">
                    <a:lumMod val="75000"/>
                  </a:schemeClr>
                </a:solidFill>
              </a:rPr>
              <a:t> </a:t>
            </a:r>
            <a:r>
              <a:rPr lang="en-US" sz="1600" dirty="0" err="1" smtClean="0">
                <a:solidFill>
                  <a:schemeClr val="tx1">
                    <a:lumMod val="75000"/>
                  </a:schemeClr>
                </a:solidFill>
              </a:rPr>
              <a:t>Khodakarami</a:t>
            </a:r>
            <a:endParaRPr lang="en-US" sz="1600" dirty="0" smtClean="0">
              <a:solidFill>
                <a:schemeClr val="tx1">
                  <a:lumMod val="75000"/>
                </a:schemeClr>
              </a:solidFill>
            </a:endParaRPr>
          </a:p>
          <a:p>
            <a:r>
              <a:rPr lang="en-US" sz="1600" dirty="0" err="1" smtClean="0">
                <a:solidFill>
                  <a:schemeClr val="tx1">
                    <a:lumMod val="75000"/>
                  </a:schemeClr>
                </a:solidFill>
              </a:rPr>
              <a:t>MSc</a:t>
            </a:r>
            <a:r>
              <a:rPr lang="en-US" sz="1600" dirty="0" smtClean="0">
                <a:solidFill>
                  <a:schemeClr val="tx1">
                    <a:lumMod val="75000"/>
                  </a:schemeClr>
                </a:solidFill>
              </a:rPr>
              <a:t> of Knowledge Engineering &amp; Computer Sciences</a:t>
            </a:r>
          </a:p>
          <a:p>
            <a:r>
              <a:rPr lang="en-US" sz="1600" dirty="0" smtClean="0"/>
              <a:t>Instructor: Dr. </a:t>
            </a:r>
            <a:r>
              <a:rPr lang="en-US" sz="1600" dirty="0" err="1" smtClean="0"/>
              <a:t>Khakestari</a:t>
            </a:r>
            <a:endParaRPr lang="en-US" sz="1600" dirty="0" smtClean="0"/>
          </a:p>
          <a:p>
            <a:r>
              <a:rPr lang="en-US" sz="1600" dirty="0" smtClean="0">
                <a:solidFill>
                  <a:schemeClr val="tx1">
                    <a:lumMod val="75000"/>
                  </a:schemeClr>
                </a:solidFill>
              </a:rPr>
              <a:t>University of Economic Sciences</a:t>
            </a:r>
          </a:p>
          <a:p>
            <a:r>
              <a:rPr lang="en-US" sz="1600" dirty="0" smtClean="0">
                <a:solidFill>
                  <a:schemeClr val="tx1">
                    <a:lumMod val="75000"/>
                  </a:schemeClr>
                </a:solidFill>
              </a:rPr>
              <a:t>Tehran, Iran, December </a:t>
            </a:r>
            <a:r>
              <a:rPr lang="en-US" sz="1600" dirty="0" smtClean="0">
                <a:solidFill>
                  <a:schemeClr val="tx1">
                    <a:lumMod val="75000"/>
                  </a:schemeClr>
                </a:solidFill>
                <a:latin typeface="Times New Roman" pitchFamily="18" charset="0"/>
                <a:cs typeface="Times New Roman" pitchFamily="18" charset="0"/>
              </a:rPr>
              <a:t>2013</a:t>
            </a:r>
            <a:endParaRPr lang="en-US" sz="1600" dirty="0">
              <a:solidFill>
                <a:schemeClr val="tx1">
                  <a:lumMod val="75000"/>
                </a:schemeClr>
              </a:solidFill>
              <a:latin typeface="Times New Roman" pitchFamily="18" charset="0"/>
              <a:cs typeface="Times New Roman" pitchFamily="18" charset="0"/>
            </a:endParaRPr>
          </a:p>
        </p:txBody>
      </p:sp>
      <p:sp>
        <p:nvSpPr>
          <p:cNvPr id="7" name="TextBox 6"/>
          <p:cNvSpPr txBox="1"/>
          <p:nvPr/>
        </p:nvSpPr>
        <p:spPr>
          <a:xfrm>
            <a:off x="2514601" y="838200"/>
            <a:ext cx="4267199" cy="144655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Game Theory</a:t>
            </a:r>
          </a:p>
          <a:p>
            <a:pPr algn="ct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Presentation</a:t>
            </a:r>
            <a:endParaRPr 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BD99CB-30F5-42F5-B048-8651B7780C60}" type="slidenum">
              <a:rPr lang="en-US" smtClean="0"/>
              <a:pPr/>
              <a:t>10</a:t>
            </a:fld>
            <a:endParaRPr lang="en-US"/>
          </a:p>
        </p:txBody>
      </p:sp>
      <p:sp>
        <p:nvSpPr>
          <p:cNvPr id="4" name="Rectangle 3"/>
          <p:cNvSpPr/>
          <p:nvPr/>
        </p:nvSpPr>
        <p:spPr>
          <a:xfrm>
            <a:off x="5562600" y="457200"/>
            <a:ext cx="29718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rtl="1"/>
            <a:r>
              <a:rPr lang="fa-IR" sz="2800" b="1" dirty="0" smtClean="0">
                <a:solidFill>
                  <a:schemeClr val="tx1">
                    <a:lumMod val="85000"/>
                  </a:schemeClr>
                </a:solidFill>
                <a:cs typeface="B Mitra" pitchFamily="2" charset="-78"/>
              </a:rPr>
              <a:t>حراج با اطلاعات کامل</a:t>
            </a:r>
            <a:endParaRPr lang="en-US" sz="2800" b="1" dirty="0">
              <a:solidFill>
                <a:schemeClr val="tx1">
                  <a:lumMod val="85000"/>
                </a:schemeClr>
              </a:solidFill>
            </a:endParaRPr>
          </a:p>
        </p:txBody>
      </p:sp>
      <p:sp>
        <p:nvSpPr>
          <p:cNvPr id="5" name="Rectangle 4"/>
          <p:cNvSpPr/>
          <p:nvPr/>
        </p:nvSpPr>
        <p:spPr>
          <a:xfrm>
            <a:off x="1905000" y="1295400"/>
            <a:ext cx="5943600" cy="95410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lvl="0" algn="r" rtl="1"/>
            <a:r>
              <a:rPr lang="fa-IR" sz="2800" b="1" dirty="0" smtClean="0">
                <a:solidFill>
                  <a:schemeClr val="tx1">
                    <a:lumMod val="85000"/>
                  </a:schemeClr>
                </a:solidFill>
                <a:cs typeface="B Mitra" pitchFamily="2" charset="-78"/>
              </a:rPr>
              <a:t>حراج غیر حضوری در بالاترین قیمت پیشنهادی</a:t>
            </a:r>
          </a:p>
          <a:p>
            <a:pPr lvl="0" algn="ctr" rtl="1"/>
            <a:r>
              <a:rPr lang="fa-IR" sz="2800" b="1" dirty="0" smtClean="0">
                <a:solidFill>
                  <a:schemeClr val="tx1">
                    <a:lumMod val="85000"/>
                  </a:schemeClr>
                </a:solidFill>
                <a:cs typeface="B Mitra" pitchFamily="2" charset="-78"/>
              </a:rPr>
              <a:t> (</a:t>
            </a:r>
            <a:r>
              <a:rPr lang="en-US" sz="2800" b="1" dirty="0" smtClean="0">
                <a:latin typeface="Times New Roman" pitchFamily="18" charset="0"/>
                <a:cs typeface="Times New Roman" pitchFamily="18" charset="0"/>
              </a:rPr>
              <a:t>1</a:t>
            </a:r>
            <a:r>
              <a:rPr lang="en-US" sz="2800" b="1" baseline="30000" dirty="0" smtClean="0">
                <a:cs typeface="B Mitra" pitchFamily="2" charset="-78"/>
              </a:rPr>
              <a:t>st</a:t>
            </a:r>
            <a:r>
              <a:rPr lang="en-US" sz="2800" b="1" dirty="0" smtClean="0">
                <a:cs typeface="B Mitra" pitchFamily="2" charset="-78"/>
              </a:rPr>
              <a:t> Price Sealed-bid Auction</a:t>
            </a:r>
            <a:r>
              <a:rPr lang="fa-IR" sz="2800" b="1" dirty="0" smtClean="0">
                <a:solidFill>
                  <a:schemeClr val="tx1">
                    <a:lumMod val="85000"/>
                  </a:schemeClr>
                </a:solidFill>
              </a:rPr>
              <a:t>)</a:t>
            </a:r>
            <a:endParaRPr lang="en-US" sz="2800" b="1" dirty="0" smtClean="0">
              <a:cs typeface="B Mitra" pitchFamily="2" charset="-78"/>
            </a:endParaRPr>
          </a:p>
        </p:txBody>
      </p:sp>
      <p:sp>
        <p:nvSpPr>
          <p:cNvPr id="7" name="Rounded Rectangle 6"/>
          <p:cNvSpPr/>
          <p:nvPr/>
        </p:nvSpPr>
        <p:spPr>
          <a:xfrm>
            <a:off x="8001000" y="1524000"/>
            <a:ext cx="533400" cy="457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sp>
        <p:nvSpPr>
          <p:cNvPr id="9" name="Rectangle 8"/>
          <p:cNvSpPr/>
          <p:nvPr/>
        </p:nvSpPr>
        <p:spPr>
          <a:xfrm>
            <a:off x="533400" y="2650391"/>
            <a:ext cx="8001000" cy="3293209"/>
          </a:xfrm>
          <a:prstGeom prst="rect">
            <a:avLst/>
          </a:prstGeom>
        </p:spPr>
        <p:txBody>
          <a:bodyPr wrap="square">
            <a:spAutoFit/>
          </a:bodyPr>
          <a:lstStyle/>
          <a:p>
            <a:r>
              <a:rPr lang="en-US" sz="2600" b="1" dirty="0" smtClean="0">
                <a:solidFill>
                  <a:schemeClr val="bg1">
                    <a:lumMod val="85000"/>
                    <a:lumOff val="15000"/>
                  </a:schemeClr>
                </a:solidFill>
              </a:rPr>
              <a:t>Players</a:t>
            </a:r>
            <a:r>
              <a:rPr lang="en-US" sz="2600" dirty="0" smtClean="0"/>
              <a:t>: N ={1 ,⋯,𝑛} ; 𝑛 people all bidding for the same indivisible object simultaneously</a:t>
            </a:r>
          </a:p>
          <a:p>
            <a:r>
              <a:rPr lang="en-US" sz="2600" dirty="0" smtClean="0"/>
              <a:t>Each player has a valuation for the object 𝑣</a:t>
            </a:r>
            <a:r>
              <a:rPr lang="en-US" sz="2600" baseline="-25000" dirty="0" smtClean="0"/>
              <a:t>𝑖</a:t>
            </a:r>
            <a:r>
              <a:rPr lang="en-US" sz="2600" dirty="0" smtClean="0"/>
              <a:t> </a:t>
            </a:r>
          </a:p>
          <a:p>
            <a:r>
              <a:rPr lang="en-US" sz="2600" dirty="0" smtClean="0"/>
              <a:t>	  (for simplicity 𝑣</a:t>
            </a:r>
            <a:r>
              <a:rPr lang="en-US" sz="2600" baseline="-25000" dirty="0" smtClean="0"/>
              <a:t>1</a:t>
            </a:r>
            <a:r>
              <a:rPr lang="en-US" sz="2600" dirty="0" smtClean="0"/>
              <a:t>&gt;⋯&gt;𝑣</a:t>
            </a:r>
            <a:r>
              <a:rPr lang="en-US" sz="2600" baseline="-25000" dirty="0" smtClean="0"/>
              <a:t>𝑛</a:t>
            </a:r>
            <a:r>
              <a:rPr lang="en-US" sz="2600" dirty="0" smtClean="0"/>
              <a:t>) </a:t>
            </a:r>
          </a:p>
          <a:p>
            <a:r>
              <a:rPr lang="en-US" sz="2600" b="1" dirty="0" smtClean="0">
                <a:solidFill>
                  <a:schemeClr val="bg1">
                    <a:lumMod val="85000"/>
                    <a:lumOff val="15000"/>
                  </a:schemeClr>
                </a:solidFill>
              </a:rPr>
              <a:t>Strategy</a:t>
            </a:r>
            <a:r>
              <a:rPr lang="en-US" sz="2600" dirty="0" smtClean="0"/>
              <a:t>: 𝑏</a:t>
            </a:r>
            <a:r>
              <a:rPr lang="en-US" sz="2600" baseline="-25000" dirty="0" smtClean="0"/>
              <a:t>𝑖 </a:t>
            </a:r>
            <a:r>
              <a:rPr lang="en-US" sz="2600" dirty="0" smtClean="0"/>
              <a:t>≥ 0	 𝑖=1 ,⋯,𝑛 ; Each bidder submits a non-negative bid </a:t>
            </a:r>
          </a:p>
          <a:p>
            <a:r>
              <a:rPr lang="en-US" sz="2600" b="1" dirty="0" smtClean="0">
                <a:solidFill>
                  <a:schemeClr val="bg1">
                    <a:lumMod val="85000"/>
                    <a:lumOff val="15000"/>
                  </a:schemeClr>
                </a:solidFill>
              </a:rPr>
              <a:t>Output</a:t>
            </a:r>
            <a:r>
              <a:rPr lang="en-US" sz="2600" dirty="0" smtClean="0"/>
              <a:t>: The player with the highest bid is the winner and pays his own bid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ppt_x"/>
                                          </p:val>
                                        </p:tav>
                                        <p:tav tm="100000">
                                          <p:val>
                                            <p:strVal val="#ppt_x"/>
                                          </p:val>
                                        </p:tav>
                                      </p:tavLst>
                                    </p:anim>
                                    <p:anim calcmode="lin" valueType="num">
                                      <p:cBhvr additive="base">
                                        <p:cTn id="14" dur="10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1"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ppt_x"/>
                                          </p:val>
                                        </p:tav>
                                        <p:tav tm="100000">
                                          <p:val>
                                            <p:strVal val="#ppt_x"/>
                                          </p:val>
                                        </p:tav>
                                      </p:tavLst>
                                    </p:anim>
                                    <p:anim calcmode="lin" valueType="num">
                                      <p:cBhvr additive="base">
                                        <p:cTn id="1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0-#ppt_w/2"/>
                                          </p:val>
                                        </p:tav>
                                        <p:tav tm="100000">
                                          <p:val>
                                            <p:strVal val="#ppt_x"/>
                                          </p:val>
                                        </p:tav>
                                      </p:tavLst>
                                    </p:anim>
                                    <p:anim calcmode="lin" valueType="num">
                                      <p:cBhvr additive="base">
                                        <p:cTn id="24"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1" animBg="1"/>
      <p:bldP spid="7"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BD99CB-30F5-42F5-B048-8651B7780C60}" type="slidenum">
              <a:rPr lang="en-US" smtClean="0"/>
              <a:pPr/>
              <a:t>11</a:t>
            </a:fld>
            <a:endParaRPr lang="en-US"/>
          </a:p>
        </p:txBody>
      </p:sp>
      <p:sp>
        <p:nvSpPr>
          <p:cNvPr id="4" name="Rectangle 3"/>
          <p:cNvSpPr/>
          <p:nvPr/>
        </p:nvSpPr>
        <p:spPr>
          <a:xfrm>
            <a:off x="5562600" y="457200"/>
            <a:ext cx="29718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rtl="1"/>
            <a:r>
              <a:rPr lang="fa-IR" sz="2800" b="1" dirty="0" smtClean="0">
                <a:solidFill>
                  <a:schemeClr val="tx1">
                    <a:lumMod val="85000"/>
                  </a:schemeClr>
                </a:solidFill>
                <a:cs typeface="B Mitra" pitchFamily="2" charset="-78"/>
              </a:rPr>
              <a:t>حراج با اطلاعات کامل</a:t>
            </a:r>
            <a:endParaRPr lang="en-US" sz="2800" b="1" dirty="0">
              <a:solidFill>
                <a:schemeClr val="tx1">
                  <a:lumMod val="85000"/>
                </a:schemeClr>
              </a:solidFill>
            </a:endParaRPr>
          </a:p>
        </p:txBody>
      </p:sp>
      <p:sp>
        <p:nvSpPr>
          <p:cNvPr id="5" name="Rectangle 4"/>
          <p:cNvSpPr/>
          <p:nvPr/>
        </p:nvSpPr>
        <p:spPr>
          <a:xfrm>
            <a:off x="1905000" y="1295400"/>
            <a:ext cx="5943600" cy="95410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lvl="0" algn="r" rtl="1"/>
            <a:r>
              <a:rPr lang="fa-IR" sz="2800" b="1" dirty="0" smtClean="0">
                <a:solidFill>
                  <a:schemeClr val="tx1">
                    <a:lumMod val="85000"/>
                  </a:schemeClr>
                </a:solidFill>
                <a:cs typeface="B Mitra" pitchFamily="2" charset="-78"/>
              </a:rPr>
              <a:t>حراج غیر حضوری در بالاترین قیمت پیشنهادی</a:t>
            </a:r>
          </a:p>
          <a:p>
            <a:pPr lvl="0" algn="ctr" rtl="1"/>
            <a:r>
              <a:rPr lang="fa-IR" sz="2800" b="1" dirty="0" smtClean="0">
                <a:solidFill>
                  <a:schemeClr val="tx1">
                    <a:lumMod val="85000"/>
                  </a:schemeClr>
                </a:solidFill>
                <a:cs typeface="B Mitra" pitchFamily="2" charset="-78"/>
              </a:rPr>
              <a:t> (</a:t>
            </a:r>
            <a:r>
              <a:rPr lang="en-US" sz="2800" b="1" dirty="0" smtClean="0">
                <a:latin typeface="Times New Roman" pitchFamily="18" charset="0"/>
                <a:cs typeface="Times New Roman" pitchFamily="18" charset="0"/>
              </a:rPr>
              <a:t>1</a:t>
            </a:r>
            <a:r>
              <a:rPr lang="en-US" sz="2800" b="1" baseline="30000" dirty="0" smtClean="0">
                <a:cs typeface="B Mitra" pitchFamily="2" charset="-78"/>
              </a:rPr>
              <a:t>st</a:t>
            </a:r>
            <a:r>
              <a:rPr lang="en-US" sz="2800" b="1" dirty="0" smtClean="0">
                <a:cs typeface="B Mitra" pitchFamily="2" charset="-78"/>
              </a:rPr>
              <a:t> Price Sealed-bid Auction</a:t>
            </a:r>
            <a:r>
              <a:rPr lang="fa-IR" sz="2800" b="1" dirty="0" smtClean="0">
                <a:solidFill>
                  <a:schemeClr val="tx1">
                    <a:lumMod val="85000"/>
                  </a:schemeClr>
                </a:solidFill>
              </a:rPr>
              <a:t>)</a:t>
            </a:r>
            <a:endParaRPr lang="en-US" sz="2800" b="1" dirty="0" smtClean="0">
              <a:cs typeface="B Mitra" pitchFamily="2" charset="-78"/>
            </a:endParaRPr>
          </a:p>
        </p:txBody>
      </p:sp>
      <p:sp>
        <p:nvSpPr>
          <p:cNvPr id="7" name="Rounded Rectangle 6"/>
          <p:cNvSpPr/>
          <p:nvPr/>
        </p:nvSpPr>
        <p:spPr>
          <a:xfrm>
            <a:off x="8001000" y="1524000"/>
            <a:ext cx="533400" cy="457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sp>
        <p:nvSpPr>
          <p:cNvPr id="9" name="Rectangle 8"/>
          <p:cNvSpPr/>
          <p:nvPr/>
        </p:nvSpPr>
        <p:spPr>
          <a:xfrm>
            <a:off x="381000" y="2362200"/>
            <a:ext cx="8001000" cy="492443"/>
          </a:xfrm>
          <a:prstGeom prst="rect">
            <a:avLst/>
          </a:prstGeom>
        </p:spPr>
        <p:txBody>
          <a:bodyPr wrap="square">
            <a:spAutoFit/>
          </a:bodyPr>
          <a:lstStyle/>
          <a:p>
            <a:r>
              <a:rPr lang="en-US" sz="2600" b="1" dirty="0" smtClean="0">
                <a:solidFill>
                  <a:schemeClr val="bg1">
                    <a:lumMod val="85000"/>
                    <a:lumOff val="15000"/>
                  </a:schemeClr>
                </a:solidFill>
              </a:rPr>
              <a:t>Pay-offs</a:t>
            </a:r>
            <a:r>
              <a:rPr lang="en-US" sz="2600" dirty="0" smtClean="0"/>
              <a:t>:</a:t>
            </a:r>
          </a:p>
        </p:txBody>
      </p:sp>
      <p:pic>
        <p:nvPicPr>
          <p:cNvPr id="39941" name="Picture 5"/>
          <p:cNvPicPr>
            <a:picLocks noChangeAspect="1" noChangeArrowheads="1"/>
          </p:cNvPicPr>
          <p:nvPr/>
        </p:nvPicPr>
        <p:blipFill>
          <a:blip r:embed="rId2" cstate="print"/>
          <a:srcRect/>
          <a:stretch>
            <a:fillRect/>
          </a:stretch>
        </p:blipFill>
        <p:spPr bwMode="auto">
          <a:xfrm>
            <a:off x="457200" y="2895600"/>
            <a:ext cx="8282276" cy="2743200"/>
          </a:xfrm>
          <a:prstGeom prst="rect">
            <a:avLst/>
          </a:prstGeom>
          <a:noFill/>
          <a:ln w="9525">
            <a:noFill/>
            <a:miter lim="800000"/>
            <a:headEnd/>
            <a:tailEnd/>
          </a:ln>
        </p:spPr>
      </p:pic>
      <p:sp>
        <p:nvSpPr>
          <p:cNvPr id="11" name="Rectangle 10"/>
          <p:cNvSpPr/>
          <p:nvPr/>
        </p:nvSpPr>
        <p:spPr>
          <a:xfrm>
            <a:off x="838200" y="5715000"/>
            <a:ext cx="7391400" cy="707886"/>
          </a:xfrm>
          <a:prstGeom prst="rect">
            <a:avLst/>
          </a:prstGeom>
        </p:spPr>
        <p:txBody>
          <a:bodyPr wrap="square">
            <a:spAutoFit/>
          </a:bodyPr>
          <a:lstStyle/>
          <a:p>
            <a:r>
              <a:rPr lang="en-US" sz="2000" b="1" dirty="0" smtClean="0"/>
              <a:t>Suppose we change the tie-break rule slightly and say in case of a tie the bidder with the smallest index is the winner. </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941"/>
                                        </p:tgtEl>
                                        <p:attrNameLst>
                                          <p:attrName>style.visibility</p:attrName>
                                        </p:attrNameLst>
                                      </p:cBhvr>
                                      <p:to>
                                        <p:strVal val="visible"/>
                                      </p:to>
                                    </p:set>
                                    <p:anim calcmode="lin" valueType="num">
                                      <p:cBhvr additive="base">
                                        <p:cTn id="13" dur="1000" fill="hold"/>
                                        <p:tgtEl>
                                          <p:spTgt spid="39941"/>
                                        </p:tgtEl>
                                        <p:attrNameLst>
                                          <p:attrName>ppt_x</p:attrName>
                                        </p:attrNameLst>
                                      </p:cBhvr>
                                      <p:tavLst>
                                        <p:tav tm="0">
                                          <p:val>
                                            <p:strVal val="#ppt_x"/>
                                          </p:val>
                                        </p:tav>
                                        <p:tav tm="100000">
                                          <p:val>
                                            <p:strVal val="#ppt_x"/>
                                          </p:val>
                                        </p:tav>
                                      </p:tavLst>
                                    </p:anim>
                                    <p:anim calcmode="lin" valueType="num">
                                      <p:cBhvr additive="base">
                                        <p:cTn id="14" dur="1000" fill="hold"/>
                                        <p:tgtEl>
                                          <p:spTgt spid="3994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ppt_x"/>
                                          </p:val>
                                        </p:tav>
                                        <p:tav tm="100000">
                                          <p:val>
                                            <p:strVal val="#ppt_x"/>
                                          </p:val>
                                        </p:tav>
                                      </p:tavLst>
                                    </p:anim>
                                    <p:anim calcmode="lin" valueType="num">
                                      <p:cBhvr additive="base">
                                        <p:cTn id="1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BD99CB-30F5-42F5-B048-8651B7780C60}" type="slidenum">
              <a:rPr lang="en-US" smtClean="0"/>
              <a:pPr/>
              <a:t>12</a:t>
            </a:fld>
            <a:endParaRPr lang="en-US"/>
          </a:p>
        </p:txBody>
      </p:sp>
      <p:sp>
        <p:nvSpPr>
          <p:cNvPr id="5" name="Rounded Rectangle 4"/>
          <p:cNvSpPr/>
          <p:nvPr/>
        </p:nvSpPr>
        <p:spPr>
          <a:xfrm>
            <a:off x="7848600" y="533400"/>
            <a:ext cx="762000" cy="65314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2400" dirty="0" smtClean="0">
                <a:latin typeface="Times New Roman" pitchFamily="18" charset="0"/>
                <a:cs typeface="B Mitra" pitchFamily="2" charset="-78"/>
              </a:rPr>
              <a:t>مثال</a:t>
            </a:r>
            <a:endParaRPr lang="en-US" sz="2400" dirty="0">
              <a:latin typeface="Times New Roman" pitchFamily="18" charset="0"/>
              <a:cs typeface="B Mitra" pitchFamily="2" charset="-78"/>
            </a:endParaRPr>
          </a:p>
        </p:txBody>
      </p:sp>
      <p:sp>
        <p:nvSpPr>
          <p:cNvPr id="6" name="Rectangle 5"/>
          <p:cNvSpPr/>
          <p:nvPr/>
        </p:nvSpPr>
        <p:spPr>
          <a:xfrm>
            <a:off x="457200" y="685800"/>
            <a:ext cx="8153400" cy="3194721"/>
          </a:xfrm>
          <a:prstGeom prst="rect">
            <a:avLst/>
          </a:prstGeom>
        </p:spPr>
        <p:txBody>
          <a:bodyPr wrap="square">
            <a:spAutoFit/>
          </a:bodyPr>
          <a:lstStyle/>
          <a:p>
            <a:pPr lvl="0" algn="just" rtl="1">
              <a:lnSpc>
                <a:spcPct val="120000"/>
              </a:lnSpc>
            </a:pPr>
            <a:r>
              <a:rPr lang="fa-IR" sz="2400" b="1" dirty="0" smtClean="0">
                <a:solidFill>
                  <a:prstClr val="white"/>
                </a:solidFill>
                <a:latin typeface="Times New Roman" pitchFamily="18" charset="0"/>
                <a:cs typeface="Times New Roman" pitchFamily="18" charset="0"/>
              </a:rPr>
              <a:t>	</a:t>
            </a:r>
            <a:r>
              <a:rPr lang="fa-IR" sz="2400" b="1" dirty="0" smtClean="0">
                <a:solidFill>
                  <a:prstClr val="white"/>
                </a:solidFill>
                <a:latin typeface="Times New Roman" pitchFamily="18" charset="0"/>
                <a:cs typeface="B Mitra" pitchFamily="2" charset="-78"/>
              </a:rPr>
              <a:t>حراج یک تابلوی نقاشی (دو نفر خریدار </a:t>
            </a:r>
            <a:r>
              <a:rPr lang="en-US" sz="2400" b="1" dirty="0" smtClean="0">
                <a:solidFill>
                  <a:prstClr val="white"/>
                </a:solidFill>
                <a:latin typeface="Times New Roman" pitchFamily="18" charset="0"/>
                <a:cs typeface="B Mitra" pitchFamily="2" charset="-78"/>
              </a:rPr>
              <a:t>A</a:t>
            </a:r>
            <a:r>
              <a:rPr lang="fa-IR" sz="2400" b="1" dirty="0" smtClean="0">
                <a:solidFill>
                  <a:prstClr val="white"/>
                </a:solidFill>
                <a:latin typeface="Times New Roman" pitchFamily="18" charset="0"/>
                <a:cs typeface="B Mitra" pitchFamily="2" charset="-78"/>
              </a:rPr>
              <a:t> و </a:t>
            </a:r>
            <a:r>
              <a:rPr lang="en-US" sz="2400" b="1" dirty="0" smtClean="0">
                <a:solidFill>
                  <a:prstClr val="white"/>
                </a:solidFill>
                <a:latin typeface="Times New Roman" pitchFamily="18" charset="0"/>
                <a:cs typeface="B Mitra" pitchFamily="2" charset="-78"/>
              </a:rPr>
              <a:t>B</a:t>
            </a:r>
            <a:r>
              <a:rPr lang="fa-IR" sz="2400" b="1" dirty="0" smtClean="0">
                <a:solidFill>
                  <a:prstClr val="white"/>
                </a:solidFill>
                <a:latin typeface="Times New Roman" pitchFamily="18" charset="0"/>
                <a:cs typeface="B Mitra" pitchFamily="2" charset="-78"/>
              </a:rPr>
              <a:t>)</a:t>
            </a:r>
            <a:endParaRPr lang="en-US" sz="2400" b="1" dirty="0" smtClean="0">
              <a:solidFill>
                <a:prstClr val="white"/>
              </a:solidFill>
              <a:latin typeface="Times New Roman" pitchFamily="18" charset="0"/>
              <a:cs typeface="B Mitra" pitchFamily="2" charset="-78"/>
            </a:endParaRPr>
          </a:p>
          <a:p>
            <a:pPr lvl="0" algn="just">
              <a:lnSpc>
                <a:spcPct val="120000"/>
              </a:lnSpc>
            </a:pPr>
            <a:r>
              <a:rPr lang="en-US" sz="2400" b="1" dirty="0" smtClean="0">
                <a:solidFill>
                  <a:prstClr val="white"/>
                </a:solidFill>
                <a:latin typeface="Times New Roman" pitchFamily="18" charset="0"/>
                <a:cs typeface="Times New Roman" pitchFamily="18" charset="0"/>
              </a:rPr>
              <a:t>V</a:t>
            </a:r>
            <a:r>
              <a:rPr lang="en-US" sz="2400" b="1" baseline="-25000" dirty="0" smtClean="0">
                <a:solidFill>
                  <a:prstClr val="white"/>
                </a:solidFill>
                <a:latin typeface="Times New Roman" pitchFamily="18" charset="0"/>
                <a:cs typeface="Times New Roman" pitchFamily="18" charset="0"/>
              </a:rPr>
              <a:t>A</a:t>
            </a:r>
            <a:r>
              <a:rPr lang="en-US" sz="2400" b="1" dirty="0" smtClean="0">
                <a:solidFill>
                  <a:prstClr val="white"/>
                </a:solidFill>
                <a:latin typeface="Times New Roman" pitchFamily="18" charset="0"/>
                <a:cs typeface="Times New Roman" pitchFamily="18" charset="0"/>
              </a:rPr>
              <a:t> = 34	V</a:t>
            </a:r>
            <a:r>
              <a:rPr lang="en-US" sz="2400" b="1" baseline="-25000" dirty="0" smtClean="0">
                <a:solidFill>
                  <a:prstClr val="white"/>
                </a:solidFill>
                <a:latin typeface="Times New Roman" pitchFamily="18" charset="0"/>
                <a:cs typeface="Times New Roman" pitchFamily="18" charset="0"/>
              </a:rPr>
              <a:t>B</a:t>
            </a:r>
            <a:r>
              <a:rPr lang="en-US" sz="2400" b="1" dirty="0" smtClean="0">
                <a:solidFill>
                  <a:prstClr val="white"/>
                </a:solidFill>
                <a:latin typeface="Times New Roman" pitchFamily="18" charset="0"/>
                <a:cs typeface="Times New Roman" pitchFamily="18" charset="0"/>
              </a:rPr>
              <a:t> = 54</a:t>
            </a:r>
            <a:endParaRPr lang="fa-IR" sz="2400" b="1" dirty="0" smtClean="0">
              <a:solidFill>
                <a:prstClr val="white"/>
              </a:solidFill>
              <a:latin typeface="Times New Roman" pitchFamily="18" charset="0"/>
              <a:cs typeface="Times New Roman" pitchFamily="18" charset="0"/>
            </a:endParaRPr>
          </a:p>
          <a:p>
            <a:pPr lvl="0" algn="just" rtl="1">
              <a:lnSpc>
                <a:spcPct val="120000"/>
              </a:lnSpc>
            </a:pPr>
            <a:r>
              <a:rPr lang="fa-IR" sz="2400" b="1" dirty="0" smtClean="0">
                <a:solidFill>
                  <a:prstClr val="white"/>
                </a:solidFill>
                <a:cs typeface="B Mitra" pitchFamily="2" charset="-78"/>
              </a:rPr>
              <a:t>حراج‌گذار تعیین کرده قیمت‌های پیشنهادی باید مضربی از 10 و بین 10 تا 50 باشد</a:t>
            </a:r>
            <a:endParaRPr lang="en-US" sz="2400" b="1" dirty="0" smtClean="0">
              <a:solidFill>
                <a:prstClr val="white"/>
              </a:solidFill>
              <a:cs typeface="B Mitra" pitchFamily="2" charset="-78"/>
            </a:endParaRPr>
          </a:p>
          <a:p>
            <a:pPr lvl="0" algn="just" rtl="1">
              <a:lnSpc>
                <a:spcPct val="120000"/>
              </a:lnSpc>
            </a:pPr>
            <a:r>
              <a:rPr lang="fa-IR" sz="2400" b="1" dirty="0" smtClean="0">
                <a:solidFill>
                  <a:prstClr val="white"/>
                </a:solidFill>
                <a:cs typeface="B Mitra" pitchFamily="2" charset="-78"/>
              </a:rPr>
              <a:t>پیامد برنده </a:t>
            </a:r>
            <a:r>
              <a:rPr lang="en-US" sz="2400" b="1" dirty="0" smtClean="0">
                <a:solidFill>
                  <a:prstClr val="white"/>
                </a:solidFill>
                <a:latin typeface="Times New Roman" pitchFamily="18" charset="0"/>
                <a:cs typeface="Times New Roman" pitchFamily="18" charset="0"/>
              </a:rPr>
              <a:t>V</a:t>
            </a:r>
            <a:r>
              <a:rPr lang="en-US" sz="2400" b="1" baseline="-25000" dirty="0" smtClean="0">
                <a:solidFill>
                  <a:prstClr val="white"/>
                </a:solidFill>
                <a:latin typeface="Times New Roman" pitchFamily="18" charset="0"/>
                <a:cs typeface="Times New Roman" pitchFamily="18" charset="0"/>
              </a:rPr>
              <a:t>i</a:t>
            </a:r>
            <a:r>
              <a:rPr lang="en-US" sz="2400" b="1" dirty="0" smtClean="0">
                <a:solidFill>
                  <a:prstClr val="white"/>
                </a:solidFill>
                <a:latin typeface="Times New Roman" pitchFamily="18" charset="0"/>
                <a:cs typeface="Times New Roman" pitchFamily="18" charset="0"/>
              </a:rPr>
              <a:t> – b</a:t>
            </a:r>
            <a:r>
              <a:rPr lang="en-US" sz="2400" b="1" baseline="-25000" dirty="0" smtClean="0">
                <a:solidFill>
                  <a:prstClr val="white"/>
                </a:solidFill>
                <a:latin typeface="Times New Roman" pitchFamily="18" charset="0"/>
                <a:cs typeface="Times New Roman" pitchFamily="18" charset="0"/>
              </a:rPr>
              <a:t>i</a:t>
            </a:r>
            <a:r>
              <a:rPr lang="fa-IR" sz="2400" b="1" dirty="0" smtClean="0">
                <a:solidFill>
                  <a:prstClr val="white"/>
                </a:solidFill>
                <a:cs typeface="B Mitra" pitchFamily="2" charset="-78"/>
              </a:rPr>
              <a:t> و بازنده صفر است. اگر قیمت‌های پیشنهادی برابر باشد:</a:t>
            </a:r>
          </a:p>
          <a:p>
            <a:pPr lvl="0" algn="just" rtl="1">
              <a:lnSpc>
                <a:spcPct val="120000"/>
              </a:lnSpc>
            </a:pPr>
            <a:r>
              <a:rPr lang="fa-IR" sz="2400" b="1" dirty="0" smtClean="0">
                <a:solidFill>
                  <a:prstClr val="white"/>
                </a:solidFill>
                <a:cs typeface="B Mitra" pitchFamily="2" charset="-78"/>
              </a:rPr>
              <a:t>پیامد هر کدام: </a:t>
            </a:r>
            <a:r>
              <a:rPr lang="en-US" sz="2400" b="1" dirty="0" smtClean="0">
                <a:solidFill>
                  <a:prstClr val="white"/>
                </a:solidFill>
                <a:latin typeface="Times New Roman" pitchFamily="18" charset="0"/>
                <a:cs typeface="Times New Roman" pitchFamily="18" charset="0"/>
              </a:rPr>
              <a:t>½ (V</a:t>
            </a:r>
            <a:r>
              <a:rPr lang="en-US" sz="2400" b="1" baseline="-25000" dirty="0" smtClean="0">
                <a:solidFill>
                  <a:prstClr val="white"/>
                </a:solidFill>
                <a:latin typeface="Times New Roman" pitchFamily="18" charset="0"/>
                <a:cs typeface="Times New Roman" pitchFamily="18" charset="0"/>
              </a:rPr>
              <a:t>i</a:t>
            </a:r>
            <a:r>
              <a:rPr lang="en-US" sz="2400" b="1" dirty="0" smtClean="0">
                <a:solidFill>
                  <a:prstClr val="white"/>
                </a:solidFill>
                <a:latin typeface="Times New Roman" pitchFamily="18" charset="0"/>
                <a:cs typeface="Times New Roman" pitchFamily="18" charset="0"/>
              </a:rPr>
              <a:t> – b</a:t>
            </a:r>
            <a:r>
              <a:rPr lang="en-US" sz="2400" b="1" baseline="-25000" dirty="0" smtClean="0">
                <a:solidFill>
                  <a:prstClr val="white"/>
                </a:solidFill>
                <a:latin typeface="Times New Roman" pitchFamily="18" charset="0"/>
                <a:cs typeface="Times New Roman" pitchFamily="18" charset="0"/>
              </a:rPr>
              <a:t>i</a:t>
            </a:r>
            <a:r>
              <a:rPr lang="en-US" sz="2400" b="1" dirty="0" smtClean="0">
                <a:solidFill>
                  <a:prstClr val="white"/>
                </a:solidFill>
                <a:latin typeface="Times New Roman" pitchFamily="18" charset="0"/>
                <a:cs typeface="Times New Roman" pitchFamily="18" charset="0"/>
              </a:rPr>
              <a:t>)</a:t>
            </a:r>
            <a:endParaRPr lang="fa-IR" sz="2400" b="1" dirty="0" smtClean="0">
              <a:solidFill>
                <a:prstClr val="white"/>
              </a:solidFill>
              <a:latin typeface="Times New Roman" pitchFamily="18" charset="0"/>
              <a:cs typeface="Times New Roman" pitchFamily="18" charset="0"/>
            </a:endParaRPr>
          </a:p>
          <a:p>
            <a:pPr lvl="0" algn="just" rtl="1">
              <a:lnSpc>
                <a:spcPct val="120000"/>
              </a:lnSpc>
            </a:pPr>
            <a:r>
              <a:rPr lang="fa-IR" sz="2400" b="1" dirty="0" smtClean="0">
                <a:solidFill>
                  <a:prstClr val="white"/>
                </a:solidFill>
                <a:cs typeface="B Mitra" pitchFamily="2" charset="-78"/>
              </a:rPr>
              <a:t>فرم استراتژیک بازی:</a:t>
            </a:r>
          </a:p>
        </p:txBody>
      </p:sp>
      <p:graphicFrame>
        <p:nvGraphicFramePr>
          <p:cNvPr id="7" name="Table 6"/>
          <p:cNvGraphicFramePr>
            <a:graphicFrameLocks noGrp="1"/>
          </p:cNvGraphicFramePr>
          <p:nvPr/>
        </p:nvGraphicFramePr>
        <p:xfrm>
          <a:off x="1219200" y="4038600"/>
          <a:ext cx="6400800" cy="2286000"/>
        </p:xfrm>
        <a:graphic>
          <a:graphicData uri="http://schemas.openxmlformats.org/drawingml/2006/table">
            <a:tbl>
              <a:tblPr firstRow="1" bandRow="1">
                <a:tableStyleId>{35758FB7-9AC5-4552-8A53-C91805E547FA}</a:tableStyleId>
              </a:tblPr>
              <a:tblGrid>
                <a:gridCol w="1066800"/>
                <a:gridCol w="1066800"/>
                <a:gridCol w="1066800"/>
                <a:gridCol w="1066800"/>
                <a:gridCol w="1066800"/>
                <a:gridCol w="1066800"/>
              </a:tblGrid>
              <a:tr h="571500">
                <a:tc>
                  <a:txBody>
                    <a:bodyPr/>
                    <a:lstStyle/>
                    <a:p>
                      <a:pPr algn="ctr"/>
                      <a:endParaRPr lang="en-US" sz="2100" dirty="0">
                        <a:latin typeface="Times New Roman" pitchFamily="18" charset="0"/>
                        <a:cs typeface="Times New Roman" pitchFamily="18" charset="0"/>
                      </a:endParaRPr>
                    </a:p>
                  </a:txBody>
                  <a:tcPr marL="105219" marR="105219" marT="52609" marB="52609"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000" dirty="0" smtClean="0">
                          <a:solidFill>
                            <a:schemeClr val="tx1"/>
                          </a:solidFill>
                          <a:latin typeface="Times New Roman" pitchFamily="18" charset="0"/>
                          <a:cs typeface="Times New Roman" pitchFamily="18" charset="0"/>
                        </a:rPr>
                        <a:t>10</a:t>
                      </a:r>
                      <a:endParaRPr lang="en-US" sz="2000" baseline="50000" dirty="0">
                        <a:solidFill>
                          <a:schemeClr val="tx1"/>
                        </a:solidFill>
                        <a:latin typeface="Times New Roman" pitchFamily="18" charset="0"/>
                        <a:cs typeface="Times New Roman" pitchFamily="18" charset="0"/>
                      </a:endParaRPr>
                    </a:p>
                  </a:txBody>
                  <a:tcPr marL="105219" marR="105219" marT="52609" marB="52609"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20</a:t>
                      </a:r>
                      <a:endParaRPr lang="en-US" sz="2000" baseline="50000" dirty="0" smtClean="0">
                        <a:latin typeface="Times New Roman" pitchFamily="18" charset="0"/>
                        <a:cs typeface="Times New Roman" pitchFamily="18" charset="0"/>
                      </a:endParaRPr>
                    </a:p>
                  </a:txBody>
                  <a:tcPr marL="105219" marR="105219" marT="52609" marB="52609"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30</a:t>
                      </a:r>
                      <a:endParaRPr lang="en-US" sz="2000" baseline="50000" dirty="0" smtClean="0">
                        <a:latin typeface="Times New Roman" pitchFamily="18" charset="0"/>
                        <a:cs typeface="Times New Roman" pitchFamily="18" charset="0"/>
                      </a:endParaRPr>
                    </a:p>
                  </a:txBody>
                  <a:tcPr marL="105219" marR="105219" marT="52609" marB="52609"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40</a:t>
                      </a:r>
                      <a:endParaRPr lang="en-US" sz="2000" baseline="50000" dirty="0" smtClean="0">
                        <a:latin typeface="Times New Roman" pitchFamily="18" charset="0"/>
                        <a:cs typeface="Times New Roman" pitchFamily="18" charset="0"/>
                      </a:endParaRPr>
                    </a:p>
                  </a:txBody>
                  <a:tcPr marL="105219" marR="105219" marT="52609" marB="52609"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50</a:t>
                      </a:r>
                      <a:endParaRPr lang="en-US" sz="2000" baseline="50000" dirty="0" smtClean="0">
                        <a:latin typeface="Times New Roman" pitchFamily="18" charset="0"/>
                        <a:cs typeface="Times New Roman" pitchFamily="18" charset="0"/>
                      </a:endParaRPr>
                    </a:p>
                  </a:txBody>
                  <a:tcPr marL="105219" marR="105219" marT="52609" marB="5260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571500">
                <a:tc>
                  <a:txBody>
                    <a:bodyPr/>
                    <a:lstStyle/>
                    <a:p>
                      <a:pPr algn="ctr"/>
                      <a:r>
                        <a:rPr lang="en-US" sz="2000" dirty="0" smtClean="0">
                          <a:latin typeface="Times New Roman" pitchFamily="18" charset="0"/>
                          <a:cs typeface="Times New Roman" pitchFamily="18" charset="0"/>
                        </a:rPr>
                        <a:t>10</a:t>
                      </a:r>
                      <a:endParaRPr lang="en-US" sz="2000" dirty="0">
                        <a:latin typeface="Times New Roman" pitchFamily="18" charset="0"/>
                        <a:cs typeface="Times New Roman" pitchFamily="18" charset="0"/>
                      </a:endParaRPr>
                    </a:p>
                  </a:txBody>
                  <a:tcPr marL="105219" marR="105219" marT="52609" marB="52609" anchor="ctr">
                    <a:lnL w="12700" cap="flat" cmpd="sng" algn="ctr">
                      <a:solidFill>
                        <a:schemeClr val="tx1"/>
                      </a:solidFill>
                      <a:prstDash val="solid"/>
                      <a:round/>
                      <a:headEnd type="none" w="med" len="med"/>
                      <a:tailEnd type="none" w="med" len="med"/>
                    </a:lnL>
                  </a:tcPr>
                </a:tc>
                <a:tc>
                  <a:txBody>
                    <a:bodyPr/>
                    <a:lstStyle/>
                    <a:p>
                      <a:pPr algn="ctr"/>
                      <a:r>
                        <a:rPr lang="en-US" sz="1600" dirty="0" smtClean="0">
                          <a:solidFill>
                            <a:schemeClr val="bg1"/>
                          </a:solidFill>
                          <a:latin typeface="Times New Roman" pitchFamily="18" charset="0"/>
                          <a:cs typeface="Times New Roman" pitchFamily="18" charset="0"/>
                        </a:rPr>
                        <a:t>12</a:t>
                      </a:r>
                      <a:r>
                        <a:rPr lang="en-US" sz="1600" baseline="0" dirty="0" smtClean="0">
                          <a:solidFill>
                            <a:schemeClr val="bg1"/>
                          </a:solidFill>
                          <a:latin typeface="Times New Roman" pitchFamily="18" charset="0"/>
                          <a:cs typeface="Times New Roman" pitchFamily="18" charset="0"/>
                        </a:rPr>
                        <a:t> , 22</a:t>
                      </a:r>
                      <a:endParaRPr lang="en-US" sz="1600" dirty="0">
                        <a:solidFill>
                          <a:schemeClr val="bg1"/>
                        </a:solidFill>
                        <a:latin typeface="Times New Roman" pitchFamily="18" charset="0"/>
                        <a:cs typeface="Times New Roman" pitchFamily="18" charset="0"/>
                      </a:endParaRPr>
                    </a:p>
                  </a:txBody>
                  <a:tcPr marL="105219" marR="105219" marT="52609" marB="52609" anchor="ctr"/>
                </a:tc>
                <a:tc>
                  <a:txBody>
                    <a:bodyPr/>
                    <a:lstStyle/>
                    <a:p>
                      <a:pPr algn="ctr"/>
                      <a:r>
                        <a:rPr lang="en-US" sz="1600" dirty="0" smtClean="0">
                          <a:latin typeface="Times New Roman" pitchFamily="18" charset="0"/>
                          <a:cs typeface="Times New Roman" pitchFamily="18" charset="0"/>
                        </a:rPr>
                        <a:t>0 , 34</a:t>
                      </a:r>
                      <a:endParaRPr lang="en-US" sz="1600" dirty="0">
                        <a:latin typeface="Times New Roman" pitchFamily="18" charset="0"/>
                        <a:cs typeface="Times New Roman" pitchFamily="18" charset="0"/>
                      </a:endParaRPr>
                    </a:p>
                  </a:txBody>
                  <a:tcPr marL="105219" marR="105219" marT="52609" marB="52609" anchor="ctr"/>
                </a:tc>
                <a:tc>
                  <a:txBody>
                    <a:bodyPr/>
                    <a:lstStyle/>
                    <a:p>
                      <a:pPr algn="ctr"/>
                      <a:r>
                        <a:rPr lang="en-US" sz="1600" dirty="0" smtClean="0">
                          <a:latin typeface="Times New Roman" pitchFamily="18" charset="0"/>
                          <a:cs typeface="Times New Roman" pitchFamily="18" charset="0"/>
                        </a:rPr>
                        <a:t>0 , 24</a:t>
                      </a:r>
                      <a:endParaRPr lang="en-US" sz="1600" dirty="0">
                        <a:latin typeface="Times New Roman" pitchFamily="18" charset="0"/>
                        <a:cs typeface="Times New Roman" pitchFamily="18" charset="0"/>
                      </a:endParaRPr>
                    </a:p>
                  </a:txBody>
                  <a:tcPr marL="105219" marR="105219" marT="52609" marB="52609" anchor="ctr"/>
                </a:tc>
                <a:tc>
                  <a:txBody>
                    <a:bodyPr/>
                    <a:lstStyle/>
                    <a:p>
                      <a:pPr algn="ctr"/>
                      <a:r>
                        <a:rPr lang="en-US" sz="1600" dirty="0" smtClean="0">
                          <a:latin typeface="Times New Roman" pitchFamily="18" charset="0"/>
                          <a:cs typeface="Times New Roman" pitchFamily="18" charset="0"/>
                        </a:rPr>
                        <a:t>0 , 14</a:t>
                      </a:r>
                      <a:endParaRPr lang="en-US" sz="1600" dirty="0">
                        <a:latin typeface="Times New Roman" pitchFamily="18" charset="0"/>
                        <a:cs typeface="Times New Roman" pitchFamily="18" charset="0"/>
                      </a:endParaRPr>
                    </a:p>
                  </a:txBody>
                  <a:tcPr marL="105219" marR="105219" marT="52609" marB="52609" anchor="ctr"/>
                </a:tc>
                <a:tc>
                  <a:txBody>
                    <a:bodyPr/>
                    <a:lstStyle/>
                    <a:p>
                      <a:pPr algn="ctr"/>
                      <a:r>
                        <a:rPr lang="en-US" sz="1600" dirty="0" smtClean="0">
                          <a:latin typeface="Times New Roman" pitchFamily="18" charset="0"/>
                          <a:cs typeface="Times New Roman" pitchFamily="18" charset="0"/>
                        </a:rPr>
                        <a:t>0 , 4</a:t>
                      </a:r>
                      <a:endParaRPr lang="en-US" sz="1600" dirty="0">
                        <a:latin typeface="Times New Roman" pitchFamily="18" charset="0"/>
                        <a:cs typeface="Times New Roman" pitchFamily="18" charset="0"/>
                      </a:endParaRPr>
                    </a:p>
                  </a:txBody>
                  <a:tcPr marL="105219" marR="105219" marT="52609" marB="52609" anchor="ctr">
                    <a:lnR w="12700" cap="flat" cmpd="sng" algn="ctr">
                      <a:solidFill>
                        <a:schemeClr val="tx1"/>
                      </a:solidFill>
                      <a:prstDash val="solid"/>
                      <a:round/>
                      <a:headEnd type="none" w="med" len="med"/>
                      <a:tailEnd type="none" w="med" len="med"/>
                    </a:lnR>
                  </a:tcPr>
                </a:tc>
              </a:tr>
              <a:tr h="571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20</a:t>
                      </a:r>
                    </a:p>
                  </a:txBody>
                  <a:tcPr marL="105219" marR="105219" marT="52609" marB="52609" anchor="ctr">
                    <a:lnL w="12700" cap="flat" cmpd="sng" algn="ctr">
                      <a:solidFill>
                        <a:schemeClr val="tx1"/>
                      </a:solidFill>
                      <a:prstDash val="solid"/>
                      <a:round/>
                      <a:headEnd type="none" w="med" len="med"/>
                      <a:tailEnd type="none" w="med" len="med"/>
                    </a:lnL>
                  </a:tcPr>
                </a:tc>
                <a:tc>
                  <a:txBody>
                    <a:bodyPr/>
                    <a:lstStyle/>
                    <a:p>
                      <a:pPr algn="ctr"/>
                      <a:r>
                        <a:rPr lang="en-US" sz="1600" dirty="0" smtClean="0">
                          <a:solidFill>
                            <a:schemeClr val="bg1"/>
                          </a:solidFill>
                          <a:latin typeface="Times New Roman" pitchFamily="18" charset="0"/>
                          <a:cs typeface="Times New Roman" pitchFamily="18" charset="0"/>
                        </a:rPr>
                        <a:t>14 , 0</a:t>
                      </a:r>
                      <a:endParaRPr lang="en-US" sz="1600" dirty="0">
                        <a:solidFill>
                          <a:schemeClr val="bg1"/>
                        </a:solidFill>
                        <a:latin typeface="Times New Roman" pitchFamily="18" charset="0"/>
                        <a:cs typeface="Times New Roman" pitchFamily="18" charset="0"/>
                      </a:endParaRPr>
                    </a:p>
                  </a:txBody>
                  <a:tcPr marL="105219" marR="105219" marT="52609" marB="52609" anchor="ctr"/>
                </a:tc>
                <a:tc>
                  <a:txBody>
                    <a:bodyPr/>
                    <a:lstStyle/>
                    <a:p>
                      <a:pPr algn="ctr"/>
                      <a:r>
                        <a:rPr lang="en-US" sz="1600" dirty="0" smtClean="0">
                          <a:latin typeface="Times New Roman" pitchFamily="18" charset="0"/>
                          <a:cs typeface="Times New Roman" pitchFamily="18" charset="0"/>
                        </a:rPr>
                        <a:t>7 , 17</a:t>
                      </a:r>
                      <a:endParaRPr lang="en-US" sz="1600" dirty="0">
                        <a:latin typeface="Times New Roman" pitchFamily="18" charset="0"/>
                        <a:cs typeface="Times New Roman" pitchFamily="18" charset="0"/>
                      </a:endParaRPr>
                    </a:p>
                  </a:txBody>
                  <a:tcPr marL="105219" marR="105219" marT="52609" marB="52609" anchor="ctr"/>
                </a:tc>
                <a:tc>
                  <a:txBody>
                    <a:bodyPr/>
                    <a:lstStyle/>
                    <a:p>
                      <a:pPr algn="ctr"/>
                      <a:r>
                        <a:rPr lang="en-US" sz="1600" dirty="0" smtClean="0">
                          <a:latin typeface="Times New Roman" pitchFamily="18" charset="0"/>
                          <a:cs typeface="Times New Roman" pitchFamily="18" charset="0"/>
                        </a:rPr>
                        <a:t>0 , 24</a:t>
                      </a:r>
                      <a:endParaRPr lang="en-US" sz="1600" dirty="0">
                        <a:latin typeface="Times New Roman" pitchFamily="18" charset="0"/>
                        <a:cs typeface="Times New Roman" pitchFamily="18" charset="0"/>
                      </a:endParaRPr>
                    </a:p>
                  </a:txBody>
                  <a:tcPr marL="105219" marR="105219" marT="52609" marB="52609" anchor="ctr"/>
                </a:tc>
                <a:tc>
                  <a:txBody>
                    <a:bodyPr/>
                    <a:lstStyle/>
                    <a:p>
                      <a:pPr algn="ctr"/>
                      <a:r>
                        <a:rPr lang="en-US" sz="1600" dirty="0" smtClean="0">
                          <a:latin typeface="Times New Roman" pitchFamily="18" charset="0"/>
                          <a:cs typeface="Times New Roman" pitchFamily="18" charset="0"/>
                        </a:rPr>
                        <a:t>0 , 14</a:t>
                      </a:r>
                      <a:endParaRPr lang="en-US" sz="1600" dirty="0">
                        <a:latin typeface="Times New Roman" pitchFamily="18" charset="0"/>
                        <a:cs typeface="Times New Roman" pitchFamily="18" charset="0"/>
                      </a:endParaRPr>
                    </a:p>
                  </a:txBody>
                  <a:tcPr marL="105219" marR="105219" marT="52609" marB="52609" anchor="ctr"/>
                </a:tc>
                <a:tc>
                  <a:txBody>
                    <a:bodyPr/>
                    <a:lstStyle/>
                    <a:p>
                      <a:pPr algn="ctr"/>
                      <a:r>
                        <a:rPr lang="en-US" sz="1600" dirty="0" smtClean="0">
                          <a:latin typeface="Times New Roman" pitchFamily="18" charset="0"/>
                          <a:cs typeface="Times New Roman" pitchFamily="18" charset="0"/>
                        </a:rPr>
                        <a:t>0 , 4</a:t>
                      </a:r>
                      <a:endParaRPr lang="en-US" sz="1600" dirty="0">
                        <a:latin typeface="Times New Roman" pitchFamily="18" charset="0"/>
                        <a:cs typeface="Times New Roman" pitchFamily="18" charset="0"/>
                      </a:endParaRPr>
                    </a:p>
                  </a:txBody>
                  <a:tcPr marL="105219" marR="105219" marT="52609" marB="52609" anchor="ctr">
                    <a:lnR w="12700" cap="flat" cmpd="sng" algn="ctr">
                      <a:solidFill>
                        <a:schemeClr val="tx1"/>
                      </a:solidFill>
                      <a:prstDash val="solid"/>
                      <a:round/>
                      <a:headEnd type="none" w="med" len="med"/>
                      <a:tailEnd type="none" w="med" len="med"/>
                    </a:lnR>
                  </a:tcPr>
                </a:tc>
              </a:tr>
              <a:tr h="571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30</a:t>
                      </a:r>
                    </a:p>
                  </a:txBody>
                  <a:tcPr marL="105219" marR="105219" marT="52609" marB="52609" anchor="ctr">
                    <a:lnL w="12700" cap="flat" cmpd="sng" algn="ctr">
                      <a:solidFill>
                        <a:schemeClr val="tx1"/>
                      </a:solidFill>
                      <a:prstDash val="solid"/>
                      <a:round/>
                      <a:headEnd type="none" w="med" len="med"/>
                      <a:tailEnd type="none" w="med" len="med"/>
                    </a:lnL>
                  </a:tcPr>
                </a:tc>
                <a:tc>
                  <a:txBody>
                    <a:bodyPr/>
                    <a:lstStyle/>
                    <a:p>
                      <a:pPr algn="ctr"/>
                      <a:r>
                        <a:rPr lang="en-US" sz="1600" dirty="0" smtClean="0">
                          <a:solidFill>
                            <a:schemeClr val="bg1"/>
                          </a:solidFill>
                          <a:latin typeface="Times New Roman" pitchFamily="18" charset="0"/>
                          <a:cs typeface="Times New Roman" pitchFamily="18" charset="0"/>
                        </a:rPr>
                        <a:t>4 , 0</a:t>
                      </a:r>
                      <a:endParaRPr lang="en-US" sz="1600" dirty="0">
                        <a:solidFill>
                          <a:schemeClr val="bg1"/>
                        </a:solidFill>
                        <a:latin typeface="Times New Roman" pitchFamily="18" charset="0"/>
                        <a:cs typeface="Times New Roman" pitchFamily="18" charset="0"/>
                      </a:endParaRPr>
                    </a:p>
                  </a:txBody>
                  <a:tcPr marL="105219" marR="105219" marT="52609" marB="52609" anchor="ctr"/>
                </a:tc>
                <a:tc>
                  <a:txBody>
                    <a:bodyPr/>
                    <a:lstStyle/>
                    <a:p>
                      <a:pPr algn="ctr"/>
                      <a:r>
                        <a:rPr lang="en-US" sz="1600" dirty="0" smtClean="0">
                          <a:latin typeface="Times New Roman" pitchFamily="18" charset="0"/>
                          <a:cs typeface="Times New Roman" pitchFamily="18" charset="0"/>
                        </a:rPr>
                        <a:t>4 , 0</a:t>
                      </a:r>
                      <a:endParaRPr lang="en-US" sz="1600" dirty="0">
                        <a:latin typeface="Times New Roman" pitchFamily="18" charset="0"/>
                        <a:cs typeface="Times New Roman" pitchFamily="18" charset="0"/>
                      </a:endParaRPr>
                    </a:p>
                  </a:txBody>
                  <a:tcPr marL="105219" marR="105219" marT="52609" marB="52609" anchor="ctr"/>
                </a:tc>
                <a:tc>
                  <a:txBody>
                    <a:bodyPr/>
                    <a:lstStyle/>
                    <a:p>
                      <a:pPr algn="ctr"/>
                      <a:r>
                        <a:rPr lang="en-US" sz="1600" dirty="0" smtClean="0">
                          <a:latin typeface="Times New Roman" pitchFamily="18" charset="0"/>
                          <a:cs typeface="Times New Roman" pitchFamily="18" charset="0"/>
                        </a:rPr>
                        <a:t>2 , 12</a:t>
                      </a:r>
                      <a:endParaRPr lang="en-US" sz="1600" dirty="0">
                        <a:latin typeface="Times New Roman" pitchFamily="18" charset="0"/>
                        <a:cs typeface="Times New Roman" pitchFamily="18" charset="0"/>
                      </a:endParaRPr>
                    </a:p>
                  </a:txBody>
                  <a:tcPr marL="105219" marR="105219" marT="52609" marB="52609" anchor="ctr"/>
                </a:tc>
                <a:tc>
                  <a:txBody>
                    <a:bodyPr/>
                    <a:lstStyle/>
                    <a:p>
                      <a:pPr algn="ctr"/>
                      <a:r>
                        <a:rPr lang="en-US" sz="1600" dirty="0" smtClean="0">
                          <a:latin typeface="Times New Roman" pitchFamily="18" charset="0"/>
                          <a:cs typeface="Times New Roman" pitchFamily="18" charset="0"/>
                        </a:rPr>
                        <a:t>0 , 14</a:t>
                      </a:r>
                      <a:endParaRPr lang="en-US" sz="1600" dirty="0">
                        <a:latin typeface="Times New Roman" pitchFamily="18" charset="0"/>
                        <a:cs typeface="Times New Roman" pitchFamily="18" charset="0"/>
                      </a:endParaRPr>
                    </a:p>
                  </a:txBody>
                  <a:tcPr marL="105219" marR="105219" marT="52609" marB="52609" anchor="ctr"/>
                </a:tc>
                <a:tc>
                  <a:txBody>
                    <a:bodyPr/>
                    <a:lstStyle/>
                    <a:p>
                      <a:pPr algn="ctr"/>
                      <a:r>
                        <a:rPr lang="en-US" sz="1600" dirty="0" smtClean="0">
                          <a:latin typeface="Times New Roman" pitchFamily="18" charset="0"/>
                          <a:cs typeface="Times New Roman" pitchFamily="18" charset="0"/>
                        </a:rPr>
                        <a:t>0 , 4</a:t>
                      </a:r>
                      <a:endParaRPr lang="en-US" sz="1600" dirty="0">
                        <a:latin typeface="Times New Roman" pitchFamily="18" charset="0"/>
                        <a:cs typeface="Times New Roman" pitchFamily="18" charset="0"/>
                      </a:endParaRPr>
                    </a:p>
                  </a:txBody>
                  <a:tcPr marL="105219" marR="105219" marT="52609" marB="52609" anchor="ctr">
                    <a:lnR w="12700" cap="flat" cmpd="sng" algn="ctr">
                      <a:solidFill>
                        <a:schemeClr val="tx1"/>
                      </a:solidFill>
                      <a:prstDash val="solid"/>
                      <a:round/>
                      <a:headEnd type="none" w="med" len="med"/>
                      <a:tailEnd type="none" w="med" len="med"/>
                    </a:lnR>
                  </a:tcPr>
                </a:tc>
              </a:tr>
            </a:tbl>
          </a:graphicData>
        </a:graphic>
      </p:graphicFrame>
      <p:sp>
        <p:nvSpPr>
          <p:cNvPr id="8" name="Rectangle 7"/>
          <p:cNvSpPr/>
          <p:nvPr/>
        </p:nvSpPr>
        <p:spPr>
          <a:xfrm>
            <a:off x="5638800" y="5867400"/>
            <a:ext cx="762000" cy="381000"/>
          </a:xfrm>
          <a:prstGeom prst="rect">
            <a:avLst/>
          </a:prstGeom>
          <a:noFill/>
          <a:ln w="5715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9" name="TextBox 8"/>
          <p:cNvSpPr txBox="1"/>
          <p:nvPr/>
        </p:nvSpPr>
        <p:spPr>
          <a:xfrm>
            <a:off x="6172200" y="5562600"/>
            <a:ext cx="685800" cy="369332"/>
          </a:xfrm>
          <a:prstGeom prst="rect">
            <a:avLst/>
          </a:prstGeom>
          <a:noFill/>
        </p:spPr>
        <p:txBody>
          <a:bodyPr wrap="square" rtlCol="0">
            <a:spAutoFit/>
          </a:bodyPr>
          <a:lstStyle/>
          <a:p>
            <a:pPr algn="ctr"/>
            <a:r>
              <a:rPr lang="en-US" b="1" dirty="0" smtClean="0">
                <a:solidFill>
                  <a:srgbClr val="FFFF99"/>
                </a:solidFill>
                <a:cs typeface="B Nazanin" pitchFamily="2" charset="-78"/>
              </a:rPr>
              <a:t>NE</a:t>
            </a:r>
            <a:endParaRPr lang="en-US" b="1" dirty="0">
              <a:solidFill>
                <a:srgbClr val="FFFF99"/>
              </a:solidFill>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BD99CB-30F5-42F5-B048-8651B7780C60}" type="slidenum">
              <a:rPr lang="en-US" smtClean="0"/>
              <a:pPr/>
              <a:t>13</a:t>
            </a:fld>
            <a:endParaRPr lang="en-US"/>
          </a:p>
        </p:txBody>
      </p:sp>
      <p:sp>
        <p:nvSpPr>
          <p:cNvPr id="4" name="Rectangle 3"/>
          <p:cNvSpPr/>
          <p:nvPr/>
        </p:nvSpPr>
        <p:spPr>
          <a:xfrm>
            <a:off x="533400" y="533400"/>
            <a:ext cx="8382000" cy="3826689"/>
          </a:xfrm>
          <a:prstGeom prst="rect">
            <a:avLst/>
          </a:prstGeom>
        </p:spPr>
        <p:txBody>
          <a:bodyPr wrap="square">
            <a:spAutoFit/>
          </a:bodyPr>
          <a:lstStyle/>
          <a:p>
            <a:r>
              <a:rPr lang="en-US" sz="2800" dirty="0" smtClean="0">
                <a:cs typeface="Times New Roman" pitchFamily="18" charset="0"/>
              </a:rPr>
              <a:t>Nash </a:t>
            </a:r>
            <a:r>
              <a:rPr lang="en-US" sz="2800" dirty="0" err="1" smtClean="0">
                <a:cs typeface="Times New Roman" pitchFamily="18" charset="0"/>
              </a:rPr>
              <a:t>equilibria</a:t>
            </a:r>
            <a:r>
              <a:rPr lang="en-US" sz="2800" dirty="0" smtClean="0">
                <a:cs typeface="Times New Roman" pitchFamily="18" charset="0"/>
              </a:rPr>
              <a:t>: </a:t>
            </a:r>
          </a:p>
          <a:p>
            <a:r>
              <a:rPr lang="en-US" sz="2800" dirty="0" smtClean="0">
                <a:cs typeface="Times New Roman" pitchFamily="18" charset="0"/>
              </a:rPr>
              <a:t>1) </a:t>
            </a:r>
          </a:p>
          <a:p>
            <a:pPr algn="ctr"/>
            <a:r>
              <a:rPr lang="en-US" sz="2800" dirty="0" smtClean="0">
                <a:cs typeface="Times New Roman" pitchFamily="18" charset="0"/>
              </a:rPr>
              <a:t>𝑏</a:t>
            </a:r>
            <a:r>
              <a:rPr lang="en-US" sz="2800" baseline="-25000" dirty="0" smtClean="0">
                <a:cs typeface="Times New Roman" pitchFamily="18" charset="0"/>
              </a:rPr>
              <a:t>1 </a:t>
            </a:r>
            <a:r>
              <a:rPr lang="en-US" sz="2800" dirty="0" smtClean="0">
                <a:cs typeface="Times New Roman" pitchFamily="18" charset="0"/>
              </a:rPr>
              <a:t>= 𝑣</a:t>
            </a:r>
            <a:r>
              <a:rPr lang="en-US" sz="2800" baseline="-25000" dirty="0" smtClean="0">
                <a:cs typeface="Times New Roman" pitchFamily="18" charset="0"/>
              </a:rPr>
              <a:t>2</a:t>
            </a:r>
          </a:p>
          <a:p>
            <a:pPr algn="ctr"/>
            <a:endParaRPr lang="en-US" sz="2800" baseline="-25000" dirty="0" smtClean="0">
              <a:cs typeface="Times New Roman" pitchFamily="18" charset="0"/>
            </a:endParaRPr>
          </a:p>
          <a:p>
            <a:pPr algn="ctr"/>
            <a:r>
              <a:rPr lang="en-US" sz="2800" dirty="0" smtClean="0">
                <a:cs typeface="Times New Roman" pitchFamily="18" charset="0"/>
              </a:rPr>
              <a:t> 𝑏</a:t>
            </a:r>
            <a:r>
              <a:rPr lang="en-US" sz="2800" baseline="-25000" dirty="0" smtClean="0">
                <a:cs typeface="Times New Roman" pitchFamily="18" charset="0"/>
              </a:rPr>
              <a:t>𝑖 </a:t>
            </a:r>
            <a:r>
              <a:rPr lang="en-US" sz="2800" dirty="0" smtClean="0">
                <a:cs typeface="Times New Roman" pitchFamily="18" charset="0"/>
              </a:rPr>
              <a:t>= 𝑣</a:t>
            </a:r>
            <a:r>
              <a:rPr lang="en-US" sz="2800" baseline="-25000" dirty="0" smtClean="0">
                <a:cs typeface="Times New Roman" pitchFamily="18" charset="0"/>
              </a:rPr>
              <a:t>𝑖</a:t>
            </a:r>
            <a:r>
              <a:rPr lang="en-US" sz="2800" dirty="0" smtClean="0">
                <a:cs typeface="Times New Roman" pitchFamily="18" charset="0"/>
              </a:rPr>
              <a:t>      𝑖 = 2 ,⋯,𝑛</a:t>
            </a:r>
          </a:p>
          <a:p>
            <a:r>
              <a:rPr lang="en-US" sz="2800" dirty="0" smtClean="0">
                <a:cs typeface="Times New Roman" pitchFamily="18" charset="0"/>
              </a:rPr>
              <a:t>2) </a:t>
            </a:r>
          </a:p>
          <a:p>
            <a:endParaRPr lang="en-US" sz="2800" dirty="0" smtClean="0">
              <a:cs typeface="Times New Roman" pitchFamily="18" charset="0"/>
            </a:endParaRPr>
          </a:p>
          <a:p>
            <a:r>
              <a:rPr lang="en-US" sz="2800" dirty="0" smtClean="0">
                <a:cs typeface="Times New Roman" pitchFamily="18" charset="0"/>
              </a:rPr>
              <a:t>... Many other </a:t>
            </a:r>
            <a:r>
              <a:rPr lang="en-US" sz="2800" dirty="0" err="1" smtClean="0">
                <a:cs typeface="Times New Roman" pitchFamily="18" charset="0"/>
              </a:rPr>
              <a:t>equilibria</a:t>
            </a:r>
            <a:r>
              <a:rPr lang="en-US" sz="2800" dirty="0" smtClean="0">
                <a:cs typeface="Times New Roman" pitchFamily="18" charset="0"/>
              </a:rPr>
              <a:t> However, we can show that in all NE of the game player 1 obtains the object</a:t>
            </a:r>
            <a:endParaRPr lang="en-US" sz="2600" dirty="0" smtClean="0">
              <a:cs typeface="Times New Roman" pitchFamily="18" charset="0"/>
            </a:endParaRPr>
          </a:p>
        </p:txBody>
      </p:sp>
      <p:sp>
        <p:nvSpPr>
          <p:cNvPr id="5" name="Rectangle 4"/>
          <p:cNvSpPr/>
          <p:nvPr/>
        </p:nvSpPr>
        <p:spPr>
          <a:xfrm>
            <a:off x="533400" y="4736271"/>
            <a:ext cx="8153400" cy="978729"/>
          </a:xfrm>
          <a:prstGeom prst="rect">
            <a:avLst/>
          </a:prstGeom>
        </p:spPr>
        <p:txBody>
          <a:bodyPr wrap="square">
            <a:spAutoFit/>
          </a:bodyPr>
          <a:lstStyle/>
          <a:p>
            <a:pPr lvl="0" algn="just" rtl="1">
              <a:lnSpc>
                <a:spcPct val="120000"/>
              </a:lnSpc>
            </a:pPr>
            <a:r>
              <a:rPr lang="fa-IR" sz="2400" b="1" dirty="0" smtClean="0">
                <a:solidFill>
                  <a:prstClr val="white"/>
                </a:solidFill>
                <a:latin typeface="Times New Roman" pitchFamily="18" charset="0"/>
                <a:cs typeface="B Mitra" pitchFamily="2" charset="-78"/>
              </a:rPr>
              <a:t>در این تعادل، قیمت پیشنهادی بازنده برابر ارزش‌گذاری اوست که به آن پیشنهاد صادقانه می‌‌گویند </a:t>
            </a:r>
            <a:endParaRPr lang="fa-IR" sz="2400" b="1" dirty="0" smtClean="0">
              <a:solidFill>
                <a:prstClr val="white"/>
              </a:solidFill>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BD99CB-30F5-42F5-B048-8651B7780C60}" type="slidenum">
              <a:rPr lang="en-US" smtClean="0"/>
              <a:pPr/>
              <a:t>14</a:t>
            </a:fld>
            <a:endParaRPr lang="en-US"/>
          </a:p>
        </p:txBody>
      </p:sp>
      <p:sp>
        <p:nvSpPr>
          <p:cNvPr id="4" name="Rectangle 3"/>
          <p:cNvSpPr/>
          <p:nvPr/>
        </p:nvSpPr>
        <p:spPr>
          <a:xfrm>
            <a:off x="5562600" y="457200"/>
            <a:ext cx="29718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rtl="1"/>
            <a:r>
              <a:rPr lang="fa-IR" sz="2800" b="1" dirty="0" smtClean="0">
                <a:solidFill>
                  <a:schemeClr val="tx1">
                    <a:lumMod val="85000"/>
                  </a:schemeClr>
                </a:solidFill>
                <a:cs typeface="B Mitra" pitchFamily="2" charset="-78"/>
              </a:rPr>
              <a:t>حراج با اطلاعات کامل</a:t>
            </a:r>
            <a:endParaRPr lang="en-US" sz="2800" b="1" dirty="0">
              <a:solidFill>
                <a:schemeClr val="tx1">
                  <a:lumMod val="85000"/>
                </a:schemeClr>
              </a:solidFill>
            </a:endParaRPr>
          </a:p>
        </p:txBody>
      </p:sp>
      <p:sp>
        <p:nvSpPr>
          <p:cNvPr id="5" name="Rectangle 4"/>
          <p:cNvSpPr/>
          <p:nvPr/>
        </p:nvSpPr>
        <p:spPr>
          <a:xfrm>
            <a:off x="1219200" y="1295400"/>
            <a:ext cx="6629400" cy="95410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lvl="0" algn="r" rtl="1"/>
            <a:r>
              <a:rPr lang="fa-IR" sz="2800" b="1" dirty="0" smtClean="0">
                <a:solidFill>
                  <a:schemeClr val="tx1">
                    <a:lumMod val="85000"/>
                  </a:schemeClr>
                </a:solidFill>
                <a:cs typeface="B Mitra" pitchFamily="2" charset="-78"/>
              </a:rPr>
              <a:t>حراج غیر حضوری در دومین بالاترین قیمت پیشنهادی</a:t>
            </a:r>
          </a:p>
          <a:p>
            <a:pPr lvl="0" algn="ctr" rtl="1"/>
            <a:r>
              <a:rPr lang="fa-IR" sz="2800" b="1" dirty="0" smtClean="0">
                <a:solidFill>
                  <a:schemeClr val="tx1">
                    <a:lumMod val="85000"/>
                  </a:schemeClr>
                </a:solidFill>
                <a:cs typeface="B Mitra" pitchFamily="2" charset="-78"/>
              </a:rPr>
              <a:t> (</a:t>
            </a:r>
            <a:r>
              <a:rPr lang="en-US" sz="2800" b="1" dirty="0" smtClean="0">
                <a:latin typeface="Times New Roman" pitchFamily="18" charset="0"/>
                <a:cs typeface="Times New Roman" pitchFamily="18" charset="0"/>
              </a:rPr>
              <a:t>2</a:t>
            </a:r>
            <a:r>
              <a:rPr lang="en-US" sz="2800" b="1" baseline="30000" dirty="0" smtClean="0">
                <a:latin typeface="Times New Roman" pitchFamily="18" charset="0"/>
                <a:cs typeface="Times New Roman" pitchFamily="18" charset="0"/>
              </a:rPr>
              <a:t>nd</a:t>
            </a:r>
            <a:r>
              <a:rPr lang="en-US" sz="2800" b="1" dirty="0" smtClean="0">
                <a:cs typeface="B Mitra" pitchFamily="2" charset="-78"/>
              </a:rPr>
              <a:t> Price Sealed-bid Auction</a:t>
            </a:r>
            <a:r>
              <a:rPr lang="fa-IR" sz="2800" b="1" dirty="0" smtClean="0">
                <a:solidFill>
                  <a:schemeClr val="tx1">
                    <a:lumMod val="85000"/>
                  </a:schemeClr>
                </a:solidFill>
              </a:rPr>
              <a:t>)</a:t>
            </a:r>
            <a:endParaRPr lang="en-US" sz="2800" b="1" dirty="0" smtClean="0">
              <a:cs typeface="B Mitra" pitchFamily="2" charset="-78"/>
            </a:endParaRPr>
          </a:p>
        </p:txBody>
      </p:sp>
      <p:sp>
        <p:nvSpPr>
          <p:cNvPr id="7" name="Rounded Rectangle 6"/>
          <p:cNvSpPr/>
          <p:nvPr/>
        </p:nvSpPr>
        <p:spPr>
          <a:xfrm>
            <a:off x="8001000" y="1524000"/>
            <a:ext cx="533400" cy="457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p:txBody>
      </p:sp>
      <p:sp>
        <p:nvSpPr>
          <p:cNvPr id="9" name="Rectangle 8"/>
          <p:cNvSpPr/>
          <p:nvPr/>
        </p:nvSpPr>
        <p:spPr>
          <a:xfrm>
            <a:off x="533400" y="2650391"/>
            <a:ext cx="8001000" cy="3293209"/>
          </a:xfrm>
          <a:prstGeom prst="rect">
            <a:avLst/>
          </a:prstGeom>
        </p:spPr>
        <p:txBody>
          <a:bodyPr wrap="square">
            <a:spAutoFit/>
          </a:bodyPr>
          <a:lstStyle/>
          <a:p>
            <a:r>
              <a:rPr lang="en-US" sz="2600" b="1" dirty="0" smtClean="0">
                <a:solidFill>
                  <a:schemeClr val="bg1">
                    <a:lumMod val="85000"/>
                    <a:lumOff val="15000"/>
                  </a:schemeClr>
                </a:solidFill>
              </a:rPr>
              <a:t>Players</a:t>
            </a:r>
            <a:r>
              <a:rPr lang="en-US" sz="2600" dirty="0" smtClean="0"/>
              <a:t>: N ={1 ,⋯,𝑛} ; 𝑛 people all bidding for the same indivisible object simultaneously</a:t>
            </a:r>
          </a:p>
          <a:p>
            <a:r>
              <a:rPr lang="en-US" sz="2600" dirty="0" smtClean="0"/>
              <a:t>Each player has a valuation for the object 𝑣</a:t>
            </a:r>
            <a:r>
              <a:rPr lang="en-US" sz="2600" baseline="-25000" dirty="0" smtClean="0"/>
              <a:t>𝑖</a:t>
            </a:r>
            <a:r>
              <a:rPr lang="en-US" sz="2600" dirty="0" smtClean="0"/>
              <a:t> </a:t>
            </a:r>
          </a:p>
          <a:p>
            <a:r>
              <a:rPr lang="en-US" sz="2600" dirty="0" smtClean="0"/>
              <a:t>	  (for simplicity 𝑣</a:t>
            </a:r>
            <a:r>
              <a:rPr lang="en-US" sz="2600" baseline="-25000" dirty="0" smtClean="0"/>
              <a:t>1</a:t>
            </a:r>
            <a:r>
              <a:rPr lang="en-US" sz="2600" dirty="0" smtClean="0"/>
              <a:t>&gt;⋯&gt;𝑣</a:t>
            </a:r>
            <a:r>
              <a:rPr lang="en-US" sz="2600" baseline="-25000" dirty="0" smtClean="0"/>
              <a:t>𝑛</a:t>
            </a:r>
            <a:r>
              <a:rPr lang="en-US" sz="2600" dirty="0" smtClean="0"/>
              <a:t>) </a:t>
            </a:r>
          </a:p>
          <a:p>
            <a:r>
              <a:rPr lang="en-US" sz="2600" b="1" dirty="0" smtClean="0">
                <a:solidFill>
                  <a:schemeClr val="bg1">
                    <a:lumMod val="85000"/>
                    <a:lumOff val="15000"/>
                  </a:schemeClr>
                </a:solidFill>
              </a:rPr>
              <a:t>Strategy</a:t>
            </a:r>
            <a:r>
              <a:rPr lang="en-US" sz="2600" dirty="0" smtClean="0"/>
              <a:t>: 𝑏</a:t>
            </a:r>
            <a:r>
              <a:rPr lang="en-US" sz="2600" baseline="-25000" dirty="0" smtClean="0"/>
              <a:t>𝑖 </a:t>
            </a:r>
            <a:r>
              <a:rPr lang="en-US" sz="2600" dirty="0" smtClean="0"/>
              <a:t>≥ 0	 𝑖=1 ,⋯,𝑛 ; Each bidder submits a non-negative bid </a:t>
            </a:r>
          </a:p>
          <a:p>
            <a:r>
              <a:rPr lang="en-US" sz="2600" b="1" dirty="0" smtClean="0">
                <a:solidFill>
                  <a:schemeClr val="bg1">
                    <a:lumMod val="85000"/>
                    <a:lumOff val="15000"/>
                  </a:schemeClr>
                </a:solidFill>
              </a:rPr>
              <a:t>Output</a:t>
            </a:r>
            <a:r>
              <a:rPr lang="en-US" sz="2600" dirty="0" smtClean="0"/>
              <a:t>: The player with the highest bid is the winner and pays</a:t>
            </a:r>
            <a:r>
              <a:rPr lang="en-US" sz="2800" dirty="0" smtClean="0"/>
              <a:t> the second highest bid </a:t>
            </a:r>
            <a:endParaRPr lang="en-US" sz="2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ppt_x"/>
                                          </p:val>
                                        </p:tav>
                                        <p:tav tm="100000">
                                          <p:val>
                                            <p:strVal val="#ppt_x"/>
                                          </p:val>
                                        </p:tav>
                                      </p:tavLst>
                                    </p:anim>
                                    <p:anim calcmode="lin" valueType="num">
                                      <p:cBhvr additive="base">
                                        <p:cTn id="14" dur="10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ppt_x"/>
                                          </p:val>
                                        </p:tav>
                                        <p:tav tm="100000">
                                          <p:val>
                                            <p:strVal val="#ppt_x"/>
                                          </p:val>
                                        </p:tav>
                                      </p:tavLst>
                                    </p:anim>
                                    <p:anim calcmode="lin" valueType="num">
                                      <p:cBhvr additive="base">
                                        <p:cTn id="1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0-#ppt_w/2"/>
                                          </p:val>
                                        </p:tav>
                                        <p:tav tm="100000">
                                          <p:val>
                                            <p:strVal val="#ppt_x"/>
                                          </p:val>
                                        </p:tav>
                                      </p:tavLst>
                                    </p:anim>
                                    <p:anim calcmode="lin" valueType="num">
                                      <p:cBhvr additive="base">
                                        <p:cTn id="24"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BD99CB-30F5-42F5-B048-8651B7780C60}" type="slidenum">
              <a:rPr lang="en-US" smtClean="0"/>
              <a:pPr/>
              <a:t>15</a:t>
            </a:fld>
            <a:endParaRPr lang="en-US"/>
          </a:p>
        </p:txBody>
      </p:sp>
      <p:sp>
        <p:nvSpPr>
          <p:cNvPr id="4" name="Rectangle 3"/>
          <p:cNvSpPr/>
          <p:nvPr/>
        </p:nvSpPr>
        <p:spPr>
          <a:xfrm>
            <a:off x="5562600" y="457200"/>
            <a:ext cx="29718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rtl="1"/>
            <a:r>
              <a:rPr lang="fa-IR" sz="2800" b="1" dirty="0" smtClean="0">
                <a:solidFill>
                  <a:schemeClr val="tx1">
                    <a:lumMod val="85000"/>
                  </a:schemeClr>
                </a:solidFill>
                <a:cs typeface="B Mitra" pitchFamily="2" charset="-78"/>
              </a:rPr>
              <a:t>حراج با اطلاعات کامل</a:t>
            </a:r>
            <a:endParaRPr lang="en-US" sz="2800" b="1" dirty="0">
              <a:solidFill>
                <a:schemeClr val="tx1">
                  <a:lumMod val="85000"/>
                </a:schemeClr>
              </a:solidFill>
            </a:endParaRPr>
          </a:p>
        </p:txBody>
      </p:sp>
      <p:sp>
        <p:nvSpPr>
          <p:cNvPr id="9" name="Rectangle 8"/>
          <p:cNvSpPr/>
          <p:nvPr/>
        </p:nvSpPr>
        <p:spPr>
          <a:xfrm>
            <a:off x="381000" y="2362200"/>
            <a:ext cx="8001000" cy="492443"/>
          </a:xfrm>
          <a:prstGeom prst="rect">
            <a:avLst/>
          </a:prstGeom>
        </p:spPr>
        <p:txBody>
          <a:bodyPr wrap="square">
            <a:spAutoFit/>
          </a:bodyPr>
          <a:lstStyle/>
          <a:p>
            <a:r>
              <a:rPr lang="en-US" sz="2600" b="1" dirty="0" smtClean="0">
                <a:solidFill>
                  <a:schemeClr val="bg1">
                    <a:lumMod val="85000"/>
                    <a:lumOff val="15000"/>
                  </a:schemeClr>
                </a:solidFill>
              </a:rPr>
              <a:t>Pay-offs</a:t>
            </a:r>
            <a:r>
              <a:rPr lang="en-US" sz="2600" dirty="0" smtClean="0"/>
              <a:t>:</a:t>
            </a:r>
          </a:p>
        </p:txBody>
      </p:sp>
      <p:pic>
        <p:nvPicPr>
          <p:cNvPr id="10" name="Picture 3"/>
          <p:cNvPicPr>
            <a:picLocks noChangeAspect="1" noChangeArrowheads="1"/>
          </p:cNvPicPr>
          <p:nvPr/>
        </p:nvPicPr>
        <p:blipFill>
          <a:blip r:embed="rId2" cstate="print"/>
          <a:srcRect/>
          <a:stretch>
            <a:fillRect/>
          </a:stretch>
        </p:blipFill>
        <p:spPr bwMode="auto">
          <a:xfrm>
            <a:off x="609600" y="3048000"/>
            <a:ext cx="7924800" cy="2689402"/>
          </a:xfrm>
          <a:prstGeom prst="rect">
            <a:avLst/>
          </a:prstGeom>
          <a:noFill/>
          <a:ln w="9525">
            <a:noFill/>
            <a:miter lim="800000"/>
            <a:headEnd/>
            <a:tailEnd/>
          </a:ln>
        </p:spPr>
      </p:pic>
      <p:sp>
        <p:nvSpPr>
          <p:cNvPr id="13" name="Rectangle 12"/>
          <p:cNvSpPr/>
          <p:nvPr/>
        </p:nvSpPr>
        <p:spPr>
          <a:xfrm>
            <a:off x="1219200" y="1295400"/>
            <a:ext cx="6629400" cy="95410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lvl="0" algn="r" rtl="1"/>
            <a:r>
              <a:rPr lang="fa-IR" sz="2800" b="1" dirty="0" smtClean="0">
                <a:solidFill>
                  <a:schemeClr val="tx1">
                    <a:lumMod val="85000"/>
                  </a:schemeClr>
                </a:solidFill>
                <a:cs typeface="B Mitra" pitchFamily="2" charset="-78"/>
              </a:rPr>
              <a:t>حراج غیر حضوری در دومین بالاترین قیمت پیشنهادی</a:t>
            </a:r>
          </a:p>
          <a:p>
            <a:pPr lvl="0" algn="ctr" rtl="1"/>
            <a:r>
              <a:rPr lang="fa-IR" sz="2800" b="1" dirty="0" smtClean="0">
                <a:solidFill>
                  <a:schemeClr val="tx1">
                    <a:lumMod val="85000"/>
                  </a:schemeClr>
                </a:solidFill>
                <a:cs typeface="B Mitra" pitchFamily="2" charset="-78"/>
              </a:rPr>
              <a:t> (</a:t>
            </a:r>
            <a:r>
              <a:rPr lang="en-US" sz="2800" b="1" dirty="0" smtClean="0">
                <a:latin typeface="Times New Roman" pitchFamily="18" charset="0"/>
                <a:cs typeface="Times New Roman" pitchFamily="18" charset="0"/>
              </a:rPr>
              <a:t>2</a:t>
            </a:r>
            <a:r>
              <a:rPr lang="en-US" sz="2800" b="1" baseline="30000" dirty="0" smtClean="0">
                <a:latin typeface="Times New Roman" pitchFamily="18" charset="0"/>
                <a:cs typeface="Times New Roman" pitchFamily="18" charset="0"/>
              </a:rPr>
              <a:t>nd</a:t>
            </a:r>
            <a:r>
              <a:rPr lang="en-US" sz="2800" b="1" dirty="0" smtClean="0">
                <a:cs typeface="B Mitra" pitchFamily="2" charset="-78"/>
              </a:rPr>
              <a:t> Price Sealed-bid Auction</a:t>
            </a:r>
            <a:r>
              <a:rPr lang="fa-IR" sz="2800" b="1" dirty="0" smtClean="0">
                <a:solidFill>
                  <a:schemeClr val="tx1">
                    <a:lumMod val="85000"/>
                  </a:schemeClr>
                </a:solidFill>
              </a:rPr>
              <a:t>)</a:t>
            </a:r>
            <a:endParaRPr lang="en-US" sz="2800" b="1" dirty="0" smtClean="0">
              <a:cs typeface="B Mitra" pitchFamily="2" charset="-78"/>
            </a:endParaRPr>
          </a:p>
        </p:txBody>
      </p:sp>
      <p:sp>
        <p:nvSpPr>
          <p:cNvPr id="14" name="Rounded Rectangle 13"/>
          <p:cNvSpPr/>
          <p:nvPr/>
        </p:nvSpPr>
        <p:spPr>
          <a:xfrm>
            <a:off x="8001000" y="1524000"/>
            <a:ext cx="533400" cy="457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ppt_x"/>
                                          </p:val>
                                        </p:tav>
                                        <p:tav tm="100000">
                                          <p:val>
                                            <p:strVal val="#ppt_x"/>
                                          </p:val>
                                        </p:tav>
                                      </p:tavLst>
                                    </p:anim>
                                    <p:anim calcmode="lin" valueType="num">
                                      <p:cBhvr additive="base">
                                        <p:cTn id="14"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BD99CB-30F5-42F5-B048-8651B7780C60}" type="slidenum">
              <a:rPr lang="en-US" smtClean="0"/>
              <a:pPr/>
              <a:t>16</a:t>
            </a:fld>
            <a:endParaRPr lang="en-US"/>
          </a:p>
        </p:txBody>
      </p:sp>
      <p:sp>
        <p:nvSpPr>
          <p:cNvPr id="6" name="Rounded Rectangle 5"/>
          <p:cNvSpPr/>
          <p:nvPr/>
        </p:nvSpPr>
        <p:spPr>
          <a:xfrm>
            <a:off x="7848600" y="533400"/>
            <a:ext cx="762000" cy="65314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2400" dirty="0" smtClean="0">
                <a:latin typeface="Times New Roman" pitchFamily="18" charset="0"/>
                <a:cs typeface="B Mitra" pitchFamily="2" charset="-78"/>
              </a:rPr>
              <a:t>مثال</a:t>
            </a:r>
            <a:endParaRPr lang="en-US" sz="2400" dirty="0">
              <a:latin typeface="Times New Roman" pitchFamily="18" charset="0"/>
              <a:cs typeface="B Mitra" pitchFamily="2" charset="-78"/>
            </a:endParaRPr>
          </a:p>
        </p:txBody>
      </p:sp>
      <p:graphicFrame>
        <p:nvGraphicFramePr>
          <p:cNvPr id="7" name="Table 6"/>
          <p:cNvGraphicFramePr>
            <a:graphicFrameLocks noGrp="1"/>
          </p:cNvGraphicFramePr>
          <p:nvPr/>
        </p:nvGraphicFramePr>
        <p:xfrm>
          <a:off x="609600" y="609600"/>
          <a:ext cx="6400800" cy="2286000"/>
        </p:xfrm>
        <a:graphic>
          <a:graphicData uri="http://schemas.openxmlformats.org/drawingml/2006/table">
            <a:tbl>
              <a:tblPr firstRow="1" bandRow="1">
                <a:tableStyleId>{35758FB7-9AC5-4552-8A53-C91805E547FA}</a:tableStyleId>
              </a:tblPr>
              <a:tblGrid>
                <a:gridCol w="1066800"/>
                <a:gridCol w="1066800"/>
                <a:gridCol w="1066800"/>
                <a:gridCol w="1066800"/>
                <a:gridCol w="1066800"/>
                <a:gridCol w="1066800"/>
              </a:tblGrid>
              <a:tr h="571500">
                <a:tc>
                  <a:txBody>
                    <a:bodyPr/>
                    <a:lstStyle/>
                    <a:p>
                      <a:pPr algn="ctr"/>
                      <a:endParaRPr lang="en-US" sz="2100" dirty="0">
                        <a:latin typeface="Times New Roman" pitchFamily="18" charset="0"/>
                        <a:cs typeface="Times New Roman" pitchFamily="18" charset="0"/>
                      </a:endParaRPr>
                    </a:p>
                  </a:txBody>
                  <a:tcPr marL="105219" marR="105219" marT="52609" marB="52609"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000" dirty="0" smtClean="0">
                          <a:solidFill>
                            <a:schemeClr val="tx1"/>
                          </a:solidFill>
                          <a:latin typeface="Times New Roman" pitchFamily="18" charset="0"/>
                          <a:cs typeface="Times New Roman" pitchFamily="18" charset="0"/>
                        </a:rPr>
                        <a:t>10</a:t>
                      </a:r>
                      <a:endParaRPr lang="en-US" sz="2000" baseline="50000" dirty="0">
                        <a:solidFill>
                          <a:schemeClr val="tx1"/>
                        </a:solidFill>
                        <a:latin typeface="Times New Roman" pitchFamily="18" charset="0"/>
                        <a:cs typeface="Times New Roman" pitchFamily="18" charset="0"/>
                      </a:endParaRPr>
                    </a:p>
                  </a:txBody>
                  <a:tcPr marL="105219" marR="105219" marT="52609" marB="52609"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20</a:t>
                      </a:r>
                      <a:endParaRPr lang="en-US" sz="2000" baseline="50000" dirty="0" smtClean="0">
                        <a:latin typeface="Times New Roman" pitchFamily="18" charset="0"/>
                        <a:cs typeface="Times New Roman" pitchFamily="18" charset="0"/>
                      </a:endParaRPr>
                    </a:p>
                  </a:txBody>
                  <a:tcPr marL="105219" marR="105219" marT="52609" marB="52609"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30</a:t>
                      </a:r>
                      <a:endParaRPr lang="en-US" sz="2000" baseline="50000" dirty="0" smtClean="0">
                        <a:latin typeface="Times New Roman" pitchFamily="18" charset="0"/>
                        <a:cs typeface="Times New Roman" pitchFamily="18" charset="0"/>
                      </a:endParaRPr>
                    </a:p>
                  </a:txBody>
                  <a:tcPr marL="105219" marR="105219" marT="52609" marB="52609"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40</a:t>
                      </a:r>
                      <a:endParaRPr lang="en-US" sz="2000" baseline="50000" dirty="0" smtClean="0">
                        <a:latin typeface="Times New Roman" pitchFamily="18" charset="0"/>
                        <a:cs typeface="Times New Roman" pitchFamily="18" charset="0"/>
                      </a:endParaRPr>
                    </a:p>
                  </a:txBody>
                  <a:tcPr marL="105219" marR="105219" marT="52609" marB="52609"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50</a:t>
                      </a:r>
                      <a:endParaRPr lang="en-US" sz="2000" baseline="50000" dirty="0" smtClean="0">
                        <a:latin typeface="Times New Roman" pitchFamily="18" charset="0"/>
                        <a:cs typeface="Times New Roman" pitchFamily="18" charset="0"/>
                      </a:endParaRPr>
                    </a:p>
                  </a:txBody>
                  <a:tcPr marL="105219" marR="105219" marT="52609" marB="5260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571500">
                <a:tc>
                  <a:txBody>
                    <a:bodyPr/>
                    <a:lstStyle/>
                    <a:p>
                      <a:pPr algn="ctr"/>
                      <a:r>
                        <a:rPr lang="en-US" sz="2000" dirty="0" smtClean="0">
                          <a:latin typeface="Times New Roman" pitchFamily="18" charset="0"/>
                          <a:cs typeface="Times New Roman" pitchFamily="18" charset="0"/>
                        </a:rPr>
                        <a:t>10</a:t>
                      </a:r>
                      <a:endParaRPr lang="en-US" sz="2000" dirty="0">
                        <a:latin typeface="Times New Roman" pitchFamily="18" charset="0"/>
                        <a:cs typeface="Times New Roman" pitchFamily="18" charset="0"/>
                      </a:endParaRPr>
                    </a:p>
                  </a:txBody>
                  <a:tcPr marL="105219" marR="105219" marT="52609" marB="52609" anchor="ctr">
                    <a:lnL w="12700" cap="flat" cmpd="sng" algn="ctr">
                      <a:solidFill>
                        <a:schemeClr val="tx1"/>
                      </a:solidFill>
                      <a:prstDash val="solid"/>
                      <a:round/>
                      <a:headEnd type="none" w="med" len="med"/>
                      <a:tailEnd type="none" w="med" len="med"/>
                    </a:lnL>
                  </a:tcPr>
                </a:tc>
                <a:tc>
                  <a:txBody>
                    <a:bodyPr/>
                    <a:lstStyle/>
                    <a:p>
                      <a:pPr algn="ctr"/>
                      <a:r>
                        <a:rPr lang="en-US" sz="1600" dirty="0" smtClean="0">
                          <a:solidFill>
                            <a:schemeClr val="bg1"/>
                          </a:solidFill>
                          <a:latin typeface="Times New Roman" pitchFamily="18" charset="0"/>
                          <a:cs typeface="Times New Roman" pitchFamily="18" charset="0"/>
                        </a:rPr>
                        <a:t>12</a:t>
                      </a:r>
                      <a:r>
                        <a:rPr lang="en-US" sz="1600" baseline="0" dirty="0" smtClean="0">
                          <a:solidFill>
                            <a:schemeClr val="bg1"/>
                          </a:solidFill>
                          <a:latin typeface="Times New Roman" pitchFamily="18" charset="0"/>
                          <a:cs typeface="Times New Roman" pitchFamily="18" charset="0"/>
                        </a:rPr>
                        <a:t> , 22</a:t>
                      </a:r>
                      <a:endParaRPr lang="en-US" sz="1600" dirty="0">
                        <a:solidFill>
                          <a:schemeClr val="bg1"/>
                        </a:solidFill>
                        <a:latin typeface="Times New Roman" pitchFamily="18" charset="0"/>
                        <a:cs typeface="Times New Roman" pitchFamily="18" charset="0"/>
                      </a:endParaRPr>
                    </a:p>
                  </a:txBody>
                  <a:tcPr marL="105219" marR="105219" marT="52609" marB="52609" anchor="ctr"/>
                </a:tc>
                <a:tc>
                  <a:txBody>
                    <a:bodyPr/>
                    <a:lstStyle/>
                    <a:p>
                      <a:pPr algn="ctr"/>
                      <a:r>
                        <a:rPr lang="en-US" sz="1600" dirty="0" smtClean="0">
                          <a:latin typeface="Times New Roman" pitchFamily="18" charset="0"/>
                          <a:cs typeface="Times New Roman" pitchFamily="18" charset="0"/>
                        </a:rPr>
                        <a:t>0 , 44</a:t>
                      </a:r>
                      <a:endParaRPr lang="en-US" sz="1600" dirty="0">
                        <a:latin typeface="Times New Roman" pitchFamily="18" charset="0"/>
                        <a:cs typeface="Times New Roman" pitchFamily="18" charset="0"/>
                      </a:endParaRPr>
                    </a:p>
                  </a:txBody>
                  <a:tcPr marL="105219" marR="105219" marT="52609" marB="52609" anchor="ctr"/>
                </a:tc>
                <a:tc>
                  <a:txBody>
                    <a:bodyPr/>
                    <a:lstStyle/>
                    <a:p>
                      <a:pPr algn="ctr"/>
                      <a:r>
                        <a:rPr lang="en-US" sz="1600" dirty="0" smtClean="0">
                          <a:latin typeface="Times New Roman" pitchFamily="18" charset="0"/>
                          <a:cs typeface="Times New Roman" pitchFamily="18" charset="0"/>
                        </a:rPr>
                        <a:t>0 , 44</a:t>
                      </a:r>
                      <a:endParaRPr lang="en-US" sz="1600" dirty="0">
                        <a:latin typeface="Times New Roman" pitchFamily="18" charset="0"/>
                        <a:cs typeface="Times New Roman" pitchFamily="18" charset="0"/>
                      </a:endParaRPr>
                    </a:p>
                  </a:txBody>
                  <a:tcPr marL="105219" marR="105219" marT="52609" marB="52609" anchor="ctr"/>
                </a:tc>
                <a:tc>
                  <a:txBody>
                    <a:bodyPr/>
                    <a:lstStyle/>
                    <a:p>
                      <a:pPr algn="ctr"/>
                      <a:r>
                        <a:rPr lang="en-US" sz="1600" dirty="0" smtClean="0">
                          <a:latin typeface="Times New Roman" pitchFamily="18" charset="0"/>
                          <a:cs typeface="Times New Roman" pitchFamily="18" charset="0"/>
                        </a:rPr>
                        <a:t>0 , 44</a:t>
                      </a:r>
                      <a:endParaRPr lang="en-US" sz="1600" dirty="0">
                        <a:latin typeface="Times New Roman" pitchFamily="18" charset="0"/>
                        <a:cs typeface="Times New Roman" pitchFamily="18" charset="0"/>
                      </a:endParaRPr>
                    </a:p>
                  </a:txBody>
                  <a:tcPr marL="105219" marR="105219" marT="52609" marB="52609" anchor="ctr"/>
                </a:tc>
                <a:tc>
                  <a:txBody>
                    <a:bodyPr/>
                    <a:lstStyle/>
                    <a:p>
                      <a:pPr algn="ctr"/>
                      <a:r>
                        <a:rPr lang="en-US" sz="1600" dirty="0" smtClean="0">
                          <a:latin typeface="Times New Roman" pitchFamily="18" charset="0"/>
                          <a:cs typeface="Times New Roman" pitchFamily="18" charset="0"/>
                        </a:rPr>
                        <a:t>0 , 44</a:t>
                      </a:r>
                      <a:endParaRPr lang="en-US" sz="1600" dirty="0">
                        <a:latin typeface="Times New Roman" pitchFamily="18" charset="0"/>
                        <a:cs typeface="Times New Roman" pitchFamily="18" charset="0"/>
                      </a:endParaRPr>
                    </a:p>
                  </a:txBody>
                  <a:tcPr marL="105219" marR="105219" marT="52609" marB="52609" anchor="ctr">
                    <a:lnR w="12700" cap="flat" cmpd="sng" algn="ctr">
                      <a:solidFill>
                        <a:schemeClr val="tx1"/>
                      </a:solidFill>
                      <a:prstDash val="solid"/>
                      <a:round/>
                      <a:headEnd type="none" w="med" len="med"/>
                      <a:tailEnd type="none" w="med" len="med"/>
                    </a:lnR>
                  </a:tcPr>
                </a:tc>
              </a:tr>
              <a:tr h="571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20</a:t>
                      </a:r>
                    </a:p>
                  </a:txBody>
                  <a:tcPr marL="105219" marR="105219" marT="52609" marB="52609" anchor="ctr">
                    <a:lnL w="12700" cap="flat" cmpd="sng" algn="ctr">
                      <a:solidFill>
                        <a:schemeClr val="tx1"/>
                      </a:solidFill>
                      <a:prstDash val="solid"/>
                      <a:round/>
                      <a:headEnd type="none" w="med" len="med"/>
                      <a:tailEnd type="none" w="med" len="med"/>
                    </a:lnL>
                  </a:tcPr>
                </a:tc>
                <a:tc>
                  <a:txBody>
                    <a:bodyPr/>
                    <a:lstStyle/>
                    <a:p>
                      <a:pPr algn="ctr"/>
                      <a:r>
                        <a:rPr lang="en-US" sz="1600" dirty="0" smtClean="0">
                          <a:solidFill>
                            <a:schemeClr val="bg1"/>
                          </a:solidFill>
                          <a:latin typeface="Times New Roman" pitchFamily="18" charset="0"/>
                          <a:cs typeface="Times New Roman" pitchFamily="18" charset="0"/>
                        </a:rPr>
                        <a:t>24, 0</a:t>
                      </a:r>
                      <a:endParaRPr lang="en-US" sz="1600" dirty="0">
                        <a:solidFill>
                          <a:schemeClr val="bg1"/>
                        </a:solidFill>
                        <a:latin typeface="Times New Roman" pitchFamily="18" charset="0"/>
                        <a:cs typeface="Times New Roman" pitchFamily="18" charset="0"/>
                      </a:endParaRPr>
                    </a:p>
                  </a:txBody>
                  <a:tcPr marL="105219" marR="105219" marT="52609" marB="52609" anchor="ctr"/>
                </a:tc>
                <a:tc>
                  <a:txBody>
                    <a:bodyPr/>
                    <a:lstStyle/>
                    <a:p>
                      <a:pPr algn="ctr"/>
                      <a:r>
                        <a:rPr lang="en-US" sz="1600" dirty="0" smtClean="0">
                          <a:latin typeface="Times New Roman" pitchFamily="18" charset="0"/>
                          <a:cs typeface="Times New Roman" pitchFamily="18" charset="0"/>
                        </a:rPr>
                        <a:t>7 , 17</a:t>
                      </a:r>
                      <a:endParaRPr lang="en-US" sz="1600" dirty="0">
                        <a:latin typeface="Times New Roman" pitchFamily="18" charset="0"/>
                        <a:cs typeface="Times New Roman" pitchFamily="18" charset="0"/>
                      </a:endParaRPr>
                    </a:p>
                  </a:txBody>
                  <a:tcPr marL="105219" marR="105219" marT="52609" marB="52609" anchor="ctr"/>
                </a:tc>
                <a:tc>
                  <a:txBody>
                    <a:bodyPr/>
                    <a:lstStyle/>
                    <a:p>
                      <a:pPr algn="ctr"/>
                      <a:r>
                        <a:rPr lang="en-US" sz="1600" dirty="0" smtClean="0">
                          <a:latin typeface="Times New Roman" pitchFamily="18" charset="0"/>
                          <a:cs typeface="Times New Roman" pitchFamily="18" charset="0"/>
                        </a:rPr>
                        <a:t>0 , 34</a:t>
                      </a:r>
                      <a:endParaRPr lang="en-US" sz="1600" dirty="0">
                        <a:latin typeface="Times New Roman" pitchFamily="18" charset="0"/>
                        <a:cs typeface="Times New Roman" pitchFamily="18" charset="0"/>
                      </a:endParaRPr>
                    </a:p>
                  </a:txBody>
                  <a:tcPr marL="105219" marR="105219" marT="52609" marB="52609" anchor="ctr"/>
                </a:tc>
                <a:tc>
                  <a:txBody>
                    <a:bodyPr/>
                    <a:lstStyle/>
                    <a:p>
                      <a:pPr algn="ctr"/>
                      <a:r>
                        <a:rPr lang="en-US" sz="1600" dirty="0" smtClean="0">
                          <a:latin typeface="Times New Roman" pitchFamily="18" charset="0"/>
                          <a:cs typeface="Times New Roman" pitchFamily="18" charset="0"/>
                        </a:rPr>
                        <a:t>0 , 34</a:t>
                      </a:r>
                      <a:endParaRPr lang="en-US" sz="1600" dirty="0">
                        <a:latin typeface="Times New Roman" pitchFamily="18" charset="0"/>
                        <a:cs typeface="Times New Roman" pitchFamily="18" charset="0"/>
                      </a:endParaRPr>
                    </a:p>
                  </a:txBody>
                  <a:tcPr marL="105219" marR="105219" marT="52609" marB="52609" anchor="ctr"/>
                </a:tc>
                <a:tc>
                  <a:txBody>
                    <a:bodyPr/>
                    <a:lstStyle/>
                    <a:p>
                      <a:pPr algn="ctr"/>
                      <a:r>
                        <a:rPr lang="en-US" sz="1600" dirty="0" smtClean="0">
                          <a:latin typeface="Times New Roman" pitchFamily="18" charset="0"/>
                          <a:cs typeface="Times New Roman" pitchFamily="18" charset="0"/>
                        </a:rPr>
                        <a:t>0 , 34</a:t>
                      </a:r>
                      <a:endParaRPr lang="en-US" sz="1600" dirty="0">
                        <a:latin typeface="Times New Roman" pitchFamily="18" charset="0"/>
                        <a:cs typeface="Times New Roman" pitchFamily="18" charset="0"/>
                      </a:endParaRPr>
                    </a:p>
                  </a:txBody>
                  <a:tcPr marL="105219" marR="105219" marT="52609" marB="52609" anchor="ctr">
                    <a:lnR w="12700" cap="flat" cmpd="sng" algn="ctr">
                      <a:solidFill>
                        <a:schemeClr val="tx1"/>
                      </a:solidFill>
                      <a:prstDash val="solid"/>
                      <a:round/>
                      <a:headEnd type="none" w="med" len="med"/>
                      <a:tailEnd type="none" w="med" len="med"/>
                    </a:lnR>
                  </a:tcPr>
                </a:tc>
              </a:tr>
              <a:tr h="571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30</a:t>
                      </a:r>
                    </a:p>
                  </a:txBody>
                  <a:tcPr marL="105219" marR="105219" marT="52609" marB="52609" anchor="ctr">
                    <a:lnL w="12700" cap="flat" cmpd="sng" algn="ctr">
                      <a:solidFill>
                        <a:schemeClr val="tx1"/>
                      </a:solidFill>
                      <a:prstDash val="solid"/>
                      <a:round/>
                      <a:headEnd type="none" w="med" len="med"/>
                      <a:tailEnd type="none" w="med" len="med"/>
                    </a:lnL>
                  </a:tcPr>
                </a:tc>
                <a:tc>
                  <a:txBody>
                    <a:bodyPr/>
                    <a:lstStyle/>
                    <a:p>
                      <a:pPr algn="ctr"/>
                      <a:r>
                        <a:rPr lang="en-US" sz="1600" dirty="0" smtClean="0">
                          <a:solidFill>
                            <a:schemeClr val="bg1"/>
                          </a:solidFill>
                          <a:latin typeface="Times New Roman" pitchFamily="18" charset="0"/>
                          <a:cs typeface="Times New Roman" pitchFamily="18" charset="0"/>
                        </a:rPr>
                        <a:t>24 , 0</a:t>
                      </a:r>
                      <a:endParaRPr lang="en-US" sz="1600" dirty="0">
                        <a:solidFill>
                          <a:schemeClr val="bg1"/>
                        </a:solidFill>
                        <a:latin typeface="Times New Roman" pitchFamily="18" charset="0"/>
                        <a:cs typeface="Times New Roman" pitchFamily="18" charset="0"/>
                      </a:endParaRPr>
                    </a:p>
                  </a:txBody>
                  <a:tcPr marL="105219" marR="105219" marT="52609" marB="52609" anchor="ctr"/>
                </a:tc>
                <a:tc>
                  <a:txBody>
                    <a:bodyPr/>
                    <a:lstStyle/>
                    <a:p>
                      <a:pPr algn="ctr"/>
                      <a:r>
                        <a:rPr lang="en-US" sz="1600" dirty="0" smtClean="0">
                          <a:latin typeface="Times New Roman" pitchFamily="18" charset="0"/>
                          <a:cs typeface="Times New Roman" pitchFamily="18" charset="0"/>
                        </a:rPr>
                        <a:t>14 , 0</a:t>
                      </a:r>
                      <a:endParaRPr lang="en-US" sz="1600" dirty="0">
                        <a:latin typeface="Times New Roman" pitchFamily="18" charset="0"/>
                        <a:cs typeface="Times New Roman" pitchFamily="18" charset="0"/>
                      </a:endParaRPr>
                    </a:p>
                  </a:txBody>
                  <a:tcPr marL="105219" marR="105219" marT="52609" marB="52609" anchor="ctr"/>
                </a:tc>
                <a:tc>
                  <a:txBody>
                    <a:bodyPr/>
                    <a:lstStyle/>
                    <a:p>
                      <a:pPr algn="ctr"/>
                      <a:r>
                        <a:rPr lang="en-US" sz="1600" dirty="0" smtClean="0">
                          <a:latin typeface="Times New Roman" pitchFamily="18" charset="0"/>
                          <a:cs typeface="Times New Roman" pitchFamily="18" charset="0"/>
                        </a:rPr>
                        <a:t>2 , 12</a:t>
                      </a:r>
                      <a:endParaRPr lang="en-US" sz="1600" dirty="0">
                        <a:latin typeface="Times New Roman" pitchFamily="18" charset="0"/>
                        <a:cs typeface="Times New Roman" pitchFamily="18" charset="0"/>
                      </a:endParaRPr>
                    </a:p>
                  </a:txBody>
                  <a:tcPr marL="105219" marR="105219" marT="52609" marB="52609" anchor="ctr"/>
                </a:tc>
                <a:tc>
                  <a:txBody>
                    <a:bodyPr/>
                    <a:lstStyle/>
                    <a:p>
                      <a:pPr algn="ctr"/>
                      <a:r>
                        <a:rPr lang="en-US" sz="1600" dirty="0" smtClean="0">
                          <a:latin typeface="Times New Roman" pitchFamily="18" charset="0"/>
                          <a:cs typeface="Times New Roman" pitchFamily="18" charset="0"/>
                        </a:rPr>
                        <a:t>0 , 24</a:t>
                      </a:r>
                      <a:endParaRPr lang="en-US" sz="1600" dirty="0">
                        <a:latin typeface="Times New Roman" pitchFamily="18" charset="0"/>
                        <a:cs typeface="Times New Roman" pitchFamily="18" charset="0"/>
                      </a:endParaRPr>
                    </a:p>
                  </a:txBody>
                  <a:tcPr marL="105219" marR="105219" marT="52609" marB="52609" anchor="ctr"/>
                </a:tc>
                <a:tc>
                  <a:txBody>
                    <a:bodyPr/>
                    <a:lstStyle/>
                    <a:p>
                      <a:pPr algn="ctr"/>
                      <a:r>
                        <a:rPr lang="en-US" sz="1600" dirty="0" smtClean="0">
                          <a:latin typeface="Times New Roman" pitchFamily="18" charset="0"/>
                          <a:cs typeface="Times New Roman" pitchFamily="18" charset="0"/>
                        </a:rPr>
                        <a:t>0 , 24</a:t>
                      </a:r>
                      <a:endParaRPr lang="en-US" sz="1600" dirty="0">
                        <a:latin typeface="Times New Roman" pitchFamily="18" charset="0"/>
                        <a:cs typeface="Times New Roman" pitchFamily="18" charset="0"/>
                      </a:endParaRPr>
                    </a:p>
                  </a:txBody>
                  <a:tcPr marL="105219" marR="105219" marT="52609" marB="52609" anchor="ctr">
                    <a:lnR w="12700" cap="flat" cmpd="sng" algn="ctr">
                      <a:solidFill>
                        <a:schemeClr val="tx1"/>
                      </a:solidFill>
                      <a:prstDash val="solid"/>
                      <a:round/>
                      <a:headEnd type="none" w="med" len="med"/>
                      <a:tailEnd type="none" w="med" len="med"/>
                    </a:lnR>
                  </a:tcPr>
                </a:tc>
              </a:tr>
            </a:tbl>
          </a:graphicData>
        </a:graphic>
      </p:graphicFrame>
      <p:sp>
        <p:nvSpPr>
          <p:cNvPr id="8" name="Rectangle 7"/>
          <p:cNvSpPr/>
          <p:nvPr/>
        </p:nvSpPr>
        <p:spPr>
          <a:xfrm>
            <a:off x="6096000" y="2438400"/>
            <a:ext cx="762000" cy="381000"/>
          </a:xfrm>
          <a:prstGeom prst="rect">
            <a:avLst/>
          </a:prstGeom>
          <a:noFill/>
          <a:ln w="5715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9" name="TextBox 8"/>
          <p:cNvSpPr txBox="1"/>
          <p:nvPr/>
        </p:nvSpPr>
        <p:spPr>
          <a:xfrm>
            <a:off x="6629400" y="2133600"/>
            <a:ext cx="685800" cy="369332"/>
          </a:xfrm>
          <a:prstGeom prst="rect">
            <a:avLst/>
          </a:prstGeom>
          <a:noFill/>
        </p:spPr>
        <p:txBody>
          <a:bodyPr wrap="square" rtlCol="0">
            <a:spAutoFit/>
          </a:bodyPr>
          <a:lstStyle/>
          <a:p>
            <a:pPr algn="ctr"/>
            <a:r>
              <a:rPr lang="en-US" b="1" dirty="0" smtClean="0">
                <a:solidFill>
                  <a:srgbClr val="FFFF99"/>
                </a:solidFill>
                <a:cs typeface="B Nazanin" pitchFamily="2" charset="-78"/>
              </a:rPr>
              <a:t>NE</a:t>
            </a:r>
            <a:endParaRPr lang="en-US" b="1" dirty="0">
              <a:solidFill>
                <a:srgbClr val="FFFF99"/>
              </a:solidFill>
              <a:cs typeface="B Nazanin" pitchFamily="2" charset="-78"/>
            </a:endParaRPr>
          </a:p>
        </p:txBody>
      </p:sp>
      <p:sp>
        <p:nvSpPr>
          <p:cNvPr id="10" name="Rectangle 9"/>
          <p:cNvSpPr/>
          <p:nvPr/>
        </p:nvSpPr>
        <p:spPr>
          <a:xfrm>
            <a:off x="304800" y="3200400"/>
            <a:ext cx="8610600" cy="3477875"/>
          </a:xfrm>
          <a:prstGeom prst="rect">
            <a:avLst/>
          </a:prstGeom>
        </p:spPr>
        <p:txBody>
          <a:bodyPr wrap="square">
            <a:spAutoFit/>
          </a:bodyPr>
          <a:lstStyle/>
          <a:p>
            <a:r>
              <a:rPr lang="en-US" sz="2800" dirty="0" smtClean="0"/>
              <a:t>Nash </a:t>
            </a:r>
            <a:r>
              <a:rPr lang="en-US" sz="2800" dirty="0" err="1" smtClean="0"/>
              <a:t>equilibria</a:t>
            </a:r>
            <a:r>
              <a:rPr lang="en-US" sz="2800" dirty="0" smtClean="0"/>
              <a:t>: </a:t>
            </a:r>
          </a:p>
          <a:p>
            <a:r>
              <a:rPr lang="en-US" sz="2800" dirty="0" smtClean="0"/>
              <a:t>1) </a:t>
            </a:r>
            <a:endParaRPr lang="en-US" sz="2800" baseline="-25000" dirty="0" smtClean="0">
              <a:cs typeface="Times New Roman" pitchFamily="18" charset="0"/>
            </a:endParaRPr>
          </a:p>
          <a:p>
            <a:pPr algn="ctr"/>
            <a:r>
              <a:rPr lang="en-US" sz="2800" dirty="0" smtClean="0">
                <a:cs typeface="Times New Roman" pitchFamily="18" charset="0"/>
              </a:rPr>
              <a:t> 𝑏</a:t>
            </a:r>
            <a:r>
              <a:rPr lang="en-US" sz="2800" baseline="-25000" dirty="0" smtClean="0">
                <a:cs typeface="Times New Roman" pitchFamily="18" charset="0"/>
              </a:rPr>
              <a:t>𝑖 </a:t>
            </a:r>
            <a:r>
              <a:rPr lang="en-US" sz="2800" dirty="0" smtClean="0">
                <a:cs typeface="Times New Roman" pitchFamily="18" charset="0"/>
              </a:rPr>
              <a:t>= 𝑣</a:t>
            </a:r>
            <a:r>
              <a:rPr lang="en-US" sz="2800" baseline="-25000" dirty="0" smtClean="0">
                <a:cs typeface="Times New Roman" pitchFamily="18" charset="0"/>
              </a:rPr>
              <a:t>𝑖</a:t>
            </a:r>
            <a:r>
              <a:rPr lang="en-US" sz="2800" dirty="0" smtClean="0">
                <a:cs typeface="Times New Roman" pitchFamily="18" charset="0"/>
              </a:rPr>
              <a:t>      𝑖 = 2 ,⋯,𝑛</a:t>
            </a:r>
            <a:endParaRPr lang="fa-IR" sz="2800" dirty="0" smtClean="0">
              <a:cs typeface="Times New Roman" pitchFamily="18" charset="0"/>
            </a:endParaRPr>
          </a:p>
          <a:p>
            <a:pPr algn="ctr" rtl="1"/>
            <a:r>
              <a:rPr lang="fa-IR" sz="2400" dirty="0" smtClean="0">
                <a:cs typeface="B Mitra" pitchFamily="2" charset="-78"/>
              </a:rPr>
              <a:t>(یعنی یک تعادل نش این است که هر کسی  دقیقاً برابر با  </a:t>
            </a:r>
            <a:r>
              <a:rPr lang="en-US" sz="2000" dirty="0" smtClean="0">
                <a:latin typeface="Times New Roman" pitchFamily="18" charset="0"/>
                <a:cs typeface="Times New Roman" pitchFamily="18" charset="0"/>
              </a:rPr>
              <a:t>valuation</a:t>
            </a:r>
            <a:r>
              <a:rPr lang="fa-IR" sz="2000" dirty="0" smtClean="0">
                <a:cs typeface="B Mitra" pitchFamily="2" charset="-78"/>
              </a:rPr>
              <a:t> </a:t>
            </a:r>
            <a:r>
              <a:rPr lang="fa-IR" sz="2400" dirty="0" smtClean="0">
                <a:cs typeface="B Mitra" pitchFamily="2" charset="-78"/>
              </a:rPr>
              <a:t>انتظاری خودش پیشنهاد ‌دهد)</a:t>
            </a:r>
            <a:endParaRPr lang="en-US" sz="2400" dirty="0" smtClean="0">
              <a:cs typeface="B Mitra" pitchFamily="2" charset="-78"/>
            </a:endParaRPr>
          </a:p>
          <a:p>
            <a:r>
              <a:rPr lang="en-US" sz="2800" dirty="0" smtClean="0"/>
              <a:t>2) </a:t>
            </a:r>
          </a:p>
          <a:p>
            <a:pPr algn="ctr"/>
            <a:r>
              <a:rPr lang="en-US" sz="2800" dirty="0" smtClean="0"/>
              <a:t>𝑏</a:t>
            </a:r>
            <a:r>
              <a:rPr lang="en-US" sz="2800" baseline="-25000" dirty="0" smtClean="0"/>
              <a:t>1</a:t>
            </a:r>
            <a:r>
              <a:rPr lang="en-US" sz="2800" dirty="0" smtClean="0"/>
              <a:t>&lt;𝑣</a:t>
            </a:r>
            <a:r>
              <a:rPr lang="en-US" sz="2800" baseline="-25000" dirty="0" smtClean="0"/>
              <a:t>2</a:t>
            </a:r>
            <a:r>
              <a:rPr lang="en-US" sz="2800" dirty="0" smtClean="0"/>
              <a:t> </a:t>
            </a:r>
          </a:p>
          <a:p>
            <a:pPr algn="ctr"/>
            <a:r>
              <a:rPr lang="en-US" sz="2800" dirty="0" smtClean="0"/>
              <a:t>𝑏</a:t>
            </a:r>
            <a:r>
              <a:rPr lang="en-US" sz="2800" baseline="-25000" dirty="0" smtClean="0"/>
              <a:t>2</a:t>
            </a:r>
            <a:r>
              <a:rPr lang="en-US" sz="2800" dirty="0" smtClean="0"/>
              <a:t>&gt;𝑣</a:t>
            </a:r>
            <a:r>
              <a:rPr lang="en-US" sz="2800" baseline="-25000" dirty="0" smtClean="0"/>
              <a:t>1</a:t>
            </a:r>
          </a:p>
          <a:p>
            <a:pPr algn="ctr"/>
            <a:r>
              <a:rPr lang="en-US" sz="2800" dirty="0" smtClean="0"/>
              <a:t> 𝑏</a:t>
            </a:r>
            <a:r>
              <a:rPr lang="en-US" sz="2800" baseline="-25000" dirty="0" smtClean="0"/>
              <a:t>𝑗</a:t>
            </a:r>
            <a:r>
              <a:rPr lang="en-US" sz="2800" dirty="0" smtClean="0"/>
              <a:t>&lt;𝑏</a:t>
            </a:r>
            <a:r>
              <a:rPr lang="en-US" sz="2800" baseline="-25000" dirty="0" smtClean="0"/>
              <a:t>1</a:t>
            </a:r>
            <a:r>
              <a:rPr lang="en-US" sz="2800" dirty="0" smtClean="0"/>
              <a:t>	     for 𝑗&gt;2</a:t>
            </a:r>
            <a:endParaRPr lang="en-US" sz="2600" dirty="0" smtClean="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amond(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1000" fill="hold"/>
                                        <p:tgtEl>
                                          <p:spTgt spid="10"/>
                                        </p:tgtEl>
                                        <p:attrNameLst>
                                          <p:attrName>ppt_x</p:attrName>
                                        </p:attrNameLst>
                                      </p:cBhvr>
                                      <p:tavLst>
                                        <p:tav tm="0">
                                          <p:val>
                                            <p:strVal val="0-#ppt_w/2"/>
                                          </p:val>
                                        </p:tav>
                                        <p:tav tm="100000">
                                          <p:val>
                                            <p:strVal val="#ppt_x"/>
                                          </p:val>
                                        </p:tav>
                                      </p:tavLst>
                                    </p:anim>
                                    <p:anim calcmode="lin" valueType="num">
                                      <p:cBhvr additive="base">
                                        <p:cTn id="29"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BD99CB-30F5-42F5-B048-8651B7780C60}" type="slidenum">
              <a:rPr lang="en-US" smtClean="0"/>
              <a:pPr/>
              <a:t>17</a:t>
            </a:fld>
            <a:endParaRPr lang="en-US"/>
          </a:p>
        </p:txBody>
      </p:sp>
      <p:sp>
        <p:nvSpPr>
          <p:cNvPr id="4" name="Rectangle 3"/>
          <p:cNvSpPr/>
          <p:nvPr/>
        </p:nvSpPr>
        <p:spPr>
          <a:xfrm>
            <a:off x="5562600" y="457200"/>
            <a:ext cx="29718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rtl="1"/>
            <a:r>
              <a:rPr lang="fa-IR" sz="2800" b="1" dirty="0" smtClean="0">
                <a:solidFill>
                  <a:schemeClr val="tx1">
                    <a:lumMod val="85000"/>
                  </a:schemeClr>
                </a:solidFill>
                <a:cs typeface="B Mitra" pitchFamily="2" charset="-78"/>
              </a:rPr>
              <a:t>حراج با اطلاعات کامل</a:t>
            </a:r>
            <a:endParaRPr lang="en-US" sz="2800" b="1" dirty="0">
              <a:solidFill>
                <a:schemeClr val="tx1">
                  <a:lumMod val="85000"/>
                </a:schemeClr>
              </a:solidFill>
            </a:endParaRPr>
          </a:p>
        </p:txBody>
      </p:sp>
      <p:sp>
        <p:nvSpPr>
          <p:cNvPr id="5" name="Rectangle 4"/>
          <p:cNvSpPr/>
          <p:nvPr/>
        </p:nvSpPr>
        <p:spPr>
          <a:xfrm>
            <a:off x="3886200" y="1295400"/>
            <a:ext cx="39624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lvl="0" algn="r" rtl="1"/>
            <a:r>
              <a:rPr lang="fa-IR" sz="2800" b="1" dirty="0" smtClean="0">
                <a:solidFill>
                  <a:schemeClr val="tx1">
                    <a:lumMod val="85000"/>
                  </a:schemeClr>
                </a:solidFill>
                <a:cs typeface="B Mitra" pitchFamily="2" charset="-78"/>
              </a:rPr>
              <a:t>حراج حضوری با قیمت صعودی</a:t>
            </a:r>
          </a:p>
        </p:txBody>
      </p:sp>
      <p:sp>
        <p:nvSpPr>
          <p:cNvPr id="6" name="Rounded Rectangle 5"/>
          <p:cNvSpPr/>
          <p:nvPr/>
        </p:nvSpPr>
        <p:spPr>
          <a:xfrm>
            <a:off x="8001000" y="1371600"/>
            <a:ext cx="533400" cy="457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p:txBody>
      </p:sp>
      <p:sp>
        <p:nvSpPr>
          <p:cNvPr id="7" name="Rounded Rectangle 6"/>
          <p:cNvSpPr/>
          <p:nvPr/>
        </p:nvSpPr>
        <p:spPr>
          <a:xfrm>
            <a:off x="7848600" y="2090057"/>
            <a:ext cx="762000" cy="65314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2400" dirty="0" smtClean="0">
                <a:latin typeface="Times New Roman" pitchFamily="18" charset="0"/>
                <a:cs typeface="B Mitra" pitchFamily="2" charset="-78"/>
              </a:rPr>
              <a:t>مثال</a:t>
            </a:r>
            <a:endParaRPr lang="en-US" sz="2400" dirty="0">
              <a:latin typeface="Times New Roman" pitchFamily="18" charset="0"/>
              <a:cs typeface="B Mitra" pitchFamily="2" charset="-78"/>
            </a:endParaRPr>
          </a:p>
        </p:txBody>
      </p:sp>
      <p:sp>
        <p:nvSpPr>
          <p:cNvPr id="8" name="Rectangle 7"/>
          <p:cNvSpPr/>
          <p:nvPr/>
        </p:nvSpPr>
        <p:spPr>
          <a:xfrm>
            <a:off x="457200" y="2090057"/>
            <a:ext cx="8153400" cy="535531"/>
          </a:xfrm>
          <a:prstGeom prst="rect">
            <a:avLst/>
          </a:prstGeom>
        </p:spPr>
        <p:txBody>
          <a:bodyPr wrap="square">
            <a:spAutoFit/>
          </a:bodyPr>
          <a:lstStyle/>
          <a:p>
            <a:pPr lvl="0" algn="just" rtl="1">
              <a:lnSpc>
                <a:spcPct val="120000"/>
              </a:lnSpc>
            </a:pPr>
            <a:r>
              <a:rPr lang="fa-IR" sz="2400" b="1" dirty="0" smtClean="0">
                <a:solidFill>
                  <a:prstClr val="white"/>
                </a:solidFill>
                <a:latin typeface="Times New Roman" pitchFamily="18" charset="0"/>
                <a:cs typeface="Times New Roman" pitchFamily="18" charset="0"/>
              </a:rPr>
              <a:t>	</a:t>
            </a:r>
            <a:r>
              <a:rPr lang="fa-IR" sz="2400" b="1" dirty="0" smtClean="0">
                <a:solidFill>
                  <a:prstClr val="white"/>
                </a:solidFill>
                <a:latin typeface="Times New Roman" pitchFamily="18" charset="0"/>
                <a:cs typeface="B Mitra" pitchFamily="2" charset="-78"/>
              </a:rPr>
              <a:t>همان مثال قبل با شروع از 10 و افزایش مضربی از 10:</a:t>
            </a:r>
            <a:endParaRPr lang="fa-IR" sz="2400" b="1" dirty="0" smtClean="0">
              <a:solidFill>
                <a:prstClr val="white"/>
              </a:solidFill>
              <a:cs typeface="B Mitra" pitchFamily="2" charset="-78"/>
            </a:endParaRPr>
          </a:p>
        </p:txBody>
      </p:sp>
      <p:pic>
        <p:nvPicPr>
          <p:cNvPr id="41986" name="Picture 2" descr="C:\Users\pegah\Desktop\Pic for ppt\01.jpg"/>
          <p:cNvPicPr>
            <a:picLocks noChangeAspect="1" noChangeArrowheads="1"/>
          </p:cNvPicPr>
          <p:nvPr/>
        </p:nvPicPr>
        <p:blipFill>
          <a:blip r:embed="rId2" cstate="print"/>
          <a:srcRect/>
          <a:stretch>
            <a:fillRect/>
          </a:stretch>
        </p:blipFill>
        <p:spPr bwMode="auto">
          <a:xfrm>
            <a:off x="2133600" y="2779254"/>
            <a:ext cx="4495800" cy="37600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ppt_x"/>
                                          </p:val>
                                        </p:tav>
                                        <p:tav tm="100000">
                                          <p:val>
                                            <p:strVal val="#ppt_x"/>
                                          </p:val>
                                        </p:tav>
                                      </p:tavLst>
                                    </p:anim>
                                    <p:anim calcmode="lin" valueType="num">
                                      <p:cBhvr additive="base">
                                        <p:cTn id="1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0-#ppt_w/2"/>
                                          </p:val>
                                        </p:tav>
                                        <p:tav tm="100000">
                                          <p:val>
                                            <p:strVal val="#ppt_x"/>
                                          </p:val>
                                        </p:tav>
                                      </p:tavLst>
                                    </p:anim>
                                    <p:anim calcmode="lin" valueType="num">
                                      <p:cBhvr additive="base">
                                        <p:cTn id="2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1986"/>
                                        </p:tgtEl>
                                        <p:attrNameLst>
                                          <p:attrName>style.visibility</p:attrName>
                                        </p:attrNameLst>
                                      </p:cBhvr>
                                      <p:to>
                                        <p:strVal val="visible"/>
                                      </p:to>
                                    </p:set>
                                    <p:animEffect transition="in" filter="fade">
                                      <p:cBhvr>
                                        <p:cTn id="33" dur="20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BD99CB-30F5-42F5-B048-8651B7780C60}" type="slidenum">
              <a:rPr lang="en-US" smtClean="0"/>
              <a:pPr/>
              <a:t>18</a:t>
            </a:fld>
            <a:endParaRPr lang="en-US"/>
          </a:p>
        </p:txBody>
      </p:sp>
      <p:pic>
        <p:nvPicPr>
          <p:cNvPr id="43010" name="Picture 2" descr="C:\Users\pegah\Desktop\Pic for ppt\02.jpg"/>
          <p:cNvPicPr>
            <a:picLocks noChangeAspect="1" noChangeArrowheads="1"/>
          </p:cNvPicPr>
          <p:nvPr/>
        </p:nvPicPr>
        <p:blipFill>
          <a:blip r:embed="rId2" cstate="print"/>
          <a:srcRect/>
          <a:stretch>
            <a:fillRect/>
          </a:stretch>
        </p:blipFill>
        <p:spPr bwMode="auto">
          <a:xfrm>
            <a:off x="1600200" y="1371600"/>
            <a:ext cx="5812648" cy="4876800"/>
          </a:xfrm>
          <a:prstGeom prst="rect">
            <a:avLst/>
          </a:prstGeom>
          <a:noFill/>
        </p:spPr>
      </p:pic>
      <p:sp>
        <p:nvSpPr>
          <p:cNvPr id="5" name="TextBox 4"/>
          <p:cNvSpPr txBox="1"/>
          <p:nvPr/>
        </p:nvSpPr>
        <p:spPr>
          <a:xfrm>
            <a:off x="2743200" y="762000"/>
            <a:ext cx="3048000" cy="523220"/>
          </a:xfrm>
          <a:prstGeom prst="rect">
            <a:avLst/>
          </a:prstGeom>
          <a:noFill/>
        </p:spPr>
        <p:txBody>
          <a:bodyPr wrap="square" rtlCol="0">
            <a:spAutoFit/>
          </a:bodyPr>
          <a:lstStyle/>
          <a:p>
            <a:pPr algn="r"/>
            <a:r>
              <a:rPr lang="fa-IR" sz="2800" b="1" dirty="0" smtClean="0">
                <a:solidFill>
                  <a:srgbClr val="FFFF99"/>
                </a:solidFill>
                <a:cs typeface="B Nazanin" pitchFamily="2" charset="-78"/>
              </a:rPr>
              <a:t>فرم بسط یافتۀ بازی</a:t>
            </a:r>
            <a:endParaRPr lang="en-US" sz="2800" b="1" dirty="0">
              <a:solidFill>
                <a:srgbClr val="FFFF99"/>
              </a:solidFill>
              <a:cs typeface="B Nazanin"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BD99CB-30F5-42F5-B048-8651B7780C60}" type="slidenum">
              <a:rPr lang="en-US" smtClean="0"/>
              <a:pPr/>
              <a:t>19</a:t>
            </a:fld>
            <a:endParaRPr lang="en-US"/>
          </a:p>
        </p:txBody>
      </p:sp>
      <p:sp>
        <p:nvSpPr>
          <p:cNvPr id="4" name="Rectangle 3"/>
          <p:cNvSpPr/>
          <p:nvPr/>
        </p:nvSpPr>
        <p:spPr>
          <a:xfrm>
            <a:off x="5562600" y="457200"/>
            <a:ext cx="29718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rtl="1"/>
            <a:r>
              <a:rPr lang="fa-IR" sz="2800" b="1" dirty="0" smtClean="0">
                <a:solidFill>
                  <a:schemeClr val="tx1">
                    <a:lumMod val="85000"/>
                  </a:schemeClr>
                </a:solidFill>
                <a:cs typeface="B Mitra" pitchFamily="2" charset="-78"/>
              </a:rPr>
              <a:t>حراج با اطلاعات کامل</a:t>
            </a:r>
            <a:endParaRPr lang="en-US" sz="2800" b="1" dirty="0">
              <a:solidFill>
                <a:schemeClr val="tx1">
                  <a:lumMod val="85000"/>
                </a:schemeClr>
              </a:solidFill>
            </a:endParaRPr>
          </a:p>
        </p:txBody>
      </p:sp>
      <p:sp>
        <p:nvSpPr>
          <p:cNvPr id="5" name="Rectangle 4"/>
          <p:cNvSpPr/>
          <p:nvPr/>
        </p:nvSpPr>
        <p:spPr>
          <a:xfrm>
            <a:off x="4114800" y="1143000"/>
            <a:ext cx="37338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lvl="0" algn="l"/>
            <a:r>
              <a:rPr lang="fa-IR" sz="2800" b="1" dirty="0" smtClean="0">
                <a:solidFill>
                  <a:schemeClr val="tx1">
                    <a:lumMod val="85000"/>
                  </a:schemeClr>
                </a:solidFill>
                <a:cs typeface="B Mitra" pitchFamily="2" charset="-78"/>
              </a:rPr>
              <a:t>حراج حضوری با قیمت نزولی</a:t>
            </a:r>
          </a:p>
        </p:txBody>
      </p:sp>
      <p:sp>
        <p:nvSpPr>
          <p:cNvPr id="6" name="Rounded Rectangle 5"/>
          <p:cNvSpPr/>
          <p:nvPr/>
        </p:nvSpPr>
        <p:spPr>
          <a:xfrm>
            <a:off x="8001000" y="1219200"/>
            <a:ext cx="533400" cy="457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dirty="0" smtClean="0">
                <a:latin typeface="Times New Roman" pitchFamily="18" charset="0"/>
                <a:cs typeface="Times New Roman" pitchFamily="18" charset="0"/>
              </a:rPr>
              <a:t>4</a:t>
            </a:r>
            <a:endParaRPr lang="en-US" dirty="0">
              <a:latin typeface="Times New Roman" pitchFamily="18" charset="0"/>
              <a:cs typeface="Times New Roman" pitchFamily="18" charset="0"/>
            </a:endParaRPr>
          </a:p>
        </p:txBody>
      </p:sp>
      <p:sp>
        <p:nvSpPr>
          <p:cNvPr id="7" name="Rounded Rectangle 6"/>
          <p:cNvSpPr/>
          <p:nvPr/>
        </p:nvSpPr>
        <p:spPr>
          <a:xfrm>
            <a:off x="7848600" y="1828800"/>
            <a:ext cx="762000" cy="65314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2400" dirty="0" smtClean="0">
                <a:latin typeface="Times New Roman" pitchFamily="18" charset="0"/>
                <a:cs typeface="B Mitra" pitchFamily="2" charset="-78"/>
              </a:rPr>
              <a:t>مثال</a:t>
            </a:r>
            <a:endParaRPr lang="en-US" sz="2400" dirty="0">
              <a:latin typeface="Times New Roman" pitchFamily="18" charset="0"/>
              <a:cs typeface="B Mitra" pitchFamily="2" charset="-78"/>
            </a:endParaRPr>
          </a:p>
        </p:txBody>
      </p:sp>
      <p:sp>
        <p:nvSpPr>
          <p:cNvPr id="8" name="Rectangle 7"/>
          <p:cNvSpPr/>
          <p:nvPr/>
        </p:nvSpPr>
        <p:spPr>
          <a:xfrm>
            <a:off x="457200" y="1828800"/>
            <a:ext cx="8153400" cy="535531"/>
          </a:xfrm>
          <a:prstGeom prst="rect">
            <a:avLst/>
          </a:prstGeom>
        </p:spPr>
        <p:txBody>
          <a:bodyPr wrap="square">
            <a:spAutoFit/>
          </a:bodyPr>
          <a:lstStyle/>
          <a:p>
            <a:pPr lvl="0" algn="just">
              <a:lnSpc>
                <a:spcPct val="120000"/>
              </a:lnSpc>
            </a:pPr>
            <a:r>
              <a:rPr lang="fa-IR" sz="2400" b="1" dirty="0" smtClean="0">
                <a:solidFill>
                  <a:prstClr val="white"/>
                </a:solidFill>
                <a:latin typeface="Times New Roman" pitchFamily="18" charset="0"/>
                <a:cs typeface="Times New Roman" pitchFamily="18" charset="0"/>
              </a:rPr>
              <a:t>	</a:t>
            </a:r>
            <a:r>
              <a:rPr lang="fa-IR" sz="2400" b="1" dirty="0" smtClean="0">
                <a:solidFill>
                  <a:prstClr val="white"/>
                </a:solidFill>
                <a:latin typeface="Times New Roman" pitchFamily="18" charset="0"/>
                <a:cs typeface="B Mitra" pitchFamily="2" charset="-78"/>
              </a:rPr>
              <a:t>همان مثال قبل با شروع از 100 و کاهش با مضربی از 10:</a:t>
            </a:r>
            <a:endParaRPr lang="fa-IR" sz="2400" b="1" dirty="0" smtClean="0">
              <a:solidFill>
                <a:prstClr val="white"/>
              </a:solidFill>
              <a:cs typeface="B Mitra" pitchFamily="2" charset="-78"/>
            </a:endParaRPr>
          </a:p>
        </p:txBody>
      </p:sp>
      <p:pic>
        <p:nvPicPr>
          <p:cNvPr id="44034" name="Picture 2" descr="C:\Users\pegah\Desktop\Pic for ppt\03.jpg"/>
          <p:cNvPicPr>
            <a:picLocks noChangeAspect="1" noChangeArrowheads="1"/>
          </p:cNvPicPr>
          <p:nvPr/>
        </p:nvPicPr>
        <p:blipFill>
          <a:blip r:embed="rId2" cstate="print"/>
          <a:srcRect/>
          <a:stretch>
            <a:fillRect/>
          </a:stretch>
        </p:blipFill>
        <p:spPr bwMode="auto">
          <a:xfrm>
            <a:off x="2590800" y="2408148"/>
            <a:ext cx="4343400" cy="41450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ppt_x"/>
                                          </p:val>
                                        </p:tav>
                                        <p:tav tm="100000">
                                          <p:val>
                                            <p:strVal val="#ppt_x"/>
                                          </p:val>
                                        </p:tav>
                                      </p:tavLst>
                                    </p:anim>
                                    <p:anim calcmode="lin" valueType="num">
                                      <p:cBhvr additive="base">
                                        <p:cTn id="1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0-#ppt_w/2"/>
                                          </p:val>
                                        </p:tav>
                                        <p:tav tm="100000">
                                          <p:val>
                                            <p:strVal val="#ppt_x"/>
                                          </p:val>
                                        </p:tav>
                                      </p:tavLst>
                                    </p:anim>
                                    <p:anim calcmode="lin" valueType="num">
                                      <p:cBhvr additive="base">
                                        <p:cTn id="2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4034"/>
                                        </p:tgtEl>
                                        <p:attrNameLst>
                                          <p:attrName>style.visibility</p:attrName>
                                        </p:attrNameLst>
                                      </p:cBhvr>
                                      <p:to>
                                        <p:strVal val="visible"/>
                                      </p:to>
                                    </p:set>
                                    <p:animEffect transition="in" filter="fade">
                                      <p:cBhvr>
                                        <p:cTn id="33" dur="20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BD99CB-30F5-42F5-B048-8651B7780C60}" type="slidenum">
              <a:rPr lang="en-US" sz="2000" b="1" smtClean="0">
                <a:latin typeface="Times New Roman" pitchFamily="18" charset="0"/>
                <a:cs typeface="Times New Roman" pitchFamily="18" charset="0"/>
              </a:rPr>
              <a:pPr/>
              <a:t>2</a:t>
            </a:fld>
            <a:endParaRPr lang="en-US" sz="2000" b="1" dirty="0">
              <a:latin typeface="Times New Roman" pitchFamily="18" charset="0"/>
              <a:cs typeface="Times New Roman" pitchFamily="18" charset="0"/>
            </a:endParaRPr>
          </a:p>
        </p:txBody>
      </p:sp>
      <p:sp>
        <p:nvSpPr>
          <p:cNvPr id="3" name="TextBox 2"/>
          <p:cNvSpPr txBox="1"/>
          <p:nvPr/>
        </p:nvSpPr>
        <p:spPr>
          <a:xfrm>
            <a:off x="533400" y="1066800"/>
            <a:ext cx="7924800" cy="5410712"/>
          </a:xfrm>
          <a:prstGeom prst="rect">
            <a:avLst/>
          </a:prstGeom>
          <a:noFill/>
        </p:spPr>
        <p:txBody>
          <a:bodyPr wrap="square" rtlCol="0">
            <a:spAutoFit/>
          </a:bodyPr>
          <a:lstStyle/>
          <a:p>
            <a:pPr algn="just" rtl="1">
              <a:lnSpc>
                <a:spcPct val="120000"/>
              </a:lnSpc>
              <a:buFont typeface="Wingdings" pitchFamily="2" charset="2"/>
              <a:buChar char="q"/>
            </a:pPr>
            <a:r>
              <a:rPr lang="fa-IR" sz="2400" dirty="0" smtClean="0">
                <a:cs typeface="B Mitra" pitchFamily="2" charset="-78"/>
              </a:rPr>
              <a:t> </a:t>
            </a:r>
            <a:r>
              <a:rPr lang="fa-IR" sz="2400" b="1" dirty="0" smtClean="0">
                <a:cs typeface="B Mitra" pitchFamily="2" charset="-78"/>
              </a:rPr>
              <a:t>حراج روش یا قاعده‌ای برای خرید و فروش کالاها و خدمات است.</a:t>
            </a:r>
          </a:p>
          <a:p>
            <a:pPr algn="just" rtl="1">
              <a:lnSpc>
                <a:spcPct val="120000"/>
              </a:lnSpc>
              <a:buFont typeface="Wingdings" pitchFamily="2" charset="2"/>
              <a:buChar char="q"/>
            </a:pPr>
            <a:r>
              <a:rPr lang="fa-IR" sz="2400" dirty="0" smtClean="0">
                <a:cs typeface="B Mitra" pitchFamily="2" charset="-78"/>
              </a:rPr>
              <a:t> </a:t>
            </a:r>
            <a:r>
              <a:rPr lang="fa-IR" sz="2400" b="1" dirty="0" smtClean="0">
                <a:cs typeface="B Mitra" pitchFamily="2" charset="-78"/>
              </a:rPr>
              <a:t>از طریق حراج می‌توان مالکیت یک کالا یا خدمتی را از فردی به فرد دیگر منتقل کرد</a:t>
            </a:r>
          </a:p>
          <a:p>
            <a:pPr algn="just" rtl="1">
              <a:lnSpc>
                <a:spcPct val="120000"/>
              </a:lnSpc>
            </a:pPr>
            <a:endParaRPr lang="fa-IR" sz="2400" dirty="0" smtClean="0">
              <a:cs typeface="B Mitra" pitchFamily="2" charset="-78"/>
            </a:endParaRPr>
          </a:p>
          <a:p>
            <a:pPr algn="just">
              <a:lnSpc>
                <a:spcPct val="120000"/>
              </a:lnSpc>
              <a:buFont typeface="Wingdings" pitchFamily="2" charset="2"/>
              <a:buChar char="q"/>
            </a:pPr>
            <a:r>
              <a:rPr lang="en-US" sz="2400" dirty="0" smtClean="0">
                <a:cs typeface="B Mitra" pitchFamily="2" charset="-78"/>
              </a:rPr>
              <a:t> </a:t>
            </a:r>
            <a:r>
              <a:rPr lang="en-US" sz="2400" b="1" dirty="0" smtClean="0">
                <a:cs typeface="B Mitra" pitchFamily="2" charset="-78"/>
              </a:rPr>
              <a:t>Auctions are a widely used mechanism to allocate resources.</a:t>
            </a:r>
          </a:p>
          <a:p>
            <a:pPr algn="just">
              <a:lnSpc>
                <a:spcPct val="120000"/>
              </a:lnSpc>
              <a:buFont typeface="Wingdings" pitchFamily="2" charset="2"/>
              <a:buChar char="q"/>
            </a:pPr>
            <a:endParaRPr lang="en-US" sz="2400" b="1" dirty="0" smtClean="0">
              <a:cs typeface="B Mitra" pitchFamily="2" charset="-78"/>
            </a:endParaRPr>
          </a:p>
          <a:p>
            <a:pPr algn="just" rtl="1">
              <a:lnSpc>
                <a:spcPct val="120000"/>
              </a:lnSpc>
              <a:buFont typeface="Wingdings" pitchFamily="2" charset="2"/>
              <a:buChar char="q"/>
            </a:pPr>
            <a:r>
              <a:rPr lang="fa-IR" sz="2400" dirty="0" smtClean="0">
                <a:cs typeface="B Mitra" pitchFamily="2" charset="-78"/>
              </a:rPr>
              <a:t> </a:t>
            </a:r>
            <a:r>
              <a:rPr lang="fa-IR" sz="2400" b="1" dirty="0" smtClean="0">
                <a:cs typeface="B Mitra" pitchFamily="2" charset="-78"/>
              </a:rPr>
              <a:t>حراج انواع مختلفی دارد و در همۀ آن‌ها به دنبال جواب این سؤال هستیم که چطوری تعدادی کالا یا یک کالا را به افراد متقاضی آن تخصیص بدهیم؟</a:t>
            </a:r>
          </a:p>
          <a:p>
            <a:pPr algn="just" rtl="1">
              <a:lnSpc>
                <a:spcPct val="120000"/>
              </a:lnSpc>
              <a:buFont typeface="Wingdings" pitchFamily="2" charset="2"/>
              <a:buChar char="q"/>
            </a:pPr>
            <a:r>
              <a:rPr lang="fa-IR" sz="2400" b="1" dirty="0" smtClean="0">
                <a:cs typeface="B Mitra" pitchFamily="2" charset="-78"/>
              </a:rPr>
              <a:t> حراج وسیلۀ مناسبی برای کشف قیمت یا کشف ارزش‌گذاری افراد به جنس مورد حراج است و در مورد کشف تمایل پرداخت افراد به آن کالا یا خدمت به کار می‌رود</a:t>
            </a:r>
            <a:endParaRPr lang="fa-IR" sz="2400" dirty="0" smtClean="0">
              <a:cs typeface="B Mitra" pitchFamily="2" charset="-78"/>
            </a:endParaRPr>
          </a:p>
        </p:txBody>
      </p:sp>
      <p:sp>
        <p:nvSpPr>
          <p:cNvPr id="5" name="Rectangle 4"/>
          <p:cNvSpPr/>
          <p:nvPr/>
        </p:nvSpPr>
        <p:spPr>
          <a:xfrm>
            <a:off x="7086600" y="457200"/>
            <a:ext cx="14478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rtl="1"/>
            <a:r>
              <a:rPr lang="fa-IR" sz="2800" b="1" dirty="0" smtClean="0">
                <a:solidFill>
                  <a:schemeClr val="tx1">
                    <a:lumMod val="85000"/>
                  </a:schemeClr>
                </a:solidFill>
                <a:cs typeface="B Mitra" pitchFamily="2" charset="-78"/>
              </a:rPr>
              <a:t>تعاریف</a:t>
            </a:r>
            <a:endParaRPr lang="en-US" sz="2800" b="1" dirty="0">
              <a:solidFill>
                <a:schemeClr val="tx1">
                  <a:lumMod val="8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BD99CB-30F5-42F5-B048-8651B7780C60}" type="slidenum">
              <a:rPr lang="en-US" smtClean="0"/>
              <a:pPr/>
              <a:t>20</a:t>
            </a:fld>
            <a:endParaRPr lang="en-US"/>
          </a:p>
        </p:txBody>
      </p:sp>
      <p:pic>
        <p:nvPicPr>
          <p:cNvPr id="45058" name="Picture 2" descr="C:\Users\pegah\Desktop\Pic for ppt\04.jpg"/>
          <p:cNvPicPr>
            <a:picLocks noChangeAspect="1" noChangeArrowheads="1"/>
          </p:cNvPicPr>
          <p:nvPr/>
        </p:nvPicPr>
        <p:blipFill>
          <a:blip r:embed="rId2" cstate="print"/>
          <a:srcRect/>
          <a:stretch>
            <a:fillRect/>
          </a:stretch>
        </p:blipFill>
        <p:spPr bwMode="auto">
          <a:xfrm>
            <a:off x="373805" y="1447800"/>
            <a:ext cx="8389195" cy="4724400"/>
          </a:xfrm>
          <a:prstGeom prst="rect">
            <a:avLst/>
          </a:prstGeom>
          <a:noFill/>
        </p:spPr>
      </p:pic>
      <p:sp>
        <p:nvSpPr>
          <p:cNvPr id="10" name="TextBox 9"/>
          <p:cNvSpPr txBox="1"/>
          <p:nvPr/>
        </p:nvSpPr>
        <p:spPr>
          <a:xfrm>
            <a:off x="2743200" y="838200"/>
            <a:ext cx="3048000" cy="523220"/>
          </a:xfrm>
          <a:prstGeom prst="rect">
            <a:avLst/>
          </a:prstGeom>
          <a:noFill/>
        </p:spPr>
        <p:txBody>
          <a:bodyPr wrap="square" rtlCol="0">
            <a:spAutoFit/>
          </a:bodyPr>
          <a:lstStyle/>
          <a:p>
            <a:pPr algn="r"/>
            <a:r>
              <a:rPr lang="fa-IR" sz="2800" b="1" dirty="0" smtClean="0">
                <a:solidFill>
                  <a:srgbClr val="FFFF99"/>
                </a:solidFill>
                <a:cs typeface="B Nazanin" pitchFamily="2" charset="-78"/>
              </a:rPr>
              <a:t>فرم بسط یافتۀ بازی</a:t>
            </a:r>
            <a:endParaRPr lang="en-US" sz="2800" b="1" dirty="0">
              <a:solidFill>
                <a:srgbClr val="FFFF99"/>
              </a:solidFill>
              <a:cs typeface="B Nazanin"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BD99CB-30F5-42F5-B048-8651B7780C60}" type="slidenum">
              <a:rPr lang="en-US" smtClean="0"/>
              <a:pPr/>
              <a:t>21</a:t>
            </a:fld>
            <a:endParaRPr lang="en-US"/>
          </a:p>
        </p:txBody>
      </p:sp>
      <p:sp>
        <p:nvSpPr>
          <p:cNvPr id="4" name="Rectangle 3"/>
          <p:cNvSpPr/>
          <p:nvPr/>
        </p:nvSpPr>
        <p:spPr>
          <a:xfrm>
            <a:off x="2971800" y="457200"/>
            <a:ext cx="5562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rtl="1"/>
            <a:r>
              <a:rPr lang="fa-IR" sz="2800" b="1" dirty="0" smtClean="0">
                <a:solidFill>
                  <a:schemeClr val="tx1">
                    <a:lumMod val="85000"/>
                  </a:schemeClr>
                </a:solidFill>
                <a:cs typeface="B Mitra" pitchFamily="2" charset="-78"/>
              </a:rPr>
              <a:t>حراج با اطلاعات ناقص – اطلاعات خصوصی</a:t>
            </a:r>
            <a:endParaRPr lang="en-US" sz="2800" b="1" dirty="0">
              <a:solidFill>
                <a:schemeClr val="tx1">
                  <a:lumMod val="85000"/>
                </a:schemeClr>
              </a:solidFill>
            </a:endParaRPr>
          </a:p>
        </p:txBody>
      </p:sp>
      <p:sp>
        <p:nvSpPr>
          <p:cNvPr id="5" name="Rectangle 4"/>
          <p:cNvSpPr/>
          <p:nvPr/>
        </p:nvSpPr>
        <p:spPr>
          <a:xfrm>
            <a:off x="3124200" y="1179493"/>
            <a:ext cx="4800600" cy="95410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lvl="0" algn="r" rtl="1"/>
            <a:r>
              <a:rPr lang="fa-IR" sz="2800" b="1" dirty="0" smtClean="0">
                <a:solidFill>
                  <a:schemeClr val="tx1">
                    <a:lumMod val="85000"/>
                  </a:schemeClr>
                </a:solidFill>
                <a:cs typeface="B Mitra" pitchFamily="2" charset="-78"/>
              </a:rPr>
              <a:t>حراج با ارزش‌گذاری خصوصی گسسته</a:t>
            </a:r>
          </a:p>
          <a:p>
            <a:pPr lvl="0" algn="r" rtl="1"/>
            <a:r>
              <a:rPr lang="fa-IR" sz="2800" b="1" dirty="0" smtClean="0">
                <a:solidFill>
                  <a:schemeClr val="tx1">
                    <a:lumMod val="85000"/>
                  </a:schemeClr>
                </a:solidFill>
                <a:cs typeface="B Mitra" pitchFamily="2" charset="-78"/>
              </a:rPr>
              <a:t> در بالاترین قیمت پیشنهادی</a:t>
            </a:r>
          </a:p>
        </p:txBody>
      </p:sp>
      <p:sp>
        <p:nvSpPr>
          <p:cNvPr id="6" name="Rounded Rectangle 5"/>
          <p:cNvSpPr/>
          <p:nvPr/>
        </p:nvSpPr>
        <p:spPr>
          <a:xfrm>
            <a:off x="8077200" y="1447800"/>
            <a:ext cx="533400" cy="457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sp>
        <p:nvSpPr>
          <p:cNvPr id="9" name="Rectangle 8"/>
          <p:cNvSpPr/>
          <p:nvPr/>
        </p:nvSpPr>
        <p:spPr>
          <a:xfrm>
            <a:off x="457200" y="2438400"/>
            <a:ext cx="8153400" cy="3637919"/>
          </a:xfrm>
          <a:prstGeom prst="rect">
            <a:avLst/>
          </a:prstGeom>
        </p:spPr>
        <p:txBody>
          <a:bodyPr wrap="square">
            <a:spAutoFit/>
          </a:bodyPr>
          <a:lstStyle/>
          <a:p>
            <a:pPr lvl="0" algn="just" rtl="1">
              <a:lnSpc>
                <a:spcPct val="120000"/>
              </a:lnSpc>
            </a:pPr>
            <a:r>
              <a:rPr lang="fa-IR" sz="2400" b="1" dirty="0" smtClean="0">
                <a:solidFill>
                  <a:prstClr val="white"/>
                </a:solidFill>
                <a:latin typeface="Times New Roman" pitchFamily="18" charset="0"/>
                <a:cs typeface="B Mitra" pitchFamily="2" charset="-78"/>
              </a:rPr>
              <a:t>- هر بازیکن ارزش‌گذاری خاص خود را به جنس مورد حراج دارد و از ارزش‌گذاری حریفان هیچ اطلاعی ندارد</a:t>
            </a:r>
          </a:p>
          <a:p>
            <a:pPr lvl="0" algn="just" rtl="1">
              <a:lnSpc>
                <a:spcPct val="120000"/>
              </a:lnSpc>
            </a:pPr>
            <a:r>
              <a:rPr lang="fa-IR" sz="2400" b="1" dirty="0" smtClean="0">
                <a:solidFill>
                  <a:prstClr val="white"/>
                </a:solidFill>
                <a:latin typeface="Times New Roman" pitchFamily="18" charset="0"/>
                <a:cs typeface="B Mitra" pitchFamily="2" charset="-78"/>
              </a:rPr>
              <a:t>- استراتژی، یعنی قیمت پیشنهادی هر بازیکن، تابعی از اطلاعات خصوصی آن </a:t>
            </a:r>
          </a:p>
          <a:p>
            <a:pPr lvl="0" algn="just" rtl="1">
              <a:lnSpc>
                <a:spcPct val="120000"/>
              </a:lnSpc>
            </a:pPr>
            <a:r>
              <a:rPr lang="fa-IR" sz="2400" b="1" dirty="0" smtClean="0">
                <a:solidFill>
                  <a:prstClr val="white"/>
                </a:solidFill>
                <a:latin typeface="Times New Roman" pitchFamily="18" charset="0"/>
                <a:cs typeface="B Mitra" pitchFamily="2" charset="-78"/>
              </a:rPr>
              <a:t>بازیکن است:  </a:t>
            </a:r>
            <a:r>
              <a:rPr lang="en-US" sz="2400" b="1" dirty="0" smtClean="0">
                <a:solidFill>
                  <a:prstClr val="white"/>
                </a:solidFill>
                <a:latin typeface="Times New Roman" pitchFamily="18" charset="0"/>
                <a:cs typeface="B Mitra" pitchFamily="2" charset="-78"/>
              </a:rPr>
              <a:t>b</a:t>
            </a:r>
            <a:r>
              <a:rPr lang="en-US" sz="2400" b="1" baseline="-25000" dirty="0" smtClean="0">
                <a:solidFill>
                  <a:prstClr val="white"/>
                </a:solidFill>
                <a:latin typeface="Times New Roman" pitchFamily="18" charset="0"/>
                <a:cs typeface="B Mitra" pitchFamily="2" charset="-78"/>
              </a:rPr>
              <a:t>i</a:t>
            </a:r>
            <a:r>
              <a:rPr lang="en-US" sz="2400" b="1" dirty="0" smtClean="0">
                <a:solidFill>
                  <a:prstClr val="white"/>
                </a:solidFill>
                <a:latin typeface="Times New Roman" pitchFamily="18" charset="0"/>
                <a:cs typeface="B Mitra" pitchFamily="2" charset="-78"/>
              </a:rPr>
              <a:t>(V</a:t>
            </a:r>
            <a:r>
              <a:rPr lang="en-US" sz="2400" b="1" baseline="-25000" dirty="0" smtClean="0">
                <a:solidFill>
                  <a:prstClr val="white"/>
                </a:solidFill>
                <a:latin typeface="Times New Roman" pitchFamily="18" charset="0"/>
                <a:cs typeface="B Mitra" pitchFamily="2" charset="-78"/>
              </a:rPr>
              <a:t>i</a:t>
            </a:r>
            <a:r>
              <a:rPr lang="en-US" sz="2400" b="1" dirty="0" smtClean="0">
                <a:solidFill>
                  <a:prstClr val="white"/>
                </a:solidFill>
                <a:latin typeface="Times New Roman" pitchFamily="18" charset="0"/>
                <a:cs typeface="B Mitra" pitchFamily="2" charset="-78"/>
              </a:rPr>
              <a:t>)</a:t>
            </a:r>
            <a:endParaRPr lang="fa-IR" sz="2400" b="1" dirty="0" smtClean="0">
              <a:solidFill>
                <a:prstClr val="white"/>
              </a:solidFill>
              <a:latin typeface="Times New Roman" pitchFamily="18" charset="0"/>
              <a:cs typeface="B Mitra" pitchFamily="2" charset="-78"/>
            </a:endParaRPr>
          </a:p>
          <a:p>
            <a:pPr lvl="0" algn="just" rtl="1">
              <a:lnSpc>
                <a:spcPct val="120000"/>
              </a:lnSpc>
            </a:pPr>
            <a:r>
              <a:rPr lang="fa-IR" sz="2400" b="1" dirty="0" smtClean="0">
                <a:solidFill>
                  <a:prstClr val="white"/>
                </a:solidFill>
                <a:latin typeface="Times New Roman" pitchFamily="18" charset="0"/>
                <a:cs typeface="B Mitra" pitchFamily="2" charset="-78"/>
              </a:rPr>
              <a:t>- وقتی اطلاعات ناقص در حراج وجود داشته باشد، در تعادل قیمت پیشنهادی کمتر از میزان ارزش‌گذاری خصوصی بازیکن به جنس مورد حراج است</a:t>
            </a:r>
          </a:p>
          <a:p>
            <a:pPr lvl="0" algn="just" rtl="1">
              <a:lnSpc>
                <a:spcPct val="120000"/>
              </a:lnSpc>
            </a:pPr>
            <a:r>
              <a:rPr lang="fa-IR" sz="2400" b="1" dirty="0" smtClean="0">
                <a:solidFill>
                  <a:prstClr val="white"/>
                </a:solidFill>
                <a:latin typeface="Times New Roman" pitchFamily="18" charset="0"/>
                <a:cs typeface="B Mitra" pitchFamily="2" charset="-78"/>
              </a:rPr>
              <a:t>- دادن قیمت پیشنهادی پایین‌تر، پیامد بازیکن را افزایش، ولی احتمال برنده شدن را کاهش می‌دهد ( و برعکس)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ppt_x"/>
                                          </p:val>
                                        </p:tav>
                                        <p:tav tm="100000">
                                          <p:val>
                                            <p:strVal val="#ppt_x"/>
                                          </p:val>
                                        </p:tav>
                                      </p:tavLst>
                                    </p:anim>
                                    <p:anim calcmode="lin" valueType="num">
                                      <p:cBhvr additive="base">
                                        <p:cTn id="18" dur="10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0-#ppt_w/2"/>
                                          </p:val>
                                        </p:tav>
                                        <p:tav tm="100000">
                                          <p:val>
                                            <p:strVal val="#ppt_x"/>
                                          </p:val>
                                        </p:tav>
                                      </p:tavLst>
                                    </p:anim>
                                    <p:anim calcmode="lin" valueType="num">
                                      <p:cBhvr additive="base">
                                        <p:cTn id="2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BD99CB-30F5-42F5-B048-8651B7780C60}" type="slidenum">
              <a:rPr lang="en-US" smtClean="0"/>
              <a:pPr/>
              <a:t>22</a:t>
            </a:fld>
            <a:endParaRPr lang="en-US"/>
          </a:p>
        </p:txBody>
      </p:sp>
      <p:sp>
        <p:nvSpPr>
          <p:cNvPr id="4" name="Rectangle 3"/>
          <p:cNvSpPr/>
          <p:nvPr/>
        </p:nvSpPr>
        <p:spPr>
          <a:xfrm>
            <a:off x="2971800" y="457200"/>
            <a:ext cx="5562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rtl="1"/>
            <a:r>
              <a:rPr lang="fa-IR" sz="2800" b="1" dirty="0" smtClean="0">
                <a:solidFill>
                  <a:schemeClr val="tx1">
                    <a:lumMod val="85000"/>
                  </a:schemeClr>
                </a:solidFill>
                <a:cs typeface="B Mitra" pitchFamily="2" charset="-78"/>
              </a:rPr>
              <a:t>حراج با اطلاعات ناقص – اطلاعات خصوصی</a:t>
            </a:r>
            <a:endParaRPr lang="en-US" sz="2800" b="1" dirty="0">
              <a:solidFill>
                <a:schemeClr val="tx1">
                  <a:lumMod val="85000"/>
                </a:schemeClr>
              </a:solidFill>
            </a:endParaRPr>
          </a:p>
        </p:txBody>
      </p:sp>
      <p:sp>
        <p:nvSpPr>
          <p:cNvPr id="5" name="Rectangle 4"/>
          <p:cNvSpPr/>
          <p:nvPr/>
        </p:nvSpPr>
        <p:spPr>
          <a:xfrm>
            <a:off x="685800" y="1179493"/>
            <a:ext cx="7239000" cy="95410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lvl="0" algn="r" rtl="1"/>
            <a:r>
              <a:rPr lang="fa-IR" sz="2800" b="1" dirty="0" smtClean="0">
                <a:solidFill>
                  <a:schemeClr val="tx1">
                    <a:lumMod val="85000"/>
                  </a:schemeClr>
                </a:solidFill>
                <a:cs typeface="B Mitra" pitchFamily="2" charset="-78"/>
              </a:rPr>
              <a:t>حراج با ارزش‌گذاری خصوصی گسسته در بالاترین قیمت پیشنهادی (</a:t>
            </a:r>
            <a:r>
              <a:rPr lang="en-US" sz="2800" b="1" dirty="0" smtClean="0">
                <a:latin typeface="Times New Roman" pitchFamily="18" charset="0"/>
                <a:cs typeface="Times New Roman" pitchFamily="18" charset="0"/>
              </a:rPr>
              <a:t>1</a:t>
            </a:r>
            <a:r>
              <a:rPr lang="en-US" sz="2800" b="1" baseline="30000" dirty="0" smtClean="0">
                <a:cs typeface="B Mitra" pitchFamily="2" charset="-78"/>
              </a:rPr>
              <a:t>st</a:t>
            </a:r>
            <a:r>
              <a:rPr lang="en-US" sz="2800" b="1" dirty="0" smtClean="0">
                <a:cs typeface="B Mitra" pitchFamily="2" charset="-78"/>
              </a:rPr>
              <a:t> Price Sealed-bid Auction</a:t>
            </a:r>
            <a:r>
              <a:rPr lang="fa-IR" sz="2800" b="1" dirty="0" smtClean="0">
                <a:cs typeface="B Mitra" pitchFamily="2" charset="-78"/>
              </a:rPr>
              <a:t>)</a:t>
            </a:r>
            <a:endParaRPr lang="fa-IR" sz="2800" b="1" dirty="0" smtClean="0">
              <a:solidFill>
                <a:schemeClr val="tx1">
                  <a:lumMod val="85000"/>
                </a:schemeClr>
              </a:solidFill>
              <a:cs typeface="B Mitra" pitchFamily="2" charset="-78"/>
            </a:endParaRPr>
          </a:p>
        </p:txBody>
      </p:sp>
      <p:sp>
        <p:nvSpPr>
          <p:cNvPr id="6" name="Rounded Rectangle 5"/>
          <p:cNvSpPr/>
          <p:nvPr/>
        </p:nvSpPr>
        <p:spPr>
          <a:xfrm>
            <a:off x="8077200" y="1447800"/>
            <a:ext cx="533400" cy="457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sp>
        <p:nvSpPr>
          <p:cNvPr id="9" name="Rectangle 8"/>
          <p:cNvSpPr/>
          <p:nvPr/>
        </p:nvSpPr>
        <p:spPr>
          <a:xfrm>
            <a:off x="457200" y="3192078"/>
            <a:ext cx="8153400" cy="3194721"/>
          </a:xfrm>
          <a:prstGeom prst="rect">
            <a:avLst/>
          </a:prstGeom>
        </p:spPr>
        <p:txBody>
          <a:bodyPr wrap="square">
            <a:spAutoFit/>
          </a:bodyPr>
          <a:lstStyle/>
          <a:p>
            <a:pPr lvl="0" algn="just" rtl="1">
              <a:lnSpc>
                <a:spcPct val="120000"/>
              </a:lnSpc>
              <a:buFontTx/>
              <a:buChar char="-"/>
            </a:pPr>
            <a:r>
              <a:rPr lang="fa-IR" sz="2400" b="1" dirty="0" smtClean="0">
                <a:solidFill>
                  <a:prstClr val="white"/>
                </a:solidFill>
                <a:latin typeface="Times New Roman" pitchFamily="18" charset="0"/>
                <a:cs typeface="B Mitra" pitchFamily="2" charset="-78"/>
              </a:rPr>
              <a:t> واگذاری بهره‌برداری از یک نیروگاه برق از طریق مزایده</a:t>
            </a:r>
          </a:p>
          <a:p>
            <a:pPr lvl="0" algn="just" rtl="1">
              <a:lnSpc>
                <a:spcPct val="120000"/>
              </a:lnSpc>
              <a:buFontTx/>
              <a:buChar char="-"/>
            </a:pPr>
            <a:r>
              <a:rPr lang="fa-IR" sz="2400" b="1" dirty="0" smtClean="0">
                <a:solidFill>
                  <a:prstClr val="white"/>
                </a:solidFill>
                <a:latin typeface="Times New Roman" pitchFamily="18" charset="0"/>
                <a:cs typeface="B Mitra" pitchFamily="2" charset="-78"/>
              </a:rPr>
              <a:t> ارزش‌گذاری هر بازیکن را مستقل از بازیکن دیگر در نظر می‌گیریم</a:t>
            </a:r>
          </a:p>
          <a:p>
            <a:pPr lvl="0" algn="just" rtl="1">
              <a:lnSpc>
                <a:spcPct val="120000"/>
              </a:lnSpc>
              <a:buFontTx/>
              <a:buChar char="-"/>
            </a:pPr>
            <a:r>
              <a:rPr lang="fa-IR" sz="2400" b="1" dirty="0" smtClean="0">
                <a:solidFill>
                  <a:prstClr val="white"/>
                </a:solidFill>
                <a:latin typeface="Times New Roman" pitchFamily="18" charset="0"/>
                <a:cs typeface="B Mitra" pitchFamily="2" charset="-78"/>
              </a:rPr>
              <a:t> این مثال، یک بازی ایستای با اطلاعات ناقص و متقارن است، متقارن به این معنی که باورها و ارزش‌گذاری بازیکنان مثل هم می‌باشد</a:t>
            </a:r>
          </a:p>
          <a:p>
            <a:pPr lvl="0" algn="just" rtl="1">
              <a:lnSpc>
                <a:spcPct val="120000"/>
              </a:lnSpc>
              <a:buFontTx/>
              <a:buChar char="-"/>
            </a:pPr>
            <a:r>
              <a:rPr lang="fa-IR" sz="2400" b="1" dirty="0" smtClean="0">
                <a:solidFill>
                  <a:prstClr val="white"/>
                </a:solidFill>
                <a:latin typeface="Times New Roman" pitchFamily="18" charset="0"/>
                <a:cs typeface="B Mitra" pitchFamily="2" charset="-78"/>
              </a:rPr>
              <a:t> حراج‌گذار، حراج غیر حضوری بالاترین قیمت پیشنهادی را برای فروش در پیش گرفته و قیمت‌های پیشنهادی نیز باید مضربی از 10 باشند</a:t>
            </a:r>
          </a:p>
          <a:p>
            <a:pPr lvl="0" algn="just" rtl="1">
              <a:lnSpc>
                <a:spcPct val="120000"/>
              </a:lnSpc>
              <a:buFontTx/>
              <a:buChar char="-"/>
            </a:pPr>
            <a:r>
              <a:rPr lang="fa-IR" sz="2400" b="1" dirty="0" smtClean="0">
                <a:solidFill>
                  <a:prstClr val="white"/>
                </a:solidFill>
                <a:latin typeface="Times New Roman" pitchFamily="18" charset="0"/>
                <a:cs typeface="B Mitra" pitchFamily="2" charset="-78"/>
              </a:rPr>
              <a:t> این بازی را می‌توان در شکل بازی بیزین ایستا نوشت</a:t>
            </a:r>
          </a:p>
        </p:txBody>
      </p:sp>
      <p:sp>
        <p:nvSpPr>
          <p:cNvPr id="7" name="Rounded Rectangle 6"/>
          <p:cNvSpPr/>
          <p:nvPr/>
        </p:nvSpPr>
        <p:spPr>
          <a:xfrm>
            <a:off x="7772400" y="2362200"/>
            <a:ext cx="762000" cy="65314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2400" dirty="0" smtClean="0">
                <a:latin typeface="Times New Roman" pitchFamily="18" charset="0"/>
                <a:cs typeface="B Mitra" pitchFamily="2" charset="-78"/>
              </a:rPr>
              <a:t>مثال</a:t>
            </a:r>
            <a:endParaRPr lang="en-US" sz="2400" dirty="0">
              <a:latin typeface="Times New Roman" pitchFamily="18" charset="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DBD99CB-30F5-42F5-B048-8651B7780C60}" type="slidenum">
              <a:rPr lang="en-US" smtClean="0"/>
              <a:pPr/>
              <a:t>23</a:t>
            </a:fld>
            <a:endParaRPr lang="en-US"/>
          </a:p>
        </p:txBody>
      </p:sp>
      <p:pic>
        <p:nvPicPr>
          <p:cNvPr id="19457" name="Picture 1" descr="C:\Users\pegah\Desktop\Pic for ppt\06.jpg"/>
          <p:cNvPicPr>
            <a:picLocks noChangeAspect="1" noChangeArrowheads="1"/>
          </p:cNvPicPr>
          <p:nvPr/>
        </p:nvPicPr>
        <p:blipFill>
          <a:blip r:embed="rId2" cstate="print"/>
          <a:srcRect/>
          <a:stretch>
            <a:fillRect/>
          </a:stretch>
        </p:blipFill>
        <p:spPr bwMode="auto">
          <a:xfrm>
            <a:off x="609600" y="838200"/>
            <a:ext cx="7831131" cy="52578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DBD99CB-30F5-42F5-B048-8651B7780C60}" type="slidenum">
              <a:rPr lang="en-US" smtClean="0"/>
              <a:pPr/>
              <a:t>24</a:t>
            </a:fld>
            <a:endParaRPr lang="en-US"/>
          </a:p>
        </p:txBody>
      </p:sp>
      <p:pic>
        <p:nvPicPr>
          <p:cNvPr id="21505" name="Picture 1" descr="C:\Users\pegah\Desktop\Pic for ppt\05.jpg"/>
          <p:cNvPicPr>
            <a:picLocks noChangeAspect="1" noChangeArrowheads="1"/>
          </p:cNvPicPr>
          <p:nvPr/>
        </p:nvPicPr>
        <p:blipFill>
          <a:blip r:embed="rId2" cstate="print"/>
          <a:srcRect/>
          <a:stretch>
            <a:fillRect/>
          </a:stretch>
        </p:blipFill>
        <p:spPr bwMode="auto">
          <a:xfrm>
            <a:off x="1371599" y="1066800"/>
            <a:ext cx="6650789" cy="5410200"/>
          </a:xfrm>
          <a:prstGeom prst="rect">
            <a:avLst/>
          </a:prstGeom>
          <a:noFill/>
        </p:spPr>
      </p:pic>
      <p:sp>
        <p:nvSpPr>
          <p:cNvPr id="4" name="Rectangle 3"/>
          <p:cNvSpPr/>
          <p:nvPr/>
        </p:nvSpPr>
        <p:spPr>
          <a:xfrm>
            <a:off x="533400" y="452735"/>
            <a:ext cx="7848600" cy="461665"/>
          </a:xfrm>
          <a:prstGeom prst="rect">
            <a:avLst/>
          </a:prstGeom>
        </p:spPr>
        <p:txBody>
          <a:bodyPr wrap="square">
            <a:spAutoFit/>
          </a:bodyPr>
          <a:lstStyle/>
          <a:p>
            <a:pPr lvl="0" algn="just" rtl="1">
              <a:lnSpc>
                <a:spcPct val="120000"/>
              </a:lnSpc>
            </a:pPr>
            <a:r>
              <a:rPr lang="fa-IR" sz="2000" b="1" dirty="0" smtClean="0">
                <a:solidFill>
                  <a:prstClr val="white"/>
                </a:solidFill>
                <a:latin typeface="Times New Roman" pitchFamily="18" charset="0"/>
                <a:cs typeface="B Mitra" pitchFamily="2" charset="-78"/>
              </a:rPr>
              <a:t>در تعادل بیزین نش قیمت پیشنهادی پیامد انتظاری را برای هر بازیکن حداکثر می‌کند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BD99CB-30F5-42F5-B048-8651B7780C60}" type="slidenum">
              <a:rPr lang="en-US" smtClean="0"/>
              <a:pPr/>
              <a:t>25</a:t>
            </a:fld>
            <a:endParaRPr lang="en-US"/>
          </a:p>
        </p:txBody>
      </p:sp>
      <p:sp>
        <p:nvSpPr>
          <p:cNvPr id="4" name="Rectangle 3"/>
          <p:cNvSpPr/>
          <p:nvPr/>
        </p:nvSpPr>
        <p:spPr>
          <a:xfrm>
            <a:off x="2971800" y="457200"/>
            <a:ext cx="5562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rtl="1"/>
            <a:r>
              <a:rPr lang="fa-IR" sz="2800" b="1" dirty="0" smtClean="0">
                <a:solidFill>
                  <a:schemeClr val="tx1">
                    <a:lumMod val="85000"/>
                  </a:schemeClr>
                </a:solidFill>
                <a:cs typeface="B Mitra" pitchFamily="2" charset="-78"/>
              </a:rPr>
              <a:t>حراج با اطلاعات ناقص – اطلاعات خصوصی</a:t>
            </a:r>
            <a:endParaRPr lang="en-US" sz="2800" b="1" dirty="0">
              <a:solidFill>
                <a:schemeClr val="tx1">
                  <a:lumMod val="85000"/>
                </a:schemeClr>
              </a:solidFill>
            </a:endParaRPr>
          </a:p>
        </p:txBody>
      </p:sp>
      <p:sp>
        <p:nvSpPr>
          <p:cNvPr id="5" name="Rectangle 4"/>
          <p:cNvSpPr/>
          <p:nvPr/>
        </p:nvSpPr>
        <p:spPr>
          <a:xfrm>
            <a:off x="3124200" y="1179493"/>
            <a:ext cx="4800600" cy="95410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lvl="0" algn="r" rtl="1"/>
            <a:r>
              <a:rPr lang="fa-IR" sz="2800" b="1" dirty="0" smtClean="0">
                <a:solidFill>
                  <a:schemeClr val="tx1">
                    <a:lumMod val="85000"/>
                  </a:schemeClr>
                </a:solidFill>
                <a:cs typeface="B Mitra" pitchFamily="2" charset="-78"/>
              </a:rPr>
              <a:t>حراج با ارزش‌گذاری خصوصی پیوسته</a:t>
            </a:r>
          </a:p>
          <a:p>
            <a:pPr lvl="0" algn="r" rtl="1"/>
            <a:r>
              <a:rPr lang="fa-IR" sz="2800" b="1" dirty="0" smtClean="0">
                <a:solidFill>
                  <a:schemeClr val="tx1">
                    <a:lumMod val="85000"/>
                  </a:schemeClr>
                </a:solidFill>
                <a:cs typeface="B Mitra" pitchFamily="2" charset="-78"/>
              </a:rPr>
              <a:t> در بالاترین قیمت پیشنهادی</a:t>
            </a:r>
          </a:p>
        </p:txBody>
      </p:sp>
      <p:sp>
        <p:nvSpPr>
          <p:cNvPr id="6" name="Rounded Rectangle 5"/>
          <p:cNvSpPr/>
          <p:nvPr/>
        </p:nvSpPr>
        <p:spPr>
          <a:xfrm>
            <a:off x="8077200" y="1447800"/>
            <a:ext cx="533400" cy="457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p:txBody>
      </p:sp>
      <p:sp>
        <p:nvSpPr>
          <p:cNvPr id="9" name="Rectangle 8"/>
          <p:cNvSpPr/>
          <p:nvPr/>
        </p:nvSpPr>
        <p:spPr>
          <a:xfrm>
            <a:off x="457200" y="2209800"/>
            <a:ext cx="8153400" cy="978729"/>
          </a:xfrm>
          <a:prstGeom prst="rect">
            <a:avLst/>
          </a:prstGeom>
        </p:spPr>
        <p:txBody>
          <a:bodyPr wrap="square">
            <a:spAutoFit/>
          </a:bodyPr>
          <a:lstStyle/>
          <a:p>
            <a:pPr lvl="0" algn="just" rtl="1">
              <a:lnSpc>
                <a:spcPct val="120000"/>
              </a:lnSpc>
            </a:pPr>
            <a:r>
              <a:rPr lang="fa-IR" sz="2400" b="1" dirty="0" smtClean="0">
                <a:solidFill>
                  <a:prstClr val="white"/>
                </a:solidFill>
                <a:latin typeface="Times New Roman" pitchFamily="18" charset="0"/>
                <a:cs typeface="B Mitra" pitchFamily="2" charset="-78"/>
              </a:rPr>
              <a:t>- در این حالت ارزش‌گذاری حریف به جنس مورد حراج، متغیر تصادفی با توزیع احتمال پیوسته در نظر گرفته می‌شود</a:t>
            </a:r>
          </a:p>
        </p:txBody>
      </p:sp>
      <p:sp>
        <p:nvSpPr>
          <p:cNvPr id="7" name="Rounded Rectangle 6"/>
          <p:cNvSpPr/>
          <p:nvPr/>
        </p:nvSpPr>
        <p:spPr>
          <a:xfrm>
            <a:off x="7772400" y="3276600"/>
            <a:ext cx="762000" cy="65314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2400" dirty="0" smtClean="0">
                <a:latin typeface="Times New Roman" pitchFamily="18" charset="0"/>
                <a:cs typeface="B Mitra" pitchFamily="2" charset="-78"/>
              </a:rPr>
              <a:t>مثال</a:t>
            </a:r>
            <a:endParaRPr lang="en-US" sz="2400" dirty="0">
              <a:latin typeface="Times New Roman" pitchFamily="18" charset="0"/>
              <a:cs typeface="B Mitra" pitchFamily="2" charset="-78"/>
            </a:endParaRPr>
          </a:p>
        </p:txBody>
      </p:sp>
      <p:sp>
        <p:nvSpPr>
          <p:cNvPr id="8" name="Rectangle 7"/>
          <p:cNvSpPr/>
          <p:nvPr/>
        </p:nvSpPr>
        <p:spPr>
          <a:xfrm>
            <a:off x="457200" y="3320143"/>
            <a:ext cx="8153400" cy="535531"/>
          </a:xfrm>
          <a:prstGeom prst="rect">
            <a:avLst/>
          </a:prstGeom>
        </p:spPr>
        <p:txBody>
          <a:bodyPr wrap="square">
            <a:spAutoFit/>
          </a:bodyPr>
          <a:lstStyle/>
          <a:p>
            <a:pPr lvl="2" algn="just" rtl="1">
              <a:lnSpc>
                <a:spcPct val="120000"/>
              </a:lnSpc>
            </a:pPr>
            <a:r>
              <a:rPr lang="fa-IR" sz="2400" b="1" dirty="0" smtClean="0">
                <a:solidFill>
                  <a:prstClr val="white"/>
                </a:solidFill>
                <a:latin typeface="Times New Roman" pitchFamily="18" charset="0"/>
                <a:cs typeface="B Mitra" pitchFamily="2" charset="-78"/>
              </a:rPr>
              <a:t>حراج غیر حضوری در بالاترین قیمت پیشنهادی (دو نفر)</a:t>
            </a:r>
          </a:p>
        </p:txBody>
      </p:sp>
      <p:pic>
        <p:nvPicPr>
          <p:cNvPr id="18433" name="Picture 1" descr="C:\Users\pegah\Desktop\Pic for ppt\07.jpg"/>
          <p:cNvPicPr>
            <a:picLocks noChangeAspect="1" noChangeArrowheads="1"/>
          </p:cNvPicPr>
          <p:nvPr/>
        </p:nvPicPr>
        <p:blipFill>
          <a:blip r:embed="rId2" cstate="print"/>
          <a:srcRect/>
          <a:stretch>
            <a:fillRect/>
          </a:stretch>
        </p:blipFill>
        <p:spPr bwMode="auto">
          <a:xfrm>
            <a:off x="838200" y="4114800"/>
            <a:ext cx="7391400" cy="225692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BD99CB-30F5-42F5-B048-8651B7780C60}" type="slidenum">
              <a:rPr lang="en-US" smtClean="0"/>
              <a:pPr/>
              <a:t>26</a:t>
            </a:fld>
            <a:endParaRPr lang="en-US"/>
          </a:p>
        </p:txBody>
      </p:sp>
      <p:sp>
        <p:nvSpPr>
          <p:cNvPr id="3" name="Rectangle 2"/>
          <p:cNvSpPr/>
          <p:nvPr/>
        </p:nvSpPr>
        <p:spPr>
          <a:xfrm>
            <a:off x="457200" y="457200"/>
            <a:ext cx="8153400" cy="5853910"/>
          </a:xfrm>
          <a:prstGeom prst="rect">
            <a:avLst/>
          </a:prstGeom>
        </p:spPr>
        <p:txBody>
          <a:bodyPr wrap="square">
            <a:spAutoFit/>
          </a:bodyPr>
          <a:lstStyle/>
          <a:p>
            <a:pPr lvl="0" algn="just" rtl="1">
              <a:lnSpc>
                <a:spcPct val="120000"/>
              </a:lnSpc>
            </a:pPr>
            <a:r>
              <a:rPr lang="fa-IR" sz="2400" b="1" dirty="0" smtClean="0">
                <a:solidFill>
                  <a:prstClr val="white"/>
                </a:solidFill>
                <a:latin typeface="Times New Roman" pitchFamily="18" charset="0"/>
                <a:cs typeface="B Mitra" pitchFamily="2" charset="-78"/>
              </a:rPr>
              <a:t>حل رابطۀ‌ قبل مستلزم دانستن سه رابطۀ‌ کلیدی است:</a:t>
            </a:r>
          </a:p>
          <a:p>
            <a:pPr lvl="0" algn="just" rtl="1">
              <a:lnSpc>
                <a:spcPct val="120000"/>
              </a:lnSpc>
            </a:pPr>
            <a:r>
              <a:rPr lang="fa-IR" sz="2400" b="1" dirty="0" smtClean="0">
                <a:solidFill>
                  <a:prstClr val="white"/>
                </a:solidFill>
                <a:latin typeface="Times New Roman" pitchFamily="18" charset="0"/>
                <a:cs typeface="B Mitra" pitchFamily="2" charset="-78"/>
              </a:rPr>
              <a:t>1- شکل طریح تابع استراتژی بازیکنان یعنی </a:t>
            </a:r>
            <a:r>
              <a:rPr lang="en-US" sz="2400" b="1" dirty="0" smtClean="0">
                <a:solidFill>
                  <a:prstClr val="white"/>
                </a:solidFill>
                <a:latin typeface="Times New Roman" pitchFamily="18" charset="0"/>
                <a:cs typeface="B Mitra" pitchFamily="2" charset="-78"/>
              </a:rPr>
              <a:t>b</a:t>
            </a:r>
            <a:r>
              <a:rPr lang="en-US" sz="2400" b="1" baseline="-25000" dirty="0" smtClean="0">
                <a:solidFill>
                  <a:prstClr val="white"/>
                </a:solidFill>
                <a:latin typeface="Times New Roman" pitchFamily="18" charset="0"/>
                <a:cs typeface="B Mitra" pitchFamily="2" charset="-78"/>
              </a:rPr>
              <a:t>i</a:t>
            </a:r>
            <a:r>
              <a:rPr lang="en-US" sz="2400" b="1" dirty="0" smtClean="0">
                <a:solidFill>
                  <a:prstClr val="white"/>
                </a:solidFill>
                <a:latin typeface="Times New Roman" pitchFamily="18" charset="0"/>
                <a:cs typeface="B Mitra" pitchFamily="2" charset="-78"/>
              </a:rPr>
              <a:t> = b</a:t>
            </a:r>
            <a:r>
              <a:rPr lang="en-US" sz="2400" b="1" baseline="-25000" dirty="0" smtClean="0">
                <a:solidFill>
                  <a:prstClr val="white"/>
                </a:solidFill>
                <a:latin typeface="Times New Roman" pitchFamily="18" charset="0"/>
                <a:cs typeface="B Mitra" pitchFamily="2" charset="-78"/>
              </a:rPr>
              <a:t>i</a:t>
            </a:r>
            <a:r>
              <a:rPr lang="en-US" sz="2400" b="1" dirty="0" smtClean="0">
                <a:solidFill>
                  <a:prstClr val="white"/>
                </a:solidFill>
                <a:latin typeface="Times New Roman" pitchFamily="18" charset="0"/>
                <a:cs typeface="B Mitra" pitchFamily="2" charset="-78"/>
              </a:rPr>
              <a:t>(V</a:t>
            </a:r>
            <a:r>
              <a:rPr lang="en-US" sz="2400" b="1" baseline="-25000" dirty="0" smtClean="0">
                <a:solidFill>
                  <a:prstClr val="white"/>
                </a:solidFill>
                <a:latin typeface="Times New Roman" pitchFamily="18" charset="0"/>
                <a:cs typeface="B Mitra" pitchFamily="2" charset="-78"/>
              </a:rPr>
              <a:t>i</a:t>
            </a:r>
            <a:r>
              <a:rPr lang="en-US" sz="2400" b="1" dirty="0" smtClean="0">
                <a:solidFill>
                  <a:prstClr val="white"/>
                </a:solidFill>
                <a:latin typeface="Times New Roman" pitchFamily="18" charset="0"/>
                <a:cs typeface="B Mitra" pitchFamily="2" charset="-78"/>
              </a:rPr>
              <a:t>)</a:t>
            </a:r>
            <a:endParaRPr lang="fa-IR" sz="2400" b="1" dirty="0" smtClean="0">
              <a:solidFill>
                <a:prstClr val="white"/>
              </a:solidFill>
              <a:latin typeface="Times New Roman" pitchFamily="18" charset="0"/>
              <a:cs typeface="B Mitra" pitchFamily="2" charset="-78"/>
            </a:endParaRPr>
          </a:p>
          <a:p>
            <a:pPr lvl="0" algn="just" rtl="1">
              <a:lnSpc>
                <a:spcPct val="120000"/>
              </a:lnSpc>
            </a:pPr>
            <a:r>
              <a:rPr lang="fa-IR" sz="2400" b="1" dirty="0" smtClean="0">
                <a:solidFill>
                  <a:prstClr val="white"/>
                </a:solidFill>
                <a:latin typeface="Times New Roman" pitchFamily="18" charset="0"/>
                <a:cs typeface="B Mitra" pitchFamily="2" charset="-78"/>
              </a:rPr>
              <a:t>2- مقدار </a:t>
            </a:r>
            <a:r>
              <a:rPr lang="en-US" sz="2400" b="1" u="sng" dirty="0" smtClean="0">
                <a:solidFill>
                  <a:prstClr val="white"/>
                </a:solidFill>
                <a:latin typeface="Times New Roman" pitchFamily="18" charset="0"/>
                <a:cs typeface="B Mitra" pitchFamily="2" charset="-78"/>
              </a:rPr>
              <a:t>V</a:t>
            </a:r>
            <a:r>
              <a:rPr lang="fa-IR" sz="2400" b="1" dirty="0" smtClean="0">
                <a:solidFill>
                  <a:prstClr val="white"/>
                </a:solidFill>
                <a:latin typeface="Times New Roman" pitchFamily="18" charset="0"/>
                <a:cs typeface="B Mitra" pitchFamily="2" charset="-78"/>
              </a:rPr>
              <a:t> و </a:t>
            </a:r>
            <a:r>
              <a:rPr lang="en-US" sz="2400" b="1" dirty="0" smtClean="0">
                <a:solidFill>
                  <a:prstClr val="white"/>
                </a:solidFill>
                <a:latin typeface="Times New Roman" pitchFamily="18" charset="0"/>
                <a:cs typeface="B Mitra" pitchFamily="2" charset="-78"/>
              </a:rPr>
              <a:t>V</a:t>
            </a:r>
            <a:endParaRPr lang="fa-IR" sz="2400" b="1" dirty="0" smtClean="0">
              <a:solidFill>
                <a:prstClr val="white"/>
              </a:solidFill>
              <a:latin typeface="Times New Roman" pitchFamily="18" charset="0"/>
              <a:cs typeface="B Mitra" pitchFamily="2" charset="-78"/>
            </a:endParaRPr>
          </a:p>
          <a:p>
            <a:pPr lvl="0" algn="just" rtl="1">
              <a:lnSpc>
                <a:spcPct val="120000"/>
              </a:lnSpc>
            </a:pPr>
            <a:r>
              <a:rPr lang="fa-IR" sz="2400" b="1" dirty="0" smtClean="0">
                <a:solidFill>
                  <a:prstClr val="white"/>
                </a:solidFill>
                <a:latin typeface="Times New Roman" pitchFamily="18" charset="0"/>
                <a:cs typeface="B Mitra" pitchFamily="2" charset="-78"/>
              </a:rPr>
              <a:t>3- توزیع احتمال </a:t>
            </a:r>
            <a:r>
              <a:rPr lang="en-US" sz="2400" b="1" dirty="0" smtClean="0">
                <a:solidFill>
                  <a:prstClr val="white"/>
                </a:solidFill>
                <a:latin typeface="Times New Roman" pitchFamily="18" charset="0"/>
                <a:cs typeface="B Mitra" pitchFamily="2" charset="-78"/>
              </a:rPr>
              <a:t>V</a:t>
            </a:r>
          </a:p>
          <a:p>
            <a:pPr lvl="0" algn="just" rtl="1">
              <a:lnSpc>
                <a:spcPct val="120000"/>
              </a:lnSpc>
            </a:pPr>
            <a:endParaRPr lang="en-US" sz="2400" b="1" dirty="0" smtClean="0">
              <a:solidFill>
                <a:prstClr val="white"/>
              </a:solidFill>
              <a:latin typeface="Times New Roman" pitchFamily="18" charset="0"/>
              <a:cs typeface="B Mitra" pitchFamily="2" charset="-78"/>
            </a:endParaRPr>
          </a:p>
          <a:p>
            <a:pPr lvl="0" algn="just" rtl="1">
              <a:lnSpc>
                <a:spcPct val="120000"/>
              </a:lnSpc>
            </a:pPr>
            <a:r>
              <a:rPr lang="fa-IR" sz="2400" b="1" dirty="0" smtClean="0">
                <a:solidFill>
                  <a:prstClr val="white"/>
                </a:solidFill>
                <a:latin typeface="Times New Roman" pitchFamily="18" charset="0"/>
                <a:cs typeface="B Mitra" pitchFamily="2" charset="-78"/>
              </a:rPr>
              <a:t>فرض کنید استراتژی بازیکنان به این صورت باشد:</a:t>
            </a:r>
          </a:p>
          <a:p>
            <a:pPr lvl="0" algn="just">
              <a:lnSpc>
                <a:spcPct val="120000"/>
              </a:lnSpc>
            </a:pPr>
            <a:r>
              <a:rPr lang="en-US" sz="2400" b="1" dirty="0" smtClean="0">
                <a:solidFill>
                  <a:prstClr val="white"/>
                </a:solidFill>
                <a:latin typeface="Times New Roman" pitchFamily="18" charset="0"/>
                <a:cs typeface="B Mitra" pitchFamily="2" charset="-78"/>
              </a:rPr>
              <a:t>b</a:t>
            </a:r>
            <a:r>
              <a:rPr lang="en-US" sz="2400" b="1" baseline="-25000" dirty="0" smtClean="0">
                <a:solidFill>
                  <a:prstClr val="white"/>
                </a:solidFill>
                <a:latin typeface="Times New Roman" pitchFamily="18" charset="0"/>
                <a:cs typeface="B Mitra" pitchFamily="2" charset="-78"/>
              </a:rPr>
              <a:t>1</a:t>
            </a:r>
            <a:r>
              <a:rPr lang="en-US" sz="2400" b="1" dirty="0" smtClean="0">
                <a:solidFill>
                  <a:prstClr val="white"/>
                </a:solidFill>
                <a:latin typeface="Times New Roman" pitchFamily="18" charset="0"/>
                <a:cs typeface="B Mitra" pitchFamily="2" charset="-78"/>
              </a:rPr>
              <a:t>(V</a:t>
            </a:r>
            <a:r>
              <a:rPr lang="en-US" sz="2400" b="1" baseline="-25000" dirty="0" smtClean="0">
                <a:solidFill>
                  <a:prstClr val="white"/>
                </a:solidFill>
                <a:latin typeface="Times New Roman" pitchFamily="18" charset="0"/>
                <a:cs typeface="B Mitra" pitchFamily="2" charset="-78"/>
              </a:rPr>
              <a:t>1</a:t>
            </a:r>
            <a:r>
              <a:rPr lang="en-US" sz="2400" b="1" dirty="0" smtClean="0">
                <a:solidFill>
                  <a:prstClr val="white"/>
                </a:solidFill>
                <a:latin typeface="Times New Roman" pitchFamily="18" charset="0"/>
                <a:cs typeface="B Mitra" pitchFamily="2" charset="-78"/>
              </a:rPr>
              <a:t>) = a + cV</a:t>
            </a:r>
            <a:r>
              <a:rPr lang="en-US" sz="2400" b="1" baseline="-25000" dirty="0" smtClean="0">
                <a:solidFill>
                  <a:prstClr val="white"/>
                </a:solidFill>
                <a:latin typeface="Times New Roman" pitchFamily="18" charset="0"/>
                <a:cs typeface="B Mitra" pitchFamily="2" charset="-78"/>
              </a:rPr>
              <a:t>1</a:t>
            </a:r>
          </a:p>
          <a:p>
            <a:pPr lvl="0" algn="just">
              <a:lnSpc>
                <a:spcPct val="120000"/>
              </a:lnSpc>
            </a:pPr>
            <a:r>
              <a:rPr lang="en-US" sz="2400" b="1" dirty="0" smtClean="0">
                <a:solidFill>
                  <a:prstClr val="white"/>
                </a:solidFill>
                <a:latin typeface="Times New Roman" pitchFamily="18" charset="0"/>
                <a:cs typeface="B Mitra" pitchFamily="2" charset="-78"/>
              </a:rPr>
              <a:t>b</a:t>
            </a:r>
            <a:r>
              <a:rPr lang="en-US" sz="2400" b="1" baseline="-25000" dirty="0" smtClean="0">
                <a:solidFill>
                  <a:prstClr val="white"/>
                </a:solidFill>
                <a:latin typeface="Times New Roman" pitchFamily="18" charset="0"/>
                <a:cs typeface="B Mitra" pitchFamily="2" charset="-78"/>
              </a:rPr>
              <a:t>2</a:t>
            </a:r>
            <a:r>
              <a:rPr lang="en-US" sz="2400" b="1" dirty="0" smtClean="0">
                <a:solidFill>
                  <a:prstClr val="white"/>
                </a:solidFill>
                <a:latin typeface="Times New Roman" pitchFamily="18" charset="0"/>
                <a:cs typeface="B Mitra" pitchFamily="2" charset="-78"/>
              </a:rPr>
              <a:t>(V</a:t>
            </a:r>
            <a:r>
              <a:rPr lang="en-US" sz="2400" b="1" baseline="-25000" dirty="0" smtClean="0">
                <a:solidFill>
                  <a:prstClr val="white"/>
                </a:solidFill>
                <a:latin typeface="Times New Roman" pitchFamily="18" charset="0"/>
                <a:cs typeface="B Mitra" pitchFamily="2" charset="-78"/>
              </a:rPr>
              <a:t>2</a:t>
            </a:r>
            <a:r>
              <a:rPr lang="en-US" sz="2400" b="1" dirty="0" smtClean="0">
                <a:solidFill>
                  <a:prstClr val="white"/>
                </a:solidFill>
                <a:latin typeface="Times New Roman" pitchFamily="18" charset="0"/>
                <a:cs typeface="B Mitra" pitchFamily="2" charset="-78"/>
              </a:rPr>
              <a:t>) = a + cV</a:t>
            </a:r>
            <a:r>
              <a:rPr lang="en-US" sz="2400" b="1" baseline="-25000" dirty="0" smtClean="0">
                <a:solidFill>
                  <a:prstClr val="white"/>
                </a:solidFill>
                <a:latin typeface="Times New Roman" pitchFamily="18" charset="0"/>
                <a:cs typeface="B Mitra" pitchFamily="2" charset="-78"/>
              </a:rPr>
              <a:t>2</a:t>
            </a:r>
          </a:p>
          <a:p>
            <a:pPr lvl="0" algn="just" rtl="1">
              <a:lnSpc>
                <a:spcPct val="120000"/>
              </a:lnSpc>
            </a:pPr>
            <a:endParaRPr lang="fa-IR" sz="2400" b="1" dirty="0" smtClean="0">
              <a:solidFill>
                <a:prstClr val="white"/>
              </a:solidFill>
              <a:latin typeface="Times New Roman" pitchFamily="18" charset="0"/>
              <a:cs typeface="B Mitra" pitchFamily="2" charset="-78"/>
            </a:endParaRPr>
          </a:p>
          <a:p>
            <a:pPr lvl="0" algn="just" rtl="1">
              <a:lnSpc>
                <a:spcPct val="120000"/>
              </a:lnSpc>
            </a:pPr>
            <a:r>
              <a:rPr lang="fa-IR" sz="2400" b="1" dirty="0" smtClean="0">
                <a:solidFill>
                  <a:prstClr val="white"/>
                </a:solidFill>
                <a:latin typeface="Times New Roman" pitchFamily="18" charset="0"/>
                <a:cs typeface="B Mitra" pitchFamily="2" charset="-78"/>
              </a:rPr>
              <a:t>در این صورت استراتژی بازیکنان متقارن و تعادل به دست آمده نیز متقارن خواهد بود</a:t>
            </a:r>
          </a:p>
          <a:p>
            <a:pPr lvl="0" algn="just" rtl="1">
              <a:lnSpc>
                <a:spcPct val="120000"/>
              </a:lnSpc>
            </a:pPr>
            <a:r>
              <a:rPr lang="fa-IR" sz="2400" b="1" dirty="0" smtClean="0">
                <a:solidFill>
                  <a:prstClr val="white"/>
                </a:solidFill>
                <a:latin typeface="Times New Roman" pitchFamily="18" charset="0"/>
                <a:cs typeface="B Mitra" pitchFamily="2" charset="-78"/>
              </a:rPr>
              <a:t>توزیع احتمال </a:t>
            </a:r>
            <a:r>
              <a:rPr lang="en-US" sz="2400" b="1" dirty="0" smtClean="0">
                <a:solidFill>
                  <a:prstClr val="white"/>
                </a:solidFill>
                <a:latin typeface="Times New Roman" pitchFamily="18" charset="0"/>
                <a:cs typeface="B Mitra" pitchFamily="2" charset="-78"/>
              </a:rPr>
              <a:t>V</a:t>
            </a:r>
            <a:r>
              <a:rPr lang="fa-IR" sz="2400" b="1" dirty="0" smtClean="0">
                <a:solidFill>
                  <a:prstClr val="white"/>
                </a:solidFill>
                <a:latin typeface="Times New Roman" pitchFamily="18" charset="0"/>
                <a:cs typeface="B Mitra" pitchFamily="2" charset="-78"/>
              </a:rPr>
              <a:t> را یکنواخت در نظر می‌گیریم</a:t>
            </a:r>
          </a:p>
          <a:p>
            <a:pPr lvl="0" algn="just" rtl="1">
              <a:lnSpc>
                <a:spcPct val="120000"/>
              </a:lnSpc>
            </a:pPr>
            <a:r>
              <a:rPr lang="fa-IR" sz="2400" b="1" dirty="0" smtClean="0">
                <a:solidFill>
                  <a:prstClr val="white"/>
                </a:solidFill>
                <a:latin typeface="Times New Roman" pitchFamily="18" charset="0"/>
                <a:cs typeface="B Mitra" pitchFamily="2" charset="-78"/>
              </a:rPr>
              <a:t>اگر </a:t>
            </a:r>
            <a:r>
              <a:rPr lang="en-US" sz="2400" b="1" dirty="0" smtClean="0">
                <a:solidFill>
                  <a:prstClr val="white"/>
                </a:solidFill>
                <a:latin typeface="Times New Roman" pitchFamily="18" charset="0"/>
                <a:cs typeface="B Mitra" pitchFamily="2" charset="-78"/>
              </a:rPr>
              <a:t>c = ½</a:t>
            </a:r>
            <a:r>
              <a:rPr lang="fa-IR" sz="2400" b="1" dirty="0" smtClean="0">
                <a:solidFill>
                  <a:prstClr val="white"/>
                </a:solidFill>
                <a:latin typeface="Times New Roman" pitchFamily="18" charset="0"/>
                <a:cs typeface="B Mitra" pitchFamily="2" charset="-78"/>
              </a:rPr>
              <a:t> و </a:t>
            </a:r>
            <a:r>
              <a:rPr lang="en-US" sz="2400" b="1" dirty="0" smtClean="0">
                <a:solidFill>
                  <a:prstClr val="white"/>
                </a:solidFill>
                <a:latin typeface="Times New Roman" pitchFamily="18" charset="0"/>
                <a:cs typeface="B Mitra" pitchFamily="2" charset="-78"/>
              </a:rPr>
              <a:t>a = ½ V</a:t>
            </a:r>
            <a:r>
              <a:rPr lang="fa-IR" sz="2400" b="1" dirty="0" smtClean="0">
                <a:solidFill>
                  <a:prstClr val="white"/>
                </a:solidFill>
                <a:latin typeface="Times New Roman" pitchFamily="18" charset="0"/>
                <a:cs typeface="B Mitra" pitchFamily="2" charset="-78"/>
              </a:rPr>
              <a:t> آنگاه رابطۀ ‌بالا می‌تواند تعادل باشد</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BD99CB-30F5-42F5-B048-8651B7780C60}" type="slidenum">
              <a:rPr lang="en-US" smtClean="0"/>
              <a:pPr/>
              <a:t>27</a:t>
            </a:fld>
            <a:endParaRPr lang="en-US"/>
          </a:p>
        </p:txBody>
      </p:sp>
      <p:pic>
        <p:nvPicPr>
          <p:cNvPr id="16385" name="Picture 1" descr="C:\Users\pegah\Desktop\Pic for ppt\08.jpg"/>
          <p:cNvPicPr>
            <a:picLocks noChangeAspect="1" noChangeArrowheads="1"/>
          </p:cNvPicPr>
          <p:nvPr/>
        </p:nvPicPr>
        <p:blipFill>
          <a:blip r:embed="rId2" cstate="print"/>
          <a:srcRect/>
          <a:stretch>
            <a:fillRect/>
          </a:stretch>
        </p:blipFill>
        <p:spPr bwMode="auto">
          <a:xfrm>
            <a:off x="762000" y="1301248"/>
            <a:ext cx="7467600" cy="5251952"/>
          </a:xfrm>
          <a:prstGeom prst="rect">
            <a:avLst/>
          </a:prstGeom>
          <a:noFill/>
        </p:spPr>
      </p:pic>
      <p:sp>
        <p:nvSpPr>
          <p:cNvPr id="4" name="Rectangle 3"/>
          <p:cNvSpPr/>
          <p:nvPr/>
        </p:nvSpPr>
        <p:spPr>
          <a:xfrm>
            <a:off x="609600" y="381000"/>
            <a:ext cx="7848600" cy="830997"/>
          </a:xfrm>
          <a:prstGeom prst="rect">
            <a:avLst/>
          </a:prstGeom>
        </p:spPr>
        <p:txBody>
          <a:bodyPr wrap="square">
            <a:spAutoFit/>
          </a:bodyPr>
          <a:lstStyle/>
          <a:p>
            <a:pPr lvl="0" algn="just" rtl="1">
              <a:lnSpc>
                <a:spcPct val="120000"/>
              </a:lnSpc>
            </a:pPr>
            <a:r>
              <a:rPr lang="fa-IR" sz="2000" b="1" dirty="0" smtClean="0">
                <a:solidFill>
                  <a:prstClr val="white"/>
                </a:solidFill>
                <a:latin typeface="Times New Roman" pitchFamily="18" charset="0"/>
                <a:cs typeface="B Mitra" pitchFamily="2" charset="-78"/>
              </a:rPr>
              <a:t>به ازای ارزش‌گذاری بازیکن به جنس مورد حراج، قیمت پیشنهادی بهینۀ او  در محور عمودی به‌دست می‌آید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BD99CB-30F5-42F5-B048-8651B7780C60}" type="slidenum">
              <a:rPr lang="en-US" smtClean="0"/>
              <a:pPr/>
              <a:t>28</a:t>
            </a:fld>
            <a:endParaRPr lang="en-US"/>
          </a:p>
        </p:txBody>
      </p:sp>
      <p:pic>
        <p:nvPicPr>
          <p:cNvPr id="57346" name="Picture 2" descr="C:\Users\pegah\Desktop\Pic for ppt\09.jpg"/>
          <p:cNvPicPr>
            <a:picLocks noChangeAspect="1" noChangeArrowheads="1"/>
          </p:cNvPicPr>
          <p:nvPr/>
        </p:nvPicPr>
        <p:blipFill>
          <a:blip r:embed="rId2" cstate="print"/>
          <a:srcRect/>
          <a:stretch>
            <a:fillRect/>
          </a:stretch>
        </p:blipFill>
        <p:spPr bwMode="auto">
          <a:xfrm>
            <a:off x="533400" y="1143001"/>
            <a:ext cx="7975865" cy="4571999"/>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BD99CB-30F5-42F5-B048-8651B7780C60}" type="slidenum">
              <a:rPr lang="en-US" smtClean="0"/>
              <a:pPr/>
              <a:t>29</a:t>
            </a:fld>
            <a:endParaRPr lang="en-US"/>
          </a:p>
        </p:txBody>
      </p:sp>
      <p:pic>
        <p:nvPicPr>
          <p:cNvPr id="58370" name="Picture 2" descr="C:\Users\pegah\Desktop\Pic for ppt\10.jpg"/>
          <p:cNvPicPr>
            <a:picLocks noChangeAspect="1" noChangeArrowheads="1"/>
          </p:cNvPicPr>
          <p:nvPr/>
        </p:nvPicPr>
        <p:blipFill>
          <a:blip r:embed="rId2" cstate="print"/>
          <a:srcRect/>
          <a:stretch>
            <a:fillRect/>
          </a:stretch>
        </p:blipFill>
        <p:spPr bwMode="auto">
          <a:xfrm>
            <a:off x="609600" y="1066801"/>
            <a:ext cx="7829861" cy="464819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BD99CB-30F5-42F5-B048-8651B7780C60}" type="slidenum">
              <a:rPr lang="en-US" sz="2000" b="1" smtClean="0">
                <a:latin typeface="Times New Roman" pitchFamily="18" charset="0"/>
                <a:cs typeface="Times New Roman" pitchFamily="18" charset="0"/>
              </a:rPr>
              <a:pPr/>
              <a:t>3</a:t>
            </a:fld>
            <a:endParaRPr lang="en-US" sz="2000" b="1" dirty="0">
              <a:latin typeface="Times New Roman" pitchFamily="18" charset="0"/>
              <a:cs typeface="Times New Roman" pitchFamily="18" charset="0"/>
            </a:endParaRPr>
          </a:p>
        </p:txBody>
      </p:sp>
      <p:sp>
        <p:nvSpPr>
          <p:cNvPr id="4" name="Rectangle 3"/>
          <p:cNvSpPr/>
          <p:nvPr/>
        </p:nvSpPr>
        <p:spPr>
          <a:xfrm>
            <a:off x="533400" y="1211282"/>
            <a:ext cx="8001000" cy="3970318"/>
          </a:xfrm>
          <a:prstGeom prst="rect">
            <a:avLst/>
          </a:prstGeom>
        </p:spPr>
        <p:txBody>
          <a:bodyPr wrap="square">
            <a:spAutoFit/>
          </a:bodyPr>
          <a:lstStyle/>
          <a:p>
            <a:r>
              <a:rPr lang="en-US" sz="2800" dirty="0" smtClean="0"/>
              <a:t>Many different types can be considered based on: </a:t>
            </a:r>
          </a:p>
          <a:p>
            <a:r>
              <a:rPr lang="en-US" sz="2800" dirty="0" smtClean="0"/>
              <a:t>- Simultaneous or sequential bidding? </a:t>
            </a:r>
          </a:p>
          <a:p>
            <a:r>
              <a:rPr lang="en-US" sz="2800" dirty="0" smtClean="0"/>
              <a:t>- The rule determining the winner? </a:t>
            </a:r>
          </a:p>
          <a:p>
            <a:r>
              <a:rPr lang="en-US" sz="2800" dirty="0" smtClean="0"/>
              <a:t>- How much the winner should pay? </a:t>
            </a:r>
          </a:p>
          <a:p>
            <a:r>
              <a:rPr lang="en-US" sz="2800" dirty="0" smtClean="0"/>
              <a:t>- Private value or common value? </a:t>
            </a:r>
          </a:p>
          <a:p>
            <a:r>
              <a:rPr lang="en-US" sz="2800" dirty="0" smtClean="0"/>
              <a:t>- How many units of the object are auctioned off? </a:t>
            </a:r>
          </a:p>
          <a:p>
            <a:r>
              <a:rPr lang="en-US" sz="2800" dirty="0" smtClean="0"/>
              <a:t>- How to break ties? </a:t>
            </a:r>
          </a:p>
          <a:p>
            <a:pPr marL="225425" indent="-225425"/>
            <a:r>
              <a:rPr lang="en-US" sz="2800" dirty="0" smtClean="0"/>
              <a:t>- Is there a reserve price (Is the reserve price    common knowledge)? </a:t>
            </a:r>
          </a:p>
        </p:txBody>
      </p:sp>
      <p:sp>
        <p:nvSpPr>
          <p:cNvPr id="5" name="Rectangle 4"/>
          <p:cNvSpPr/>
          <p:nvPr/>
        </p:nvSpPr>
        <p:spPr>
          <a:xfrm>
            <a:off x="6629400" y="457200"/>
            <a:ext cx="19050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rtl="1"/>
            <a:r>
              <a:rPr lang="fa-IR" sz="2800" b="1" dirty="0" smtClean="0">
                <a:solidFill>
                  <a:schemeClr val="tx1">
                    <a:lumMod val="85000"/>
                  </a:schemeClr>
                </a:solidFill>
                <a:cs typeface="B Mitra" pitchFamily="2" charset="-78"/>
              </a:rPr>
              <a:t>انواع حراج</a:t>
            </a:r>
            <a:endParaRPr lang="en-US" sz="2800" b="1" dirty="0">
              <a:solidFill>
                <a:schemeClr val="tx1">
                  <a:lumMod val="8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0-#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BD99CB-30F5-42F5-B048-8651B7780C60}" type="slidenum">
              <a:rPr lang="en-US" smtClean="0"/>
              <a:pPr/>
              <a:t>30</a:t>
            </a:fld>
            <a:endParaRPr lang="en-US"/>
          </a:p>
        </p:txBody>
      </p:sp>
      <p:sp>
        <p:nvSpPr>
          <p:cNvPr id="4" name="Rectangle 3"/>
          <p:cNvSpPr/>
          <p:nvPr/>
        </p:nvSpPr>
        <p:spPr>
          <a:xfrm>
            <a:off x="685800" y="540603"/>
            <a:ext cx="7848600" cy="830997"/>
          </a:xfrm>
          <a:prstGeom prst="rect">
            <a:avLst/>
          </a:prstGeom>
        </p:spPr>
        <p:txBody>
          <a:bodyPr wrap="square">
            <a:spAutoFit/>
          </a:bodyPr>
          <a:lstStyle/>
          <a:p>
            <a:pPr lvl="0" algn="just" rtl="1">
              <a:lnSpc>
                <a:spcPct val="120000"/>
              </a:lnSpc>
            </a:pPr>
            <a:r>
              <a:rPr lang="fa-IR" sz="2000" b="1" dirty="0" smtClean="0">
                <a:solidFill>
                  <a:prstClr val="white"/>
                </a:solidFill>
                <a:latin typeface="Times New Roman" pitchFamily="18" charset="0"/>
                <a:cs typeface="B Mitra" pitchFamily="2" charset="-78"/>
              </a:rPr>
              <a:t>اگر در مثال قبل </a:t>
            </a:r>
            <a:r>
              <a:rPr lang="en-US" sz="2000" b="1" dirty="0" smtClean="0">
                <a:solidFill>
                  <a:prstClr val="white"/>
                </a:solidFill>
                <a:latin typeface="Times New Roman" pitchFamily="18" charset="0"/>
                <a:cs typeface="B Mitra" pitchFamily="2" charset="-78"/>
              </a:rPr>
              <a:t>n</a:t>
            </a:r>
            <a:r>
              <a:rPr lang="fa-IR" sz="2000" b="1" dirty="0" smtClean="0">
                <a:solidFill>
                  <a:prstClr val="white"/>
                </a:solidFill>
                <a:latin typeface="Times New Roman" pitchFamily="18" charset="0"/>
                <a:cs typeface="B Mitra" pitchFamily="2" charset="-78"/>
              </a:rPr>
              <a:t> شرکت‌کننده داشته باشیم، در این صورت قیمت پیشنهادی تعادل  بیزین‌نش بازیکنان:</a:t>
            </a:r>
          </a:p>
        </p:txBody>
      </p:sp>
      <p:pic>
        <p:nvPicPr>
          <p:cNvPr id="59394" name="Picture 2" descr="C:\Users\pegah\Desktop\Pic for ppt\11.jpg"/>
          <p:cNvPicPr>
            <a:picLocks noChangeAspect="1" noChangeArrowheads="1"/>
          </p:cNvPicPr>
          <p:nvPr/>
        </p:nvPicPr>
        <p:blipFill>
          <a:blip r:embed="rId2" cstate="print"/>
          <a:srcRect/>
          <a:stretch>
            <a:fillRect/>
          </a:stretch>
        </p:blipFill>
        <p:spPr bwMode="auto">
          <a:xfrm>
            <a:off x="685799" y="1620839"/>
            <a:ext cx="7848601" cy="1518267"/>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BD99CB-30F5-42F5-B048-8651B7780C60}" type="slidenum">
              <a:rPr lang="en-US" smtClean="0"/>
              <a:pPr/>
              <a:t>31</a:t>
            </a:fld>
            <a:endParaRPr lang="en-US"/>
          </a:p>
        </p:txBody>
      </p:sp>
      <p:sp>
        <p:nvSpPr>
          <p:cNvPr id="4" name="Rectangle 3"/>
          <p:cNvSpPr/>
          <p:nvPr/>
        </p:nvSpPr>
        <p:spPr>
          <a:xfrm>
            <a:off x="2971800" y="457200"/>
            <a:ext cx="5562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rtl="1"/>
            <a:r>
              <a:rPr lang="fa-IR" sz="2800" b="1" dirty="0" smtClean="0">
                <a:solidFill>
                  <a:schemeClr val="tx1">
                    <a:lumMod val="85000"/>
                  </a:schemeClr>
                </a:solidFill>
                <a:cs typeface="B Mitra" pitchFamily="2" charset="-78"/>
              </a:rPr>
              <a:t>حراج با اطلاعات ناقص – اطلاعات خصوصی</a:t>
            </a:r>
            <a:endParaRPr lang="en-US" sz="2800" b="1" dirty="0">
              <a:solidFill>
                <a:schemeClr val="tx1">
                  <a:lumMod val="85000"/>
                </a:schemeClr>
              </a:solidFill>
            </a:endParaRPr>
          </a:p>
        </p:txBody>
      </p:sp>
      <p:sp>
        <p:nvSpPr>
          <p:cNvPr id="5" name="Rectangle 4"/>
          <p:cNvSpPr/>
          <p:nvPr/>
        </p:nvSpPr>
        <p:spPr>
          <a:xfrm>
            <a:off x="609600" y="1179493"/>
            <a:ext cx="7315200" cy="95410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lvl="0" algn="r" rtl="1"/>
            <a:r>
              <a:rPr lang="fa-IR" sz="2800" b="1" dirty="0" smtClean="0">
                <a:solidFill>
                  <a:schemeClr val="tx1">
                    <a:lumMod val="85000"/>
                  </a:schemeClr>
                </a:solidFill>
                <a:cs typeface="B Mitra" pitchFamily="2" charset="-78"/>
              </a:rPr>
              <a:t>حراج غیر حضوری با اطلاعات خصوصی در دومین بالاترین قیمت پیشنهادی (</a:t>
            </a:r>
            <a:r>
              <a:rPr lang="en-US" sz="2800" b="1" dirty="0" smtClean="0">
                <a:latin typeface="Times New Roman" pitchFamily="18" charset="0"/>
                <a:cs typeface="Times New Roman" pitchFamily="18" charset="0"/>
              </a:rPr>
              <a:t>2</a:t>
            </a:r>
            <a:r>
              <a:rPr lang="en-US" sz="2800" b="1" baseline="30000" dirty="0" smtClean="0">
                <a:latin typeface="Times New Roman" pitchFamily="18" charset="0"/>
                <a:cs typeface="Times New Roman" pitchFamily="18" charset="0"/>
              </a:rPr>
              <a:t>nd</a:t>
            </a:r>
            <a:r>
              <a:rPr lang="en-US" sz="2800" b="1" dirty="0" smtClean="0">
                <a:cs typeface="B Mitra" pitchFamily="2" charset="-78"/>
              </a:rPr>
              <a:t> Price Sealed-bid Auction</a:t>
            </a:r>
            <a:r>
              <a:rPr lang="fa-IR" sz="2800" b="1" dirty="0" smtClean="0">
                <a:cs typeface="B Mitra" pitchFamily="2" charset="-78"/>
              </a:rPr>
              <a:t>)</a:t>
            </a:r>
            <a:endParaRPr lang="fa-IR" sz="2800" b="1" dirty="0" smtClean="0">
              <a:solidFill>
                <a:schemeClr val="tx1">
                  <a:lumMod val="85000"/>
                </a:schemeClr>
              </a:solidFill>
              <a:cs typeface="B Mitra" pitchFamily="2" charset="-78"/>
            </a:endParaRPr>
          </a:p>
        </p:txBody>
      </p:sp>
      <p:sp>
        <p:nvSpPr>
          <p:cNvPr id="6" name="Rounded Rectangle 5"/>
          <p:cNvSpPr/>
          <p:nvPr/>
        </p:nvSpPr>
        <p:spPr>
          <a:xfrm>
            <a:off x="8077200" y="1447800"/>
            <a:ext cx="533400" cy="457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p:txBody>
      </p:sp>
      <p:sp>
        <p:nvSpPr>
          <p:cNvPr id="9" name="Rectangle 8"/>
          <p:cNvSpPr/>
          <p:nvPr/>
        </p:nvSpPr>
        <p:spPr>
          <a:xfrm>
            <a:off x="457200" y="2438400"/>
            <a:ext cx="8153400" cy="3637919"/>
          </a:xfrm>
          <a:prstGeom prst="rect">
            <a:avLst/>
          </a:prstGeom>
        </p:spPr>
        <p:txBody>
          <a:bodyPr wrap="square">
            <a:spAutoFit/>
          </a:bodyPr>
          <a:lstStyle/>
          <a:p>
            <a:pPr lvl="0" algn="just" rtl="1">
              <a:lnSpc>
                <a:spcPct val="120000"/>
              </a:lnSpc>
            </a:pPr>
            <a:r>
              <a:rPr lang="fa-IR" sz="2400" b="1" dirty="0" smtClean="0">
                <a:solidFill>
                  <a:prstClr val="white"/>
                </a:solidFill>
                <a:latin typeface="Times New Roman" pitchFamily="18" charset="0"/>
                <a:cs typeface="B Mitra" pitchFamily="2" charset="-78"/>
              </a:rPr>
              <a:t>- در این حراج لازم نیست پیشنهاد دهندگان، ارزش‌گذاری حریفان به جنس مورد حراج را در دادن قیمت پیشنهادی خود مد نظر قرار دهند</a:t>
            </a:r>
          </a:p>
          <a:p>
            <a:pPr lvl="0" algn="just" rtl="1">
              <a:lnSpc>
                <a:spcPct val="120000"/>
              </a:lnSpc>
            </a:pPr>
            <a:r>
              <a:rPr lang="fa-IR" sz="2400" b="1" dirty="0" smtClean="0">
                <a:solidFill>
                  <a:prstClr val="white"/>
                </a:solidFill>
                <a:latin typeface="Times New Roman" pitchFamily="18" charset="0"/>
                <a:cs typeface="B Mitra" pitchFamily="2" charset="-78"/>
              </a:rPr>
              <a:t>- قیمت پیشنهادی هر بازیکن مستقل و بدون ارتباط با قیمت پیشنهادی دیگران داده می‌شود</a:t>
            </a:r>
          </a:p>
          <a:p>
            <a:pPr lvl="0" algn="just" rtl="1">
              <a:lnSpc>
                <a:spcPct val="120000"/>
              </a:lnSpc>
            </a:pPr>
            <a:r>
              <a:rPr lang="fa-IR" sz="2400" b="1" dirty="0" smtClean="0">
                <a:solidFill>
                  <a:prstClr val="white"/>
                </a:solidFill>
                <a:latin typeface="Times New Roman" pitchFamily="18" charset="0"/>
                <a:cs typeface="B Mitra" pitchFamily="2" charset="-78"/>
              </a:rPr>
              <a:t>- در این حراج قیمت پیشنهادی برابر با ارزش‌گذاری خصوصی فرد به جنس مورد حراج ، یکی از تعادل‌های نش است. یعنی این حالت به ضرر بازیکن نیست، زیرا قیمتی که در صورت برنده شدن پرداخت خواهد کرد ، قیمت پیشنهادی خود او نیست، بلکه دومین بالاترین قیمت پیشنهادی است.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ppt_x"/>
                                          </p:val>
                                        </p:tav>
                                        <p:tav tm="100000">
                                          <p:val>
                                            <p:strVal val="#ppt_x"/>
                                          </p:val>
                                        </p:tav>
                                      </p:tavLst>
                                    </p:anim>
                                    <p:anim calcmode="lin" valueType="num">
                                      <p:cBhvr additive="base">
                                        <p:cTn id="1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BD99CB-30F5-42F5-B048-8651B7780C60}" type="slidenum">
              <a:rPr lang="en-US" smtClean="0"/>
              <a:pPr/>
              <a:t>32</a:t>
            </a:fld>
            <a:endParaRPr lang="en-US"/>
          </a:p>
        </p:txBody>
      </p:sp>
      <p:graphicFrame>
        <p:nvGraphicFramePr>
          <p:cNvPr id="3" name="Table 2"/>
          <p:cNvGraphicFramePr>
            <a:graphicFrameLocks noGrp="1"/>
          </p:cNvGraphicFramePr>
          <p:nvPr/>
        </p:nvGraphicFramePr>
        <p:xfrm>
          <a:off x="845508" y="1447800"/>
          <a:ext cx="7155492" cy="2743200"/>
        </p:xfrm>
        <a:graphic>
          <a:graphicData uri="http://schemas.openxmlformats.org/drawingml/2006/table">
            <a:tbl>
              <a:tblPr firstRow="1" bandRow="1">
                <a:tableStyleId>{35758FB7-9AC5-4552-8A53-C91805E547FA}</a:tableStyleId>
              </a:tblPr>
              <a:tblGrid>
                <a:gridCol w="1192582"/>
                <a:gridCol w="1192582"/>
                <a:gridCol w="1192582"/>
                <a:gridCol w="1192582"/>
                <a:gridCol w="1192582"/>
                <a:gridCol w="1192582"/>
              </a:tblGrid>
              <a:tr h="685800">
                <a:tc>
                  <a:txBody>
                    <a:bodyPr/>
                    <a:lstStyle/>
                    <a:p>
                      <a:pPr algn="ctr"/>
                      <a:r>
                        <a:rPr lang="fa-IR" sz="2100" dirty="0" smtClean="0">
                          <a:cs typeface="B Mitra" pitchFamily="2" charset="-78"/>
                        </a:rPr>
                        <a:t>حراج</a:t>
                      </a:r>
                      <a:endParaRPr lang="en-US" sz="2100" dirty="0">
                        <a:cs typeface="B Mitra" pitchFamily="2" charset="-78"/>
                      </a:endParaRPr>
                    </a:p>
                  </a:txBody>
                  <a:tcPr marL="105219" marR="105219" marT="52609" marB="52609">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000" dirty="0" smtClean="0"/>
                        <a:t>V1</a:t>
                      </a:r>
                      <a:endParaRPr lang="en-US" sz="2000" baseline="50000" dirty="0"/>
                    </a:p>
                  </a:txBody>
                  <a:tcPr marL="105219" marR="105219" marT="52609" marB="52609">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V2</a:t>
                      </a:r>
                      <a:endParaRPr lang="en-US" sz="2000" baseline="50000" dirty="0" smtClean="0"/>
                    </a:p>
                  </a:txBody>
                  <a:tcPr marL="105219" marR="105219" marT="52609" marB="52609">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V3</a:t>
                      </a:r>
                      <a:endParaRPr lang="en-US" sz="2000" baseline="50000" dirty="0" smtClean="0"/>
                    </a:p>
                  </a:txBody>
                  <a:tcPr marL="105219" marR="105219" marT="52609" marB="52609">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V4</a:t>
                      </a:r>
                      <a:endParaRPr lang="en-US" sz="2000" baseline="50000" dirty="0" smtClean="0"/>
                    </a:p>
                  </a:txBody>
                  <a:tcPr marL="105219" marR="105219" marT="52609" marB="52609">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V5</a:t>
                      </a:r>
                      <a:endParaRPr lang="en-US" sz="2000" baseline="50000" dirty="0" smtClean="0"/>
                    </a:p>
                  </a:txBody>
                  <a:tcPr marL="105219" marR="105219" marT="52609" marB="52609">
                    <a:lnT w="12700" cap="flat" cmpd="sng" algn="ctr">
                      <a:solidFill>
                        <a:schemeClr val="tx1"/>
                      </a:solidFill>
                      <a:prstDash val="solid"/>
                      <a:round/>
                      <a:headEnd type="none" w="med" len="med"/>
                      <a:tailEnd type="none" w="med" len="med"/>
                    </a:lnT>
                  </a:tcPr>
                </a:tc>
              </a:tr>
              <a:tr h="685800">
                <a:tc>
                  <a:txBody>
                    <a:bodyPr/>
                    <a:lstStyle/>
                    <a:p>
                      <a:pPr algn="ctr"/>
                      <a:r>
                        <a:rPr lang="fa-IR" sz="2000" dirty="0" smtClean="0">
                          <a:cs typeface="B Mitra" pitchFamily="2" charset="-78"/>
                        </a:rPr>
                        <a:t>حراج</a:t>
                      </a:r>
                      <a:r>
                        <a:rPr lang="fa-IR" sz="2000" baseline="0" dirty="0" smtClean="0">
                          <a:cs typeface="B Mitra" pitchFamily="2" charset="-78"/>
                        </a:rPr>
                        <a:t> 1</a:t>
                      </a:r>
                      <a:endParaRPr lang="en-US" sz="2000" dirty="0">
                        <a:cs typeface="B Mitra" pitchFamily="2" charset="-78"/>
                      </a:endParaRPr>
                    </a:p>
                  </a:txBody>
                  <a:tcPr marL="105219" marR="105219" marT="52609" marB="52609">
                    <a:lnL w="12700" cap="flat" cmpd="sng" algn="ctr">
                      <a:solidFill>
                        <a:schemeClr val="tx1"/>
                      </a:solidFill>
                      <a:prstDash val="solid"/>
                      <a:round/>
                      <a:headEnd type="none" w="med" len="med"/>
                      <a:tailEnd type="none" w="med" len="med"/>
                    </a:lnL>
                  </a:tcPr>
                </a:tc>
                <a:tc>
                  <a:txBody>
                    <a:bodyPr/>
                    <a:lstStyle/>
                    <a:p>
                      <a:pPr algn="ctr"/>
                      <a:r>
                        <a:rPr lang="en-US" sz="1600" dirty="0" smtClean="0">
                          <a:latin typeface="Times New Roman" pitchFamily="18" charset="0"/>
                          <a:cs typeface="Times New Roman" pitchFamily="18" charset="0"/>
                        </a:rPr>
                        <a:t>99</a:t>
                      </a:r>
                      <a:endParaRPr lang="en-US" sz="1600" dirty="0">
                        <a:latin typeface="Times New Roman" pitchFamily="18" charset="0"/>
                        <a:cs typeface="Times New Roman" pitchFamily="18" charset="0"/>
                      </a:endParaRPr>
                    </a:p>
                  </a:txBody>
                  <a:tcPr marL="105219" marR="105219" marT="52609" marB="52609"/>
                </a:tc>
                <a:tc>
                  <a:txBody>
                    <a:bodyPr/>
                    <a:lstStyle/>
                    <a:p>
                      <a:pPr algn="ctr"/>
                      <a:r>
                        <a:rPr lang="en-US" sz="1600" dirty="0" smtClean="0">
                          <a:latin typeface="Times New Roman" pitchFamily="18" charset="0"/>
                          <a:cs typeface="Times New Roman" pitchFamily="18" charset="0"/>
                        </a:rPr>
                        <a:t>100</a:t>
                      </a:r>
                      <a:endParaRPr lang="en-US" sz="1600" dirty="0">
                        <a:latin typeface="Times New Roman" pitchFamily="18" charset="0"/>
                        <a:cs typeface="Times New Roman" pitchFamily="18" charset="0"/>
                      </a:endParaRPr>
                    </a:p>
                  </a:txBody>
                  <a:tcPr marL="105219" marR="105219" marT="52609" marB="52609"/>
                </a:tc>
                <a:tc>
                  <a:txBody>
                    <a:bodyPr/>
                    <a:lstStyle/>
                    <a:p>
                      <a:pPr algn="ctr"/>
                      <a:r>
                        <a:rPr lang="en-US" sz="1600" dirty="0" smtClean="0">
                          <a:latin typeface="Times New Roman" pitchFamily="18" charset="0"/>
                          <a:cs typeface="Times New Roman" pitchFamily="18" charset="0"/>
                        </a:rPr>
                        <a:t>98</a:t>
                      </a:r>
                      <a:endParaRPr lang="en-US" sz="1600" dirty="0">
                        <a:latin typeface="Times New Roman" pitchFamily="18" charset="0"/>
                        <a:cs typeface="Times New Roman" pitchFamily="18" charset="0"/>
                      </a:endParaRPr>
                    </a:p>
                  </a:txBody>
                  <a:tcPr marL="105219" marR="105219" marT="52609" marB="52609"/>
                </a:tc>
                <a:tc>
                  <a:txBody>
                    <a:bodyPr/>
                    <a:lstStyle/>
                    <a:p>
                      <a:pPr algn="ctr"/>
                      <a:r>
                        <a:rPr lang="en-US" sz="1600" dirty="0" smtClean="0">
                          <a:latin typeface="Times New Roman" pitchFamily="18" charset="0"/>
                          <a:cs typeface="Times New Roman" pitchFamily="18" charset="0"/>
                        </a:rPr>
                        <a:t>80</a:t>
                      </a:r>
                      <a:endParaRPr lang="en-US" sz="1600" dirty="0">
                        <a:latin typeface="Times New Roman" pitchFamily="18" charset="0"/>
                        <a:cs typeface="Times New Roman" pitchFamily="18" charset="0"/>
                      </a:endParaRPr>
                    </a:p>
                  </a:txBody>
                  <a:tcPr marL="105219" marR="105219" marT="52609" marB="52609"/>
                </a:tc>
                <a:tc>
                  <a:txBody>
                    <a:bodyPr/>
                    <a:lstStyle/>
                    <a:p>
                      <a:pPr algn="ctr"/>
                      <a:r>
                        <a:rPr lang="en-US" sz="1600" dirty="0" smtClean="0">
                          <a:latin typeface="Times New Roman" pitchFamily="18" charset="0"/>
                          <a:cs typeface="B Mitra" pitchFamily="2" charset="-78"/>
                        </a:rPr>
                        <a:t>70</a:t>
                      </a:r>
                      <a:endParaRPr lang="en-US" sz="1600" dirty="0">
                        <a:latin typeface="Times New Roman" pitchFamily="18" charset="0"/>
                        <a:cs typeface="B Mitra" pitchFamily="2" charset="-78"/>
                      </a:endParaRPr>
                    </a:p>
                  </a:txBody>
                  <a:tcPr marL="105219" marR="105219" marT="52609" marB="52609"/>
                </a:tc>
              </a:tr>
              <a:tr h="68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2000" dirty="0" smtClean="0">
                          <a:cs typeface="B Mitra" pitchFamily="2" charset="-78"/>
                        </a:rPr>
                        <a:t>حراج 2</a:t>
                      </a:r>
                      <a:endParaRPr lang="en-US" sz="2000" dirty="0" smtClean="0">
                        <a:cs typeface="B Mitra" pitchFamily="2" charset="-78"/>
                      </a:endParaRPr>
                    </a:p>
                  </a:txBody>
                  <a:tcPr marL="105219" marR="105219" marT="52609" marB="52609">
                    <a:lnL w="12700" cap="flat" cmpd="sng" algn="ctr">
                      <a:solidFill>
                        <a:schemeClr val="tx1"/>
                      </a:solidFill>
                      <a:prstDash val="solid"/>
                      <a:round/>
                      <a:headEnd type="none" w="med" len="med"/>
                      <a:tailEnd type="none" w="med" len="med"/>
                    </a:lnL>
                  </a:tcPr>
                </a:tc>
                <a:tc>
                  <a:txBody>
                    <a:bodyPr/>
                    <a:lstStyle/>
                    <a:p>
                      <a:pPr algn="ctr"/>
                      <a:r>
                        <a:rPr lang="en-US" sz="1600" dirty="0" smtClean="0">
                          <a:latin typeface="Times New Roman" pitchFamily="18" charset="0"/>
                          <a:cs typeface="Times New Roman" pitchFamily="18" charset="0"/>
                        </a:rPr>
                        <a:t>100</a:t>
                      </a:r>
                      <a:endParaRPr lang="en-US" sz="1600" dirty="0">
                        <a:latin typeface="Times New Roman" pitchFamily="18" charset="0"/>
                        <a:cs typeface="Times New Roman" pitchFamily="18" charset="0"/>
                      </a:endParaRPr>
                    </a:p>
                  </a:txBody>
                  <a:tcPr marL="105219" marR="105219" marT="52609" marB="52609"/>
                </a:tc>
                <a:tc>
                  <a:txBody>
                    <a:bodyPr/>
                    <a:lstStyle/>
                    <a:p>
                      <a:pPr algn="ctr"/>
                      <a:r>
                        <a:rPr lang="en-US" sz="1600" dirty="0" smtClean="0">
                          <a:latin typeface="Times New Roman" pitchFamily="18" charset="0"/>
                          <a:cs typeface="Times New Roman" pitchFamily="18" charset="0"/>
                        </a:rPr>
                        <a:t>60</a:t>
                      </a:r>
                      <a:endParaRPr lang="en-US" sz="1600" dirty="0">
                        <a:latin typeface="Times New Roman" pitchFamily="18" charset="0"/>
                        <a:cs typeface="Times New Roman" pitchFamily="18" charset="0"/>
                      </a:endParaRPr>
                    </a:p>
                  </a:txBody>
                  <a:tcPr marL="105219" marR="105219" marT="52609" marB="52609"/>
                </a:tc>
                <a:tc>
                  <a:txBody>
                    <a:bodyPr/>
                    <a:lstStyle/>
                    <a:p>
                      <a:pPr algn="ctr"/>
                      <a:r>
                        <a:rPr lang="en-US" sz="1600" dirty="0" smtClean="0">
                          <a:latin typeface="Times New Roman" pitchFamily="18" charset="0"/>
                          <a:cs typeface="Times New Roman" pitchFamily="18" charset="0"/>
                        </a:rPr>
                        <a:t>100</a:t>
                      </a:r>
                      <a:endParaRPr lang="en-US" sz="1600" dirty="0">
                        <a:latin typeface="Times New Roman" pitchFamily="18" charset="0"/>
                        <a:cs typeface="Times New Roman" pitchFamily="18" charset="0"/>
                      </a:endParaRPr>
                    </a:p>
                  </a:txBody>
                  <a:tcPr marL="105219" marR="105219" marT="52609" marB="52609"/>
                </a:tc>
                <a:tc>
                  <a:txBody>
                    <a:bodyPr/>
                    <a:lstStyle/>
                    <a:p>
                      <a:pPr algn="ctr"/>
                      <a:r>
                        <a:rPr lang="en-US" sz="1600" dirty="0" smtClean="0">
                          <a:latin typeface="Times New Roman" pitchFamily="18" charset="0"/>
                          <a:cs typeface="Times New Roman" pitchFamily="18" charset="0"/>
                        </a:rPr>
                        <a:t>30</a:t>
                      </a:r>
                      <a:endParaRPr lang="en-US" sz="1600" dirty="0">
                        <a:latin typeface="Times New Roman" pitchFamily="18" charset="0"/>
                        <a:cs typeface="Times New Roman" pitchFamily="18" charset="0"/>
                      </a:endParaRPr>
                    </a:p>
                  </a:txBody>
                  <a:tcPr marL="105219" marR="105219" marT="52609" marB="52609"/>
                </a:tc>
                <a:tc>
                  <a:txBody>
                    <a:bodyPr/>
                    <a:lstStyle/>
                    <a:p>
                      <a:pPr algn="ctr"/>
                      <a:r>
                        <a:rPr lang="en-US" sz="1600" dirty="0" smtClean="0">
                          <a:latin typeface="Times New Roman" pitchFamily="18" charset="0"/>
                          <a:cs typeface="B Mitra" pitchFamily="2" charset="-78"/>
                        </a:rPr>
                        <a:t>65</a:t>
                      </a:r>
                      <a:endParaRPr lang="en-US" sz="1600" dirty="0">
                        <a:latin typeface="Times New Roman" pitchFamily="18" charset="0"/>
                        <a:cs typeface="B Mitra" pitchFamily="2" charset="-78"/>
                      </a:endParaRPr>
                    </a:p>
                  </a:txBody>
                  <a:tcPr marL="105219" marR="105219" marT="52609" marB="52609"/>
                </a:tc>
              </a:tr>
              <a:tr h="68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2000" dirty="0" smtClean="0">
                          <a:cs typeface="B Mitra" pitchFamily="2" charset="-78"/>
                        </a:rPr>
                        <a:t>حراج 3</a:t>
                      </a:r>
                      <a:endParaRPr lang="en-US" sz="2000" dirty="0" smtClean="0">
                        <a:cs typeface="B Mitra" pitchFamily="2" charset="-78"/>
                      </a:endParaRPr>
                    </a:p>
                  </a:txBody>
                  <a:tcPr marL="105219" marR="105219" marT="52609" marB="52609">
                    <a:lnL w="12700" cap="flat" cmpd="sng" algn="ctr">
                      <a:solidFill>
                        <a:schemeClr val="tx1"/>
                      </a:solidFill>
                      <a:prstDash val="solid"/>
                      <a:round/>
                      <a:headEnd type="none" w="med" len="med"/>
                      <a:tailEnd type="none" w="med" len="med"/>
                    </a:lnL>
                  </a:tcPr>
                </a:tc>
                <a:tc>
                  <a:txBody>
                    <a:bodyPr/>
                    <a:lstStyle/>
                    <a:p>
                      <a:pPr algn="ctr"/>
                      <a:r>
                        <a:rPr lang="en-US" sz="1600" dirty="0" smtClean="0">
                          <a:latin typeface="Times New Roman" pitchFamily="18" charset="0"/>
                          <a:cs typeface="Times New Roman" pitchFamily="18" charset="0"/>
                        </a:rPr>
                        <a:t>20</a:t>
                      </a:r>
                      <a:endParaRPr lang="en-US" sz="1600" dirty="0">
                        <a:latin typeface="Times New Roman" pitchFamily="18" charset="0"/>
                        <a:cs typeface="Times New Roman" pitchFamily="18" charset="0"/>
                      </a:endParaRPr>
                    </a:p>
                  </a:txBody>
                  <a:tcPr marL="105219" marR="105219" marT="52609" marB="52609"/>
                </a:tc>
                <a:tc>
                  <a:txBody>
                    <a:bodyPr/>
                    <a:lstStyle/>
                    <a:p>
                      <a:pPr algn="ctr"/>
                      <a:r>
                        <a:rPr lang="en-US" sz="1600" dirty="0" smtClean="0">
                          <a:latin typeface="Times New Roman" pitchFamily="18" charset="0"/>
                          <a:cs typeface="Times New Roman" pitchFamily="18" charset="0"/>
                        </a:rPr>
                        <a:t>20</a:t>
                      </a:r>
                      <a:endParaRPr lang="en-US" sz="1600" dirty="0">
                        <a:latin typeface="Times New Roman" pitchFamily="18" charset="0"/>
                        <a:cs typeface="Times New Roman" pitchFamily="18" charset="0"/>
                      </a:endParaRPr>
                    </a:p>
                  </a:txBody>
                  <a:tcPr marL="105219" marR="105219" marT="52609" marB="52609"/>
                </a:tc>
                <a:tc>
                  <a:txBody>
                    <a:bodyPr/>
                    <a:lstStyle/>
                    <a:p>
                      <a:pPr algn="ctr"/>
                      <a:r>
                        <a:rPr lang="en-US" sz="1600" dirty="0" smtClean="0">
                          <a:latin typeface="Times New Roman" pitchFamily="18" charset="0"/>
                          <a:cs typeface="Times New Roman" pitchFamily="18" charset="0"/>
                        </a:rPr>
                        <a:t>20</a:t>
                      </a:r>
                      <a:endParaRPr lang="en-US" sz="1600" dirty="0">
                        <a:latin typeface="Times New Roman" pitchFamily="18" charset="0"/>
                        <a:cs typeface="Times New Roman" pitchFamily="18" charset="0"/>
                      </a:endParaRPr>
                    </a:p>
                  </a:txBody>
                  <a:tcPr marL="105219" marR="105219" marT="52609" marB="52609"/>
                </a:tc>
                <a:tc>
                  <a:txBody>
                    <a:bodyPr/>
                    <a:lstStyle/>
                    <a:p>
                      <a:pPr algn="ctr"/>
                      <a:r>
                        <a:rPr lang="en-US" sz="1600" dirty="0" smtClean="0">
                          <a:latin typeface="Times New Roman" pitchFamily="18" charset="0"/>
                          <a:cs typeface="Times New Roman" pitchFamily="18" charset="0"/>
                        </a:rPr>
                        <a:t>100</a:t>
                      </a:r>
                      <a:endParaRPr lang="en-US" sz="1600" dirty="0">
                        <a:latin typeface="Times New Roman" pitchFamily="18" charset="0"/>
                        <a:cs typeface="Times New Roman" pitchFamily="18" charset="0"/>
                      </a:endParaRPr>
                    </a:p>
                  </a:txBody>
                  <a:tcPr marL="105219" marR="105219" marT="52609" marB="52609"/>
                </a:tc>
                <a:tc>
                  <a:txBody>
                    <a:bodyPr/>
                    <a:lstStyle/>
                    <a:p>
                      <a:pPr algn="ctr"/>
                      <a:r>
                        <a:rPr lang="en-US" sz="1600" dirty="0" smtClean="0">
                          <a:latin typeface="Times New Roman" pitchFamily="18" charset="0"/>
                          <a:cs typeface="B Mitra" pitchFamily="2" charset="-78"/>
                        </a:rPr>
                        <a:t>20</a:t>
                      </a:r>
                      <a:endParaRPr lang="en-US" sz="1600" dirty="0">
                        <a:latin typeface="Times New Roman" pitchFamily="18" charset="0"/>
                        <a:cs typeface="B Mitra" pitchFamily="2" charset="-78"/>
                      </a:endParaRPr>
                    </a:p>
                  </a:txBody>
                  <a:tcPr marL="105219" marR="105219" marT="52609" marB="52609"/>
                </a:tc>
              </a:tr>
            </a:tbl>
          </a:graphicData>
        </a:graphic>
      </p:graphicFrame>
      <p:sp>
        <p:nvSpPr>
          <p:cNvPr id="4" name="Rounded Rectangle 3"/>
          <p:cNvSpPr/>
          <p:nvPr/>
        </p:nvSpPr>
        <p:spPr>
          <a:xfrm>
            <a:off x="7772400" y="533400"/>
            <a:ext cx="762000" cy="65314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2400" dirty="0" smtClean="0">
                <a:latin typeface="Times New Roman" pitchFamily="18" charset="0"/>
                <a:cs typeface="B Mitra" pitchFamily="2" charset="-78"/>
              </a:rPr>
              <a:t>مثال</a:t>
            </a:r>
            <a:endParaRPr lang="en-US" sz="2400" dirty="0">
              <a:latin typeface="Times New Roman" pitchFamily="18" charset="0"/>
              <a:cs typeface="B Mitra" pitchFamily="2" charset="-78"/>
            </a:endParaRPr>
          </a:p>
        </p:txBody>
      </p:sp>
      <p:sp>
        <p:nvSpPr>
          <p:cNvPr id="5" name="Rectangle 4"/>
          <p:cNvSpPr/>
          <p:nvPr/>
        </p:nvSpPr>
        <p:spPr>
          <a:xfrm>
            <a:off x="457200" y="4445472"/>
            <a:ext cx="8153400" cy="1421928"/>
          </a:xfrm>
          <a:prstGeom prst="rect">
            <a:avLst/>
          </a:prstGeom>
        </p:spPr>
        <p:txBody>
          <a:bodyPr wrap="square">
            <a:spAutoFit/>
          </a:bodyPr>
          <a:lstStyle/>
          <a:p>
            <a:pPr lvl="0" algn="just" rtl="1">
              <a:lnSpc>
                <a:spcPct val="120000"/>
              </a:lnSpc>
            </a:pPr>
            <a:r>
              <a:rPr lang="fa-IR" sz="2400" b="1" dirty="0" smtClean="0">
                <a:solidFill>
                  <a:prstClr val="white"/>
                </a:solidFill>
                <a:latin typeface="Times New Roman" pitchFamily="18" charset="0"/>
                <a:cs typeface="B Mitra" pitchFamily="2" charset="-78"/>
              </a:rPr>
              <a:t>بنابراین در این نوع حراج اگر بیش از یک نفر بالاترین ارزش‌گذاری را داشته باشند به نفع فروشنده است، زیرا برنده پیامد صفر به‌دست می‌آورد و فروشنده بیشترین درآمد را صاحب می‌شود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BD99CB-30F5-42F5-B048-8651B7780C60}" type="slidenum">
              <a:rPr lang="en-US" smtClean="0"/>
              <a:pPr/>
              <a:t>33</a:t>
            </a:fld>
            <a:endParaRPr lang="en-US"/>
          </a:p>
        </p:txBody>
      </p:sp>
      <p:sp>
        <p:nvSpPr>
          <p:cNvPr id="4" name="Rectangle 3"/>
          <p:cNvSpPr/>
          <p:nvPr/>
        </p:nvSpPr>
        <p:spPr>
          <a:xfrm>
            <a:off x="2971800" y="457200"/>
            <a:ext cx="5562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rtl="1"/>
            <a:r>
              <a:rPr lang="fa-IR" sz="2800" b="1" dirty="0" smtClean="0">
                <a:solidFill>
                  <a:schemeClr val="tx1">
                    <a:lumMod val="85000"/>
                  </a:schemeClr>
                </a:solidFill>
                <a:cs typeface="B Mitra" pitchFamily="2" charset="-78"/>
              </a:rPr>
              <a:t>حراج با اطلاعات ناقص – اطلاعات خصوصی</a:t>
            </a:r>
            <a:endParaRPr lang="en-US" sz="2800" b="1" dirty="0">
              <a:solidFill>
                <a:schemeClr val="tx1">
                  <a:lumMod val="85000"/>
                </a:schemeClr>
              </a:solidFill>
            </a:endParaRPr>
          </a:p>
        </p:txBody>
      </p:sp>
      <p:sp>
        <p:nvSpPr>
          <p:cNvPr id="5" name="Rectangle 4"/>
          <p:cNvSpPr/>
          <p:nvPr/>
        </p:nvSpPr>
        <p:spPr>
          <a:xfrm>
            <a:off x="1524000" y="1179493"/>
            <a:ext cx="64008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lvl="0" algn="r" rtl="1"/>
            <a:r>
              <a:rPr lang="fa-IR" sz="2800" b="1" dirty="0" smtClean="0">
                <a:solidFill>
                  <a:schemeClr val="tx1">
                    <a:lumMod val="85000"/>
                  </a:schemeClr>
                </a:solidFill>
                <a:cs typeface="B Mitra" pitchFamily="2" charset="-78"/>
              </a:rPr>
              <a:t>حراج حضوری با اطلاعات خصوصی و قیمت نزولی</a:t>
            </a:r>
          </a:p>
        </p:txBody>
      </p:sp>
      <p:sp>
        <p:nvSpPr>
          <p:cNvPr id="6" name="Rounded Rectangle 5"/>
          <p:cNvSpPr/>
          <p:nvPr/>
        </p:nvSpPr>
        <p:spPr>
          <a:xfrm>
            <a:off x="8077200" y="1447800"/>
            <a:ext cx="533400" cy="457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latin typeface="Times New Roman" pitchFamily="18" charset="0"/>
                <a:cs typeface="Times New Roman" pitchFamily="18" charset="0"/>
              </a:rPr>
              <a:t>4</a:t>
            </a:r>
            <a:endParaRPr lang="en-US" dirty="0">
              <a:latin typeface="Times New Roman" pitchFamily="18" charset="0"/>
              <a:cs typeface="Times New Roman" pitchFamily="18" charset="0"/>
            </a:endParaRPr>
          </a:p>
        </p:txBody>
      </p:sp>
      <p:sp>
        <p:nvSpPr>
          <p:cNvPr id="8" name="Rectangle 7"/>
          <p:cNvSpPr/>
          <p:nvPr/>
        </p:nvSpPr>
        <p:spPr>
          <a:xfrm>
            <a:off x="457200" y="2209800"/>
            <a:ext cx="8153400" cy="535531"/>
          </a:xfrm>
          <a:prstGeom prst="rect">
            <a:avLst/>
          </a:prstGeom>
        </p:spPr>
        <p:txBody>
          <a:bodyPr wrap="square">
            <a:spAutoFit/>
          </a:bodyPr>
          <a:lstStyle/>
          <a:p>
            <a:pPr lvl="0" algn="just" rtl="1">
              <a:lnSpc>
                <a:spcPct val="120000"/>
              </a:lnSpc>
            </a:pPr>
            <a:r>
              <a:rPr lang="fa-IR" sz="2400" b="1" dirty="0" smtClean="0">
                <a:solidFill>
                  <a:prstClr val="white"/>
                </a:solidFill>
                <a:latin typeface="Times New Roman" pitchFamily="18" charset="0"/>
                <a:cs typeface="B Mitra" pitchFamily="2" charset="-78"/>
              </a:rPr>
              <a:t>- افراد بر اساس ارزش‌گذاری خود رتبه‌بندی می‌شوند</a:t>
            </a:r>
          </a:p>
        </p:txBody>
      </p:sp>
      <p:sp>
        <p:nvSpPr>
          <p:cNvPr id="10" name="Rectangle 9"/>
          <p:cNvSpPr/>
          <p:nvPr/>
        </p:nvSpPr>
        <p:spPr>
          <a:xfrm>
            <a:off x="1143000" y="3124200"/>
            <a:ext cx="6477000" cy="707886"/>
          </a:xfrm>
          <a:prstGeom prst="rect">
            <a:avLst/>
          </a:prstGeom>
        </p:spPr>
        <p:style>
          <a:lnRef idx="2">
            <a:schemeClr val="accent6"/>
          </a:lnRef>
          <a:fillRef idx="1">
            <a:schemeClr val="lt1"/>
          </a:fillRef>
          <a:effectRef idx="0">
            <a:schemeClr val="accent6"/>
          </a:effectRef>
          <a:fontRef idx="minor">
            <a:schemeClr val="dk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just" rtl="1"/>
            <a:r>
              <a:rPr lang="fa-IR" sz="2000" b="1" dirty="0" smtClean="0">
                <a:ln w="50800"/>
                <a:solidFill>
                  <a:schemeClr val="bg1">
                    <a:shade val="50000"/>
                  </a:schemeClr>
                </a:solidFill>
                <a:cs typeface="B Mitra" pitchFamily="2" charset="-78"/>
              </a:rPr>
              <a:t>به لحاظ استراتژیک در حراج حضوری با قیمت نزولی با حراج غیر حضوری بالاترین قیمت پیشنهادی معادل هم هستند</a:t>
            </a:r>
            <a:endParaRPr lang="en-US" sz="1600" b="1" dirty="0">
              <a:ln w="50800"/>
              <a:solidFill>
                <a:schemeClr val="bg1">
                  <a:shade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ppt_x"/>
                                          </p:val>
                                        </p:tav>
                                        <p:tav tm="100000">
                                          <p:val>
                                            <p:strVal val="#ppt_x"/>
                                          </p:val>
                                        </p:tav>
                                      </p:tavLst>
                                    </p:anim>
                                    <p:anim calcmode="lin" valueType="num">
                                      <p:cBhvr additive="base">
                                        <p:cTn id="18" dur="10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0-#ppt_w/2"/>
                                          </p:val>
                                        </p:tav>
                                        <p:tav tm="100000">
                                          <p:val>
                                            <p:strVal val="#ppt_x"/>
                                          </p:val>
                                        </p:tav>
                                      </p:tavLst>
                                    </p:anim>
                                    <p:anim calcmode="lin" valueType="num">
                                      <p:cBhvr additive="base">
                                        <p:cTn id="2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BD99CB-30F5-42F5-B048-8651B7780C60}" type="slidenum">
              <a:rPr lang="en-US" smtClean="0"/>
              <a:pPr/>
              <a:t>34</a:t>
            </a:fld>
            <a:endParaRPr lang="en-US"/>
          </a:p>
        </p:txBody>
      </p:sp>
      <p:sp>
        <p:nvSpPr>
          <p:cNvPr id="4" name="Rectangle 3"/>
          <p:cNvSpPr/>
          <p:nvPr/>
        </p:nvSpPr>
        <p:spPr>
          <a:xfrm>
            <a:off x="2971800" y="457200"/>
            <a:ext cx="5562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rtl="1"/>
            <a:r>
              <a:rPr lang="fa-IR" sz="2800" b="1" dirty="0" smtClean="0">
                <a:solidFill>
                  <a:schemeClr val="tx1">
                    <a:lumMod val="85000"/>
                  </a:schemeClr>
                </a:solidFill>
                <a:cs typeface="B Mitra" pitchFamily="2" charset="-78"/>
              </a:rPr>
              <a:t>حراج با اطلاعات ناقص – اطلاعات خصوصی</a:t>
            </a:r>
            <a:endParaRPr lang="en-US" sz="2800" b="1" dirty="0">
              <a:solidFill>
                <a:schemeClr val="tx1">
                  <a:lumMod val="85000"/>
                </a:schemeClr>
              </a:solidFill>
            </a:endParaRPr>
          </a:p>
        </p:txBody>
      </p:sp>
      <p:sp>
        <p:nvSpPr>
          <p:cNvPr id="5" name="Rectangle 4"/>
          <p:cNvSpPr/>
          <p:nvPr/>
        </p:nvSpPr>
        <p:spPr>
          <a:xfrm>
            <a:off x="1524000" y="1179493"/>
            <a:ext cx="64008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lvl="0" algn="r" rtl="1"/>
            <a:r>
              <a:rPr lang="fa-IR" sz="2800" b="1" dirty="0" smtClean="0">
                <a:solidFill>
                  <a:schemeClr val="tx1">
                    <a:lumMod val="85000"/>
                  </a:schemeClr>
                </a:solidFill>
                <a:cs typeface="B Mitra" pitchFamily="2" charset="-78"/>
              </a:rPr>
              <a:t>حراج حضوری با اطلاعات خصوصی و قیمت صعودی</a:t>
            </a:r>
          </a:p>
        </p:txBody>
      </p:sp>
      <p:sp>
        <p:nvSpPr>
          <p:cNvPr id="6" name="Rounded Rectangle 5"/>
          <p:cNvSpPr/>
          <p:nvPr/>
        </p:nvSpPr>
        <p:spPr>
          <a:xfrm>
            <a:off x="8077200" y="1447800"/>
            <a:ext cx="533400" cy="457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dirty="0" smtClean="0">
                <a:latin typeface="Times New Roman" pitchFamily="18" charset="0"/>
                <a:cs typeface="Times New Roman" pitchFamily="18" charset="0"/>
              </a:rPr>
              <a:t>5</a:t>
            </a:r>
            <a:endParaRPr lang="en-US" dirty="0">
              <a:latin typeface="Times New Roman" pitchFamily="18" charset="0"/>
              <a:cs typeface="Times New Roman" pitchFamily="18" charset="0"/>
            </a:endParaRPr>
          </a:p>
        </p:txBody>
      </p:sp>
      <p:sp>
        <p:nvSpPr>
          <p:cNvPr id="9" name="Rectangle 8"/>
          <p:cNvSpPr/>
          <p:nvPr/>
        </p:nvSpPr>
        <p:spPr>
          <a:xfrm>
            <a:off x="457200" y="2438400"/>
            <a:ext cx="8153400" cy="1865126"/>
          </a:xfrm>
          <a:prstGeom prst="rect">
            <a:avLst/>
          </a:prstGeom>
        </p:spPr>
        <p:txBody>
          <a:bodyPr wrap="square">
            <a:spAutoFit/>
          </a:bodyPr>
          <a:lstStyle/>
          <a:p>
            <a:pPr lvl="0" algn="just" rtl="1">
              <a:lnSpc>
                <a:spcPct val="120000"/>
              </a:lnSpc>
            </a:pPr>
            <a:r>
              <a:rPr lang="fa-IR" sz="2400" b="1" dirty="0" smtClean="0">
                <a:solidFill>
                  <a:prstClr val="white"/>
                </a:solidFill>
                <a:latin typeface="Times New Roman" pitchFamily="18" charset="0"/>
                <a:cs typeface="B Mitra" pitchFamily="2" charset="-78"/>
              </a:rPr>
              <a:t>در این نوع حراج‌ها، حراج‌گذار نمی‌تواند تمام ارزش‌گذاری برنده به جنس مورد حراج را عاید خود کند. اما اگر چند نفر بالاترین ارزش‌گذاری را داشته باشند، حراج‌گذار می‌تواند کل ارزش‌گذاری برنده به جنس مورد حراج را نصیب خود کند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ppt_x"/>
                                          </p:val>
                                        </p:tav>
                                        <p:tav tm="100000">
                                          <p:val>
                                            <p:strVal val="#ppt_x"/>
                                          </p:val>
                                        </p:tav>
                                      </p:tavLst>
                                    </p:anim>
                                    <p:anim calcmode="lin" valueType="num">
                                      <p:cBhvr additive="base">
                                        <p:cTn id="18" dur="10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0-#ppt_w/2"/>
                                          </p:val>
                                        </p:tav>
                                        <p:tav tm="100000">
                                          <p:val>
                                            <p:strVal val="#ppt_x"/>
                                          </p:val>
                                        </p:tav>
                                      </p:tavLst>
                                    </p:anim>
                                    <p:anim calcmode="lin" valueType="num">
                                      <p:cBhvr additive="base">
                                        <p:cTn id="2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BD99CB-30F5-42F5-B048-8651B7780C60}" type="slidenum">
              <a:rPr lang="en-US" smtClean="0"/>
              <a:pPr/>
              <a:t>35</a:t>
            </a:fld>
            <a:endParaRPr lang="en-US"/>
          </a:p>
        </p:txBody>
      </p:sp>
      <p:sp>
        <p:nvSpPr>
          <p:cNvPr id="4" name="Rectangle 3"/>
          <p:cNvSpPr/>
          <p:nvPr/>
        </p:nvSpPr>
        <p:spPr>
          <a:xfrm>
            <a:off x="6934200" y="457200"/>
            <a:ext cx="16002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rtl="1"/>
            <a:r>
              <a:rPr lang="fa-IR" sz="2800" b="1" dirty="0" smtClean="0">
                <a:solidFill>
                  <a:schemeClr val="tx1">
                    <a:lumMod val="85000"/>
                  </a:schemeClr>
                </a:solidFill>
                <a:cs typeface="B Mitra" pitchFamily="2" charset="-78"/>
              </a:rPr>
              <a:t>نتیجه‌گیری</a:t>
            </a:r>
            <a:endParaRPr lang="en-US" sz="2800" b="1" dirty="0">
              <a:solidFill>
                <a:schemeClr val="tx1">
                  <a:lumMod val="85000"/>
                </a:schemeClr>
              </a:solidFill>
            </a:endParaRPr>
          </a:p>
        </p:txBody>
      </p:sp>
      <p:sp>
        <p:nvSpPr>
          <p:cNvPr id="9" name="Rectangle 8"/>
          <p:cNvSpPr/>
          <p:nvPr/>
        </p:nvSpPr>
        <p:spPr>
          <a:xfrm>
            <a:off x="457200" y="1295400"/>
            <a:ext cx="8153400" cy="4081117"/>
          </a:xfrm>
          <a:prstGeom prst="rect">
            <a:avLst/>
          </a:prstGeom>
        </p:spPr>
        <p:txBody>
          <a:bodyPr wrap="square">
            <a:spAutoFit/>
          </a:bodyPr>
          <a:lstStyle/>
          <a:p>
            <a:pPr lvl="0" algn="just" rtl="1">
              <a:lnSpc>
                <a:spcPct val="120000"/>
              </a:lnSpc>
              <a:buFont typeface="Wingdings" pitchFamily="2" charset="2"/>
              <a:buChar char="q"/>
            </a:pPr>
            <a:r>
              <a:rPr lang="fa-IR" sz="2400" b="1" dirty="0" smtClean="0">
                <a:cs typeface="B Mitra" pitchFamily="2" charset="-78"/>
              </a:rPr>
              <a:t> حراج </a:t>
            </a:r>
            <a:r>
              <a:rPr lang="fa-IR" sz="2400" b="1" dirty="0" smtClean="0">
                <a:cs typeface="B Mitra" pitchFamily="2" charset="-78"/>
              </a:rPr>
              <a:t>وسیلۀ مناسبی برای کشف قیمت یا کشف ارزش‌گذاری افراد به جنس مورد حراج است و در مورد کشف تمایل پرداخت افراد به آن کالا یا خدمت به کار می‌رود</a:t>
            </a:r>
            <a:endParaRPr lang="fa-IR" sz="2400" b="1" dirty="0" smtClean="0">
              <a:solidFill>
                <a:prstClr val="white"/>
              </a:solidFill>
              <a:latin typeface="Times New Roman" pitchFamily="18" charset="0"/>
              <a:cs typeface="B Mitra" pitchFamily="2" charset="-78"/>
            </a:endParaRPr>
          </a:p>
          <a:p>
            <a:pPr lvl="0" algn="just" rtl="1">
              <a:lnSpc>
                <a:spcPct val="120000"/>
              </a:lnSpc>
              <a:buFont typeface="Wingdings" pitchFamily="2" charset="2"/>
              <a:buChar char="q"/>
            </a:pPr>
            <a:r>
              <a:rPr lang="fa-IR" sz="2400" b="1" dirty="0" smtClean="0">
                <a:solidFill>
                  <a:prstClr val="white"/>
                </a:solidFill>
                <a:latin typeface="Times New Roman" pitchFamily="18" charset="0"/>
                <a:cs typeface="B Mitra" pitchFamily="2" charset="-78"/>
              </a:rPr>
              <a:t> در حراج با اطلاعات کامل:</a:t>
            </a:r>
          </a:p>
          <a:p>
            <a:pPr lvl="0" algn="just" rtl="1">
              <a:lnSpc>
                <a:spcPct val="120000"/>
              </a:lnSpc>
            </a:pPr>
            <a:r>
              <a:rPr lang="fa-IR" sz="2400" b="1" dirty="0" smtClean="0">
                <a:solidFill>
                  <a:prstClr val="white"/>
                </a:solidFill>
                <a:latin typeface="Times New Roman" pitchFamily="18" charset="0"/>
                <a:cs typeface="B Mitra" pitchFamily="2" charset="-78"/>
              </a:rPr>
              <a:t>در هر چهار نوع حراج گفته شده، کالا به وسیلۀ شخصی خریداری می‌شود که بالاترین ارزش‌گذاری را به جنس مورد حراج دارد و قیمتی که می‌پردازد برابر با ارزش‌گذاری کسی است که بعد از او بیشترین ارزش‌گذاری را به جنس مورد حراج دارد. در نتیجه در هر 4 حراج به حراج‌گذار یا فروشنده مبلغ یکسان بابت جنس پرداخت می‌شود</a:t>
            </a:r>
            <a:endParaRPr lang="fa-IR" sz="2400" b="1" dirty="0" smtClean="0">
              <a:solidFill>
                <a:prstClr val="white"/>
              </a:solidFill>
              <a:latin typeface="Times New Roman" pitchFamily="18" charset="0"/>
              <a:cs typeface="B Mitra" pitchFamily="2" charset="-78"/>
            </a:endParaRPr>
          </a:p>
        </p:txBody>
      </p:sp>
      <p:sp>
        <p:nvSpPr>
          <p:cNvPr id="7" name="Rectangle 6"/>
          <p:cNvSpPr/>
          <p:nvPr/>
        </p:nvSpPr>
        <p:spPr>
          <a:xfrm>
            <a:off x="1600200" y="5791200"/>
            <a:ext cx="5943600" cy="400110"/>
          </a:xfrm>
          <a:prstGeom prst="rect">
            <a:avLst/>
          </a:prstGeom>
        </p:spPr>
        <p:style>
          <a:lnRef idx="2">
            <a:schemeClr val="accent6"/>
          </a:lnRef>
          <a:fillRef idx="1">
            <a:schemeClr val="lt1"/>
          </a:fillRef>
          <a:effectRef idx="0">
            <a:schemeClr val="accent6"/>
          </a:effectRef>
          <a:fontRef idx="minor">
            <a:schemeClr val="dk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just" rtl="1"/>
            <a:r>
              <a:rPr lang="fa-IR" sz="2000" b="1" dirty="0" smtClean="0">
                <a:ln w="50800"/>
                <a:solidFill>
                  <a:schemeClr val="bg1">
                    <a:shade val="50000"/>
                  </a:schemeClr>
                </a:solidFill>
                <a:cs typeface="B Mitra" pitchFamily="2" charset="-78"/>
              </a:rPr>
              <a:t>قضیه درآمدهای معادل (</a:t>
            </a:r>
            <a:r>
              <a:rPr lang="en-US" sz="2000" b="1" dirty="0" smtClean="0">
                <a:ln w="50800"/>
                <a:solidFill>
                  <a:schemeClr val="bg1">
                    <a:shade val="50000"/>
                  </a:schemeClr>
                </a:solidFill>
                <a:cs typeface="B Mitra" pitchFamily="2" charset="-78"/>
              </a:rPr>
              <a:t>revenue </a:t>
            </a:r>
            <a:r>
              <a:rPr lang="en-US" sz="2000" b="1" dirty="0" err="1" smtClean="0">
                <a:ln w="50800"/>
                <a:solidFill>
                  <a:schemeClr val="bg1">
                    <a:shade val="50000"/>
                  </a:schemeClr>
                </a:solidFill>
                <a:cs typeface="B Mitra" pitchFamily="2" charset="-78"/>
              </a:rPr>
              <a:t>equivalance</a:t>
            </a:r>
            <a:r>
              <a:rPr lang="en-US" sz="2000" b="1" dirty="0" smtClean="0">
                <a:ln w="50800"/>
                <a:solidFill>
                  <a:schemeClr val="bg1">
                    <a:shade val="50000"/>
                  </a:schemeClr>
                </a:solidFill>
                <a:cs typeface="B Mitra" pitchFamily="2" charset="-78"/>
              </a:rPr>
              <a:t> theorem</a:t>
            </a:r>
            <a:r>
              <a:rPr lang="fa-IR" sz="2000" b="1" dirty="0" smtClean="0">
                <a:ln w="50800"/>
                <a:solidFill>
                  <a:schemeClr val="bg1">
                    <a:shade val="50000"/>
                  </a:schemeClr>
                </a:solidFill>
                <a:cs typeface="B Mitra" pitchFamily="2" charset="-78"/>
              </a:rPr>
              <a:t>)</a:t>
            </a:r>
            <a:endParaRPr lang="en-US" sz="1600" b="1" dirty="0">
              <a:ln w="50800"/>
              <a:solidFill>
                <a:schemeClr val="bg1">
                  <a:shade val="50000"/>
                </a:schemeClr>
              </a:solidFill>
            </a:endParaRPr>
          </a:p>
        </p:txBody>
      </p:sp>
      <p:cxnSp>
        <p:nvCxnSpPr>
          <p:cNvPr id="8" name="Straight Arrow Connector 7"/>
          <p:cNvCxnSpPr/>
          <p:nvPr/>
        </p:nvCxnSpPr>
        <p:spPr>
          <a:xfrm flipH="1">
            <a:off x="5638800" y="5105400"/>
            <a:ext cx="457200" cy="5334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BD99CB-30F5-42F5-B048-8651B7780C60}" type="slidenum">
              <a:rPr lang="en-US" smtClean="0"/>
              <a:pPr/>
              <a:t>36</a:t>
            </a:fld>
            <a:endParaRPr lang="en-US"/>
          </a:p>
        </p:txBody>
      </p:sp>
      <p:sp>
        <p:nvSpPr>
          <p:cNvPr id="4" name="Rectangle 3"/>
          <p:cNvSpPr/>
          <p:nvPr/>
        </p:nvSpPr>
        <p:spPr>
          <a:xfrm>
            <a:off x="6934200" y="457200"/>
            <a:ext cx="16002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rtl="1"/>
            <a:r>
              <a:rPr lang="fa-IR" sz="2800" b="1" dirty="0" smtClean="0">
                <a:solidFill>
                  <a:schemeClr val="tx1">
                    <a:lumMod val="85000"/>
                  </a:schemeClr>
                </a:solidFill>
                <a:cs typeface="B Mitra" pitchFamily="2" charset="-78"/>
              </a:rPr>
              <a:t>نتیجه‌گیری</a:t>
            </a:r>
            <a:endParaRPr lang="en-US" sz="2800" b="1" dirty="0">
              <a:solidFill>
                <a:schemeClr val="tx1">
                  <a:lumMod val="85000"/>
                </a:schemeClr>
              </a:solidFill>
            </a:endParaRPr>
          </a:p>
        </p:txBody>
      </p:sp>
      <p:sp>
        <p:nvSpPr>
          <p:cNvPr id="9" name="Rectangle 8"/>
          <p:cNvSpPr/>
          <p:nvPr/>
        </p:nvSpPr>
        <p:spPr>
          <a:xfrm>
            <a:off x="457200" y="1295400"/>
            <a:ext cx="8153400" cy="4081117"/>
          </a:xfrm>
          <a:prstGeom prst="rect">
            <a:avLst/>
          </a:prstGeom>
        </p:spPr>
        <p:txBody>
          <a:bodyPr wrap="square">
            <a:spAutoFit/>
          </a:bodyPr>
          <a:lstStyle/>
          <a:p>
            <a:pPr lvl="0" algn="just" rtl="1">
              <a:lnSpc>
                <a:spcPct val="120000"/>
              </a:lnSpc>
              <a:buFont typeface="Wingdings" pitchFamily="2" charset="2"/>
              <a:buChar char="q"/>
            </a:pPr>
            <a:r>
              <a:rPr lang="fa-IR" sz="2400" b="1" dirty="0" smtClean="0">
                <a:cs typeface="B Mitra" pitchFamily="2" charset="-78"/>
              </a:rPr>
              <a:t> در حراج غیرحضوری با اطلاعات کامل، دونوع حراج مذکور درآمد یکسان را عاید حراج‌گذار می‌کنند، در حالی که در اطلاعات خصوصی، حراج غیر حضوری دومین بالاترین قیمت پیشنهادی، درآمد بیشتری را نسبت به حراج بالاترین قیمت پیشنهادی عاید فروشنده می‌کند</a:t>
            </a:r>
          </a:p>
          <a:p>
            <a:pPr lvl="0" algn="just" rtl="1">
              <a:lnSpc>
                <a:spcPct val="120000"/>
              </a:lnSpc>
              <a:buFont typeface="Wingdings" pitchFamily="2" charset="2"/>
              <a:buChar char="q"/>
            </a:pPr>
            <a:endParaRPr lang="fa-IR" sz="2400" b="1" dirty="0" smtClean="0">
              <a:solidFill>
                <a:prstClr val="white"/>
              </a:solidFill>
              <a:latin typeface="Times New Roman" pitchFamily="18" charset="0"/>
              <a:cs typeface="B Mitra" pitchFamily="2" charset="-78"/>
            </a:endParaRPr>
          </a:p>
          <a:p>
            <a:pPr lvl="0" algn="just" rtl="1">
              <a:lnSpc>
                <a:spcPct val="120000"/>
              </a:lnSpc>
              <a:buFont typeface="Wingdings" pitchFamily="2" charset="2"/>
              <a:buChar char="q"/>
            </a:pPr>
            <a:r>
              <a:rPr lang="fa-IR" sz="2400" b="1" dirty="0" smtClean="0">
                <a:solidFill>
                  <a:prstClr val="white"/>
                </a:solidFill>
                <a:latin typeface="Times New Roman" pitchFamily="18" charset="0"/>
                <a:cs typeface="B Mitra" pitchFamily="2" charset="-78"/>
              </a:rPr>
              <a:t> می‌توان نتیجه گرفت:</a:t>
            </a:r>
          </a:p>
          <a:p>
            <a:pPr lvl="0" algn="just" rtl="1">
              <a:lnSpc>
                <a:spcPct val="120000"/>
              </a:lnSpc>
            </a:pPr>
            <a:r>
              <a:rPr lang="fa-IR" sz="2400" b="1" dirty="0" smtClean="0">
                <a:solidFill>
                  <a:prstClr val="white"/>
                </a:solidFill>
                <a:latin typeface="Times New Roman" pitchFamily="18" charset="0"/>
                <a:cs typeface="B Mitra" pitchFamily="2" charset="-78"/>
              </a:rPr>
              <a:t>حراج حضوری با قیمت صعودی		حراج غیر حضوری </a:t>
            </a:r>
            <a:r>
              <a:rPr lang="en-US" sz="2400" b="1" dirty="0" smtClean="0">
                <a:solidFill>
                  <a:prstClr val="white"/>
                </a:solidFill>
                <a:latin typeface="Times New Roman" pitchFamily="18" charset="0"/>
                <a:cs typeface="B Mitra" pitchFamily="2" charset="-78"/>
              </a:rPr>
              <a:t>2</a:t>
            </a:r>
            <a:r>
              <a:rPr lang="en-US" sz="2400" b="1" baseline="30000" dirty="0" smtClean="0">
                <a:solidFill>
                  <a:prstClr val="white"/>
                </a:solidFill>
                <a:latin typeface="Times New Roman" pitchFamily="18" charset="0"/>
                <a:cs typeface="B Mitra" pitchFamily="2" charset="-78"/>
              </a:rPr>
              <a:t>nd</a:t>
            </a:r>
            <a:r>
              <a:rPr lang="en-US" sz="2400" b="1" dirty="0" smtClean="0">
                <a:solidFill>
                  <a:prstClr val="white"/>
                </a:solidFill>
                <a:latin typeface="Times New Roman" pitchFamily="18" charset="0"/>
                <a:cs typeface="B Mitra" pitchFamily="2" charset="-78"/>
              </a:rPr>
              <a:t> Price</a:t>
            </a:r>
            <a:endParaRPr lang="fa-IR" sz="2400" b="1" dirty="0" smtClean="0">
              <a:solidFill>
                <a:prstClr val="white"/>
              </a:solidFill>
              <a:latin typeface="Times New Roman" pitchFamily="18" charset="0"/>
              <a:cs typeface="B Mitra" pitchFamily="2" charset="-78"/>
            </a:endParaRPr>
          </a:p>
          <a:p>
            <a:pPr lvl="0" algn="just" rtl="1">
              <a:lnSpc>
                <a:spcPct val="120000"/>
              </a:lnSpc>
            </a:pPr>
            <a:endParaRPr lang="fa-IR" sz="2400" b="1" dirty="0" smtClean="0">
              <a:solidFill>
                <a:prstClr val="white"/>
              </a:solidFill>
              <a:latin typeface="Times New Roman" pitchFamily="18" charset="0"/>
              <a:cs typeface="B Mitra" pitchFamily="2" charset="-78"/>
            </a:endParaRPr>
          </a:p>
          <a:p>
            <a:pPr lvl="0" algn="just" rtl="1">
              <a:lnSpc>
                <a:spcPct val="120000"/>
              </a:lnSpc>
            </a:pPr>
            <a:r>
              <a:rPr lang="fa-IR" sz="2400" b="1" dirty="0" smtClean="0">
                <a:solidFill>
                  <a:prstClr val="white"/>
                </a:solidFill>
                <a:latin typeface="Times New Roman" pitchFamily="18" charset="0"/>
                <a:cs typeface="B Mitra" pitchFamily="2" charset="-78"/>
              </a:rPr>
              <a:t>حراج حضوری با قیمت نزولی		حراج غیرحضوری </a:t>
            </a:r>
            <a:r>
              <a:rPr lang="en-US" sz="2400" b="1" dirty="0" smtClean="0">
                <a:solidFill>
                  <a:prstClr val="white"/>
                </a:solidFill>
                <a:latin typeface="Times New Roman" pitchFamily="18" charset="0"/>
                <a:cs typeface="B Mitra" pitchFamily="2" charset="-78"/>
              </a:rPr>
              <a:t>1</a:t>
            </a:r>
            <a:r>
              <a:rPr lang="en-US" sz="2400" b="1" baseline="30000" dirty="0" smtClean="0">
                <a:solidFill>
                  <a:prstClr val="white"/>
                </a:solidFill>
                <a:latin typeface="Times New Roman" pitchFamily="18" charset="0"/>
                <a:cs typeface="B Mitra" pitchFamily="2" charset="-78"/>
              </a:rPr>
              <a:t>st</a:t>
            </a:r>
            <a:r>
              <a:rPr lang="en-US" sz="2400" b="1" dirty="0" smtClean="0">
                <a:solidFill>
                  <a:prstClr val="white"/>
                </a:solidFill>
                <a:latin typeface="Times New Roman" pitchFamily="18" charset="0"/>
                <a:cs typeface="B Mitra" pitchFamily="2" charset="-78"/>
              </a:rPr>
              <a:t> Price</a:t>
            </a:r>
            <a:endParaRPr lang="fa-IR" sz="2400" b="1" dirty="0" smtClean="0">
              <a:solidFill>
                <a:prstClr val="white"/>
              </a:solidFill>
              <a:latin typeface="Times New Roman" pitchFamily="18" charset="0"/>
              <a:cs typeface="B Mitra" pitchFamily="2" charset="-78"/>
            </a:endParaRPr>
          </a:p>
        </p:txBody>
      </p:sp>
      <p:sp>
        <p:nvSpPr>
          <p:cNvPr id="11" name="Left-Right Arrow 10"/>
          <p:cNvSpPr/>
          <p:nvPr/>
        </p:nvSpPr>
        <p:spPr>
          <a:xfrm>
            <a:off x="4114800" y="4038600"/>
            <a:ext cx="1066800" cy="457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Right Arrow 11"/>
          <p:cNvSpPr/>
          <p:nvPr/>
        </p:nvSpPr>
        <p:spPr>
          <a:xfrm>
            <a:off x="4114800" y="4876800"/>
            <a:ext cx="1066800" cy="457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BD99CB-30F5-42F5-B048-8651B7780C60}" type="slidenum">
              <a:rPr lang="en-US" smtClean="0"/>
              <a:pPr/>
              <a:t>37</a:t>
            </a:fld>
            <a:endParaRPr lang="en-US"/>
          </a:p>
        </p:txBody>
      </p:sp>
      <p:sp>
        <p:nvSpPr>
          <p:cNvPr id="4" name="Rectangle 3"/>
          <p:cNvSpPr/>
          <p:nvPr/>
        </p:nvSpPr>
        <p:spPr>
          <a:xfrm>
            <a:off x="7239000" y="457200"/>
            <a:ext cx="12954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rtl="1"/>
            <a:r>
              <a:rPr lang="fa-IR" sz="2800" b="1" dirty="0" smtClean="0">
                <a:solidFill>
                  <a:schemeClr val="tx1">
                    <a:lumMod val="85000"/>
                  </a:schemeClr>
                </a:solidFill>
                <a:cs typeface="B Mitra" pitchFamily="2" charset="-78"/>
              </a:rPr>
              <a:t>منابع</a:t>
            </a:r>
            <a:endParaRPr lang="en-US" sz="2800" b="1" dirty="0">
              <a:solidFill>
                <a:schemeClr val="tx1">
                  <a:lumMod val="85000"/>
                </a:schemeClr>
              </a:solidFill>
            </a:endParaRPr>
          </a:p>
        </p:txBody>
      </p:sp>
      <p:sp>
        <p:nvSpPr>
          <p:cNvPr id="9" name="Rectangle 8"/>
          <p:cNvSpPr/>
          <p:nvPr/>
        </p:nvSpPr>
        <p:spPr>
          <a:xfrm>
            <a:off x="457200" y="1295400"/>
            <a:ext cx="8153400" cy="1089529"/>
          </a:xfrm>
          <a:prstGeom prst="rect">
            <a:avLst/>
          </a:prstGeom>
        </p:spPr>
        <p:txBody>
          <a:bodyPr wrap="square">
            <a:spAutoFit/>
          </a:bodyPr>
          <a:lstStyle/>
          <a:p>
            <a:pPr lvl="0" algn="just" rtl="1">
              <a:lnSpc>
                <a:spcPct val="120000"/>
              </a:lnSpc>
            </a:pPr>
            <a:r>
              <a:rPr lang="fa-IR" b="1" dirty="0" smtClean="0">
                <a:solidFill>
                  <a:prstClr val="white"/>
                </a:solidFill>
                <a:latin typeface="Times New Roman" pitchFamily="18" charset="0"/>
                <a:cs typeface="B Mitra" pitchFamily="2" charset="-78"/>
              </a:rPr>
              <a:t>1- «نظریه بازی‌ها و کاربردهای آن»، دکتر قهرمان عبدلی، انتشارات سمت</a:t>
            </a:r>
          </a:p>
          <a:p>
            <a:pPr lvl="0" algn="just" rtl="1">
              <a:lnSpc>
                <a:spcPct val="120000"/>
              </a:lnSpc>
            </a:pPr>
            <a:r>
              <a:rPr lang="fa-IR" b="1" dirty="0" smtClean="0">
                <a:solidFill>
                  <a:prstClr val="white"/>
                </a:solidFill>
                <a:latin typeface="Times New Roman" pitchFamily="18" charset="0"/>
                <a:cs typeface="B Mitra" pitchFamily="2" charset="-78"/>
              </a:rPr>
              <a:t>2- جزوۀ درسی نظریه بازی‌ها، دانشگاه شریف، دکتر فرشاد فاطمی</a:t>
            </a:r>
          </a:p>
          <a:p>
            <a:pPr lvl="0" algn="just" rtl="1">
              <a:lnSpc>
                <a:spcPct val="120000"/>
              </a:lnSpc>
            </a:pPr>
            <a:r>
              <a:rPr lang="fa-IR" b="1" dirty="0" smtClean="0">
                <a:solidFill>
                  <a:prstClr val="white"/>
                </a:solidFill>
                <a:latin typeface="Times New Roman" pitchFamily="18" charset="0"/>
                <a:cs typeface="B Mitra" pitchFamily="2" charset="-78"/>
              </a:rPr>
              <a:t>3- بررسی نظریۀ حراج و کاربردهای آن در مدیریت، علیرضا صادقی‌پور، مجله ریاضی شریف </a:t>
            </a:r>
            <a:endParaRPr lang="fa-IR" b="1" dirty="0" smtClean="0">
              <a:solidFill>
                <a:prstClr val="white"/>
              </a:solidFill>
              <a:latin typeface="Times New Roman" pitchFamily="18" charset="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09800"/>
            <a:ext cx="2667000" cy="1600200"/>
          </a:xfrm>
        </p:spPr>
        <p:txBody>
          <a:bodyPr>
            <a:noAutofit/>
          </a:bodyPr>
          <a:lstStyle/>
          <a:p>
            <a:r>
              <a:rPr lang="en-US" sz="3200" dirty="0" smtClean="0"/>
              <a:t>Thanks for Your  Attention…</a:t>
            </a:r>
            <a:endParaRPr lang="en-US" sz="3200" dirty="0"/>
          </a:p>
        </p:txBody>
      </p:sp>
      <p:pic>
        <p:nvPicPr>
          <p:cNvPr id="6" name="Picture Placeholder 5" descr="question-mark.jpg"/>
          <p:cNvPicPr>
            <a:picLocks noGrp="1" noChangeAspect="1"/>
          </p:cNvPicPr>
          <p:nvPr>
            <p:ph type="pic" idx="1"/>
          </p:nvPr>
        </p:nvPicPr>
        <p:blipFill>
          <a:blip r:embed="rId2" cstate="print"/>
          <a:stretch>
            <a:fillRect/>
          </a:stretch>
        </p:blipFill>
        <p:spPr>
          <a:xfrm>
            <a:off x="3810000" y="381000"/>
            <a:ext cx="4800600" cy="6000750"/>
          </a:xfrm>
          <a:prstGeom prst="rect">
            <a:avLst/>
          </a:prstGeom>
          <a:noFill/>
          <a:ln>
            <a:noFill/>
          </a:ln>
        </p:spPr>
      </p:pic>
      <p:sp>
        <p:nvSpPr>
          <p:cNvPr id="5" name="Slide Number Placeholder 4"/>
          <p:cNvSpPr>
            <a:spLocks noGrp="1"/>
          </p:cNvSpPr>
          <p:nvPr>
            <p:ph type="sldNum" sz="quarter" idx="11"/>
          </p:nvPr>
        </p:nvSpPr>
        <p:spPr/>
        <p:txBody>
          <a:bodyPr/>
          <a:lstStyle/>
          <a:p>
            <a:fld id="{DDBD99CB-30F5-42F5-B048-8651B7780C60}" type="slidenum">
              <a:rPr lang="en-US" smtClean="0"/>
              <a:pPr/>
              <a:t>38</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BD99CB-30F5-42F5-B048-8651B7780C60}" type="slidenum">
              <a:rPr lang="en-US" smtClean="0"/>
              <a:pPr/>
              <a:t>4</a:t>
            </a:fld>
            <a:endParaRPr lang="en-US"/>
          </a:p>
        </p:txBody>
      </p:sp>
      <p:sp>
        <p:nvSpPr>
          <p:cNvPr id="4" name="TextBox 3"/>
          <p:cNvSpPr txBox="1"/>
          <p:nvPr/>
        </p:nvSpPr>
        <p:spPr>
          <a:xfrm>
            <a:off x="457200" y="609600"/>
            <a:ext cx="8229600" cy="5410712"/>
          </a:xfrm>
          <a:prstGeom prst="rect">
            <a:avLst/>
          </a:prstGeom>
          <a:noFill/>
        </p:spPr>
        <p:txBody>
          <a:bodyPr wrap="square" rtlCol="0">
            <a:spAutoFit/>
          </a:bodyPr>
          <a:lstStyle/>
          <a:p>
            <a:pPr algn="just" rtl="1">
              <a:lnSpc>
                <a:spcPct val="120000"/>
              </a:lnSpc>
            </a:pPr>
            <a:r>
              <a:rPr lang="fa-IR" sz="2400" b="1" dirty="0" smtClean="0">
                <a:solidFill>
                  <a:schemeClr val="bg1">
                    <a:lumMod val="85000"/>
                    <a:lumOff val="15000"/>
                  </a:schemeClr>
                </a:solidFill>
                <a:cs typeface="B Mitra" pitchFamily="2" charset="-78"/>
              </a:rPr>
              <a:t>دو روش شناخته شده برای تعیین قیمت پرداختی به وسیلۀ برنده:</a:t>
            </a:r>
          </a:p>
          <a:p>
            <a:pPr marL="285750" algn="just" rtl="1">
              <a:lnSpc>
                <a:spcPct val="120000"/>
              </a:lnSpc>
              <a:buFont typeface="Courier New" pitchFamily="49" charset="0"/>
              <a:buChar char="o"/>
            </a:pPr>
            <a:r>
              <a:rPr lang="fa-IR" sz="2400" b="1" dirty="0" smtClean="0">
                <a:cs typeface="B Mitra" pitchFamily="2" charset="-78"/>
              </a:rPr>
              <a:t> بالاترین قیمت پیشنهادی (</a:t>
            </a:r>
            <a:r>
              <a:rPr lang="en-US" sz="2400" b="1" dirty="0" smtClean="0">
                <a:cs typeface="B Mitra" pitchFamily="2" charset="-78"/>
              </a:rPr>
              <a:t>First-Price</a:t>
            </a:r>
            <a:r>
              <a:rPr lang="fa-IR" sz="2400" b="1" dirty="0" smtClean="0">
                <a:cs typeface="B Mitra" pitchFamily="2" charset="-78"/>
              </a:rPr>
              <a:t>)</a:t>
            </a:r>
          </a:p>
          <a:p>
            <a:pPr marL="285750" algn="just" rtl="1">
              <a:lnSpc>
                <a:spcPct val="120000"/>
              </a:lnSpc>
              <a:buFont typeface="Courier New" pitchFamily="49" charset="0"/>
              <a:buChar char="o"/>
            </a:pPr>
            <a:r>
              <a:rPr lang="fa-IR" sz="2400" b="1" dirty="0" smtClean="0">
                <a:cs typeface="B Mitra" pitchFamily="2" charset="-78"/>
              </a:rPr>
              <a:t> دومین بالاترین قیمت پیشنهادی (</a:t>
            </a:r>
            <a:r>
              <a:rPr lang="en-US" sz="2400" b="1" dirty="0" smtClean="0">
                <a:cs typeface="B Mitra" pitchFamily="2" charset="-78"/>
              </a:rPr>
              <a:t>Second-Price</a:t>
            </a:r>
            <a:r>
              <a:rPr lang="fa-IR" sz="2400" b="1" dirty="0" smtClean="0">
                <a:cs typeface="B Mitra" pitchFamily="2" charset="-78"/>
              </a:rPr>
              <a:t>)</a:t>
            </a:r>
          </a:p>
          <a:p>
            <a:pPr algn="just" rtl="1">
              <a:lnSpc>
                <a:spcPct val="120000"/>
              </a:lnSpc>
            </a:pPr>
            <a:endParaRPr lang="fa-IR" sz="2400" b="1" dirty="0" smtClean="0">
              <a:cs typeface="B Mitra" pitchFamily="2" charset="-78"/>
            </a:endParaRPr>
          </a:p>
          <a:p>
            <a:pPr algn="just" rtl="1">
              <a:lnSpc>
                <a:spcPct val="120000"/>
              </a:lnSpc>
            </a:pPr>
            <a:r>
              <a:rPr lang="fa-IR" sz="2400" b="1" dirty="0" smtClean="0">
                <a:solidFill>
                  <a:schemeClr val="bg1">
                    <a:lumMod val="85000"/>
                    <a:lumOff val="15000"/>
                  </a:schemeClr>
                </a:solidFill>
                <a:cs typeface="B Mitra" pitchFamily="2" charset="-78"/>
              </a:rPr>
              <a:t>یکی از مباحث مهم در حراج‌ها اطلاعات شرکت‌کننده‌ها از ارزش‌گذاری یکدیگر به جنس مورد حراج است (</a:t>
            </a:r>
            <a:r>
              <a:rPr lang="en-US" sz="2400" b="1" dirty="0" smtClean="0">
                <a:solidFill>
                  <a:schemeClr val="bg1">
                    <a:lumMod val="85000"/>
                    <a:lumOff val="15000"/>
                  </a:schemeClr>
                </a:solidFill>
                <a:cs typeface="B Mitra" pitchFamily="2" charset="-78"/>
              </a:rPr>
              <a:t>Valuation</a:t>
            </a:r>
            <a:r>
              <a:rPr lang="fa-IR" sz="2400" b="1" dirty="0" smtClean="0">
                <a:solidFill>
                  <a:schemeClr val="bg1">
                    <a:lumMod val="85000"/>
                    <a:lumOff val="15000"/>
                  </a:schemeClr>
                </a:solidFill>
                <a:cs typeface="B Mitra" pitchFamily="2" charset="-78"/>
              </a:rPr>
              <a:t>):</a:t>
            </a:r>
          </a:p>
          <a:p>
            <a:pPr marL="285750" algn="just" rtl="1">
              <a:lnSpc>
                <a:spcPct val="120000"/>
              </a:lnSpc>
              <a:buFont typeface="Courier New" pitchFamily="49" charset="0"/>
              <a:buChar char="o"/>
            </a:pPr>
            <a:r>
              <a:rPr lang="fa-IR" sz="2400" b="1" dirty="0" smtClean="0">
                <a:cs typeface="B Mitra" pitchFamily="2" charset="-78"/>
              </a:rPr>
              <a:t> ارزش معاملاتی: قیمتی که خریدار بابت آن می‌پردازد</a:t>
            </a:r>
          </a:p>
          <a:p>
            <a:pPr marL="463550" indent="-225425" algn="just" rtl="1">
              <a:lnSpc>
                <a:spcPct val="120000"/>
              </a:lnSpc>
              <a:buFont typeface="Courier New" pitchFamily="49" charset="0"/>
              <a:buChar char="o"/>
              <a:tabLst>
                <a:tab pos="569913" algn="l"/>
              </a:tabLst>
            </a:pPr>
            <a:r>
              <a:rPr lang="fa-IR" sz="2400" b="1" dirty="0" smtClean="0">
                <a:cs typeface="B Mitra" pitchFamily="2" charset="-78"/>
              </a:rPr>
              <a:t> ارزش ذاتی یا خصوصی: ارزش‌گذاری خصوصی یا شخصی فرد به جنس مورد حراج  (تابلوی نقاشی)</a:t>
            </a:r>
          </a:p>
          <a:p>
            <a:pPr marL="463550" indent="-225425" algn="just" rtl="1">
              <a:lnSpc>
                <a:spcPct val="120000"/>
              </a:lnSpc>
              <a:tabLst>
                <a:tab pos="569913" algn="l"/>
              </a:tabLst>
            </a:pPr>
            <a:endParaRPr lang="fa-IR" sz="2400" b="1" dirty="0" smtClean="0">
              <a:cs typeface="B Mitra" pitchFamily="2" charset="-78"/>
            </a:endParaRPr>
          </a:p>
          <a:p>
            <a:pPr algn="just" rtl="1">
              <a:lnSpc>
                <a:spcPct val="120000"/>
              </a:lnSpc>
              <a:tabLst>
                <a:tab pos="569913" algn="l"/>
              </a:tabLst>
            </a:pPr>
            <a:r>
              <a:rPr lang="fa-IR" sz="2400" b="1" dirty="0" smtClean="0">
                <a:solidFill>
                  <a:schemeClr val="bg1">
                    <a:lumMod val="85000"/>
                    <a:lumOff val="15000"/>
                  </a:schemeClr>
                </a:solidFill>
                <a:cs typeface="B Mitra" pitchFamily="2" charset="-78"/>
              </a:rPr>
              <a:t>قیمت پیشنهادی حریفان تابعی از ارزش‌گذاری خصوصی آن‌ها به جنس مورد حراج است</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BD99CB-30F5-42F5-B048-8651B7780C60}" type="slidenum">
              <a:rPr lang="en-US" sz="2000" b="1" smtClean="0">
                <a:latin typeface="Times New Roman" pitchFamily="18" charset="0"/>
                <a:cs typeface="Times New Roman" pitchFamily="18" charset="0"/>
              </a:rPr>
              <a:pPr/>
              <a:t>5</a:t>
            </a:fld>
            <a:endParaRPr lang="en-US" sz="2000" b="1" dirty="0">
              <a:latin typeface="Times New Roman" pitchFamily="18" charset="0"/>
              <a:cs typeface="Times New Roman" pitchFamily="18" charset="0"/>
            </a:endParaRPr>
          </a:p>
        </p:txBody>
      </p:sp>
      <p:sp>
        <p:nvSpPr>
          <p:cNvPr id="4" name="Rectangle 3"/>
          <p:cNvSpPr/>
          <p:nvPr/>
        </p:nvSpPr>
        <p:spPr>
          <a:xfrm>
            <a:off x="609600" y="1641693"/>
            <a:ext cx="8001000" cy="3637919"/>
          </a:xfrm>
          <a:prstGeom prst="rect">
            <a:avLst/>
          </a:prstGeom>
        </p:spPr>
        <p:txBody>
          <a:bodyPr wrap="square">
            <a:spAutoFit/>
          </a:bodyPr>
          <a:lstStyle/>
          <a:p>
            <a:pPr lvl="0" algn="just" rtl="1">
              <a:lnSpc>
                <a:spcPct val="120000"/>
              </a:lnSpc>
            </a:pPr>
            <a:r>
              <a:rPr lang="fa-IR" sz="2400" b="1" dirty="0" smtClean="0">
                <a:solidFill>
                  <a:prstClr val="white"/>
                </a:solidFill>
                <a:cs typeface="B Mitra" pitchFamily="2" charset="-78"/>
              </a:rPr>
              <a:t>حراج به دو گونه است:</a:t>
            </a:r>
          </a:p>
          <a:p>
            <a:pPr marL="225425" lvl="0" algn="just" rtl="1">
              <a:lnSpc>
                <a:spcPct val="120000"/>
              </a:lnSpc>
            </a:pPr>
            <a:r>
              <a:rPr lang="fa-IR" sz="2400" b="1" dirty="0" smtClean="0">
                <a:solidFill>
                  <a:prstClr val="white"/>
                </a:solidFill>
                <a:cs typeface="B Mitra" pitchFamily="2" charset="-78"/>
              </a:rPr>
              <a:t>1. مزایده</a:t>
            </a:r>
          </a:p>
          <a:p>
            <a:pPr marL="225425" lvl="0" algn="just" rtl="1">
              <a:lnSpc>
                <a:spcPct val="120000"/>
              </a:lnSpc>
            </a:pPr>
            <a:r>
              <a:rPr lang="fa-IR" sz="2400" b="1" dirty="0" smtClean="0">
                <a:solidFill>
                  <a:prstClr val="white"/>
                </a:solidFill>
                <a:cs typeface="B Mitra" pitchFamily="2" charset="-78"/>
              </a:rPr>
              <a:t>2. مناقصه</a:t>
            </a:r>
          </a:p>
          <a:p>
            <a:pPr lvl="0" algn="just" rtl="1">
              <a:lnSpc>
                <a:spcPct val="120000"/>
              </a:lnSpc>
            </a:pPr>
            <a:r>
              <a:rPr lang="fa-IR" sz="2400" b="1" dirty="0" smtClean="0">
                <a:solidFill>
                  <a:prstClr val="white"/>
                </a:solidFill>
                <a:cs typeface="B Mitra" pitchFamily="2" charset="-78"/>
              </a:rPr>
              <a:t>1. مزایده همیشه برای فروش کالاها یا خدمات به بالاترین قیمت ممکن به کار می‌رود (فروش یکی از شرکت‌های دولت)</a:t>
            </a:r>
          </a:p>
          <a:p>
            <a:pPr lvl="0" algn="just" rtl="1">
              <a:lnSpc>
                <a:spcPct val="120000"/>
              </a:lnSpc>
            </a:pPr>
            <a:r>
              <a:rPr lang="fa-IR" sz="2400" b="1" dirty="0" smtClean="0">
                <a:solidFill>
                  <a:prstClr val="white"/>
                </a:solidFill>
                <a:cs typeface="B Mitra" pitchFamily="2" charset="-78"/>
              </a:rPr>
              <a:t>2. برعکس مزایده، مناقصه همیشه برای خرید کالا یا خدمتی در کمترین قیمت ممکن به کار می‌رود (واگذاری اجرای خدمات به پیمانکاری‌ها)</a:t>
            </a:r>
          </a:p>
          <a:p>
            <a:pPr lvl="0" algn="just" rtl="1">
              <a:lnSpc>
                <a:spcPct val="120000"/>
              </a:lnSpc>
            </a:pPr>
            <a:r>
              <a:rPr lang="fa-IR" sz="2400" b="1" dirty="0" smtClean="0">
                <a:solidFill>
                  <a:prstClr val="white"/>
                </a:solidFill>
                <a:cs typeface="B Mitra" pitchFamily="2" charset="-78"/>
              </a:rPr>
              <a:t>به لحاظ تحلیلی مزایده و مناقصه عکس هم می‌باشند</a:t>
            </a:r>
          </a:p>
        </p:txBody>
      </p:sp>
      <p:sp>
        <p:nvSpPr>
          <p:cNvPr id="5" name="Rectangle 4"/>
          <p:cNvSpPr/>
          <p:nvPr/>
        </p:nvSpPr>
        <p:spPr>
          <a:xfrm>
            <a:off x="6629400" y="457200"/>
            <a:ext cx="19050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rtl="1"/>
            <a:r>
              <a:rPr lang="fa-IR" sz="2800" b="1" dirty="0" smtClean="0">
                <a:solidFill>
                  <a:schemeClr val="tx1">
                    <a:lumMod val="85000"/>
                  </a:schemeClr>
                </a:solidFill>
                <a:cs typeface="B Mitra" pitchFamily="2" charset="-78"/>
              </a:rPr>
              <a:t>انواع حراج</a:t>
            </a:r>
            <a:endParaRPr lang="en-US" sz="2800" b="1" dirty="0">
              <a:solidFill>
                <a:schemeClr val="tx1">
                  <a:lumMod val="85000"/>
                </a:schemeClr>
              </a:solidFill>
            </a:endParaRPr>
          </a:p>
        </p:txBody>
      </p:sp>
      <p:sp>
        <p:nvSpPr>
          <p:cNvPr id="6" name="8-Point Star 5"/>
          <p:cNvSpPr/>
          <p:nvPr/>
        </p:nvSpPr>
        <p:spPr>
          <a:xfrm>
            <a:off x="8001000" y="1143000"/>
            <a:ext cx="457200" cy="457200"/>
          </a:xfrm>
          <a:prstGeom prst="star8">
            <a:avLst/>
          </a:prstGeom>
          <a:solidFill>
            <a:srgbClr val="9E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1</a:t>
            </a:r>
            <a:endParaRPr lang="en-US" b="1" dirty="0"/>
          </a:p>
        </p:txBody>
      </p:sp>
      <p:grpSp>
        <p:nvGrpSpPr>
          <p:cNvPr id="3" name="Group 6"/>
          <p:cNvGrpSpPr/>
          <p:nvPr/>
        </p:nvGrpSpPr>
        <p:grpSpPr>
          <a:xfrm>
            <a:off x="865414" y="5562600"/>
            <a:ext cx="7440386" cy="609600"/>
            <a:chOff x="751840" y="3581400"/>
            <a:chExt cx="6944360" cy="609600"/>
          </a:xfrm>
        </p:grpSpPr>
        <p:sp>
          <p:nvSpPr>
            <p:cNvPr id="8" name="Rounded Rectangle 7"/>
            <p:cNvSpPr/>
            <p:nvPr/>
          </p:nvSpPr>
          <p:spPr>
            <a:xfrm>
              <a:off x="762000" y="3581400"/>
              <a:ext cx="6934200" cy="609600"/>
            </a:xfrm>
            <a:prstGeom prst="roundRect">
              <a:avLst/>
            </a:prstGeom>
            <a:gradFill flip="none" rotWithShape="1">
              <a:gsLst>
                <a:gs pos="0">
                  <a:srgbClr val="9E0000">
                    <a:tint val="66000"/>
                    <a:satMod val="160000"/>
                  </a:srgbClr>
                </a:gs>
                <a:gs pos="50000">
                  <a:srgbClr val="9E0000">
                    <a:tint val="44500"/>
                    <a:satMod val="160000"/>
                  </a:srgbClr>
                </a:gs>
                <a:gs pos="100000">
                  <a:srgbClr val="9E00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9" name="TextBox 8"/>
            <p:cNvSpPr txBox="1"/>
            <p:nvPr/>
          </p:nvSpPr>
          <p:spPr>
            <a:xfrm>
              <a:off x="751840" y="3657600"/>
              <a:ext cx="6898640" cy="461665"/>
            </a:xfrm>
            <a:prstGeom prst="rect">
              <a:avLst/>
            </a:prstGeom>
            <a:noFill/>
          </p:spPr>
          <p:txBody>
            <a:bodyPr wrap="square" rtlCol="0">
              <a:spAutoFit/>
            </a:bodyPr>
            <a:lstStyle/>
            <a:p>
              <a:pPr lvl="0" algn="just" rtl="1">
                <a:lnSpc>
                  <a:spcPct val="120000"/>
                </a:lnSpc>
              </a:pPr>
              <a:r>
                <a:rPr lang="fa-IR" sz="2000" b="1" dirty="0" smtClean="0">
                  <a:solidFill>
                    <a:srgbClr val="9E0000"/>
                  </a:solidFill>
                  <a:cs typeface="B Mitra" pitchFamily="2" charset="-78"/>
                </a:rPr>
                <a:t>ادبیات حراج همان ادبیات مزایده است و حراج را همیشه معادل مزایده به کار می‌برند</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BD99CB-30F5-42F5-B048-8651B7780C60}" type="slidenum">
              <a:rPr lang="en-US" smtClean="0"/>
              <a:pPr/>
              <a:t>6</a:t>
            </a:fld>
            <a:endParaRPr lang="en-US"/>
          </a:p>
        </p:txBody>
      </p:sp>
      <p:sp>
        <p:nvSpPr>
          <p:cNvPr id="4" name="Rectangle 3"/>
          <p:cNvSpPr/>
          <p:nvPr/>
        </p:nvSpPr>
        <p:spPr>
          <a:xfrm>
            <a:off x="609600" y="1641693"/>
            <a:ext cx="8001000" cy="3711785"/>
          </a:xfrm>
          <a:prstGeom prst="rect">
            <a:avLst/>
          </a:prstGeom>
        </p:spPr>
        <p:txBody>
          <a:bodyPr wrap="square">
            <a:spAutoFit/>
          </a:bodyPr>
          <a:lstStyle/>
          <a:p>
            <a:pPr lvl="0" algn="just" rtl="1">
              <a:lnSpc>
                <a:spcPct val="120000"/>
              </a:lnSpc>
            </a:pPr>
            <a:r>
              <a:rPr lang="fa-IR" sz="2400" b="1" dirty="0" smtClean="0">
                <a:solidFill>
                  <a:prstClr val="white"/>
                </a:solidFill>
                <a:cs typeface="B Mitra" pitchFamily="2" charset="-78"/>
              </a:rPr>
              <a:t>یک حراج ممکن است </a:t>
            </a:r>
            <a:r>
              <a:rPr lang="fa-IR" sz="2800" b="1" dirty="0" smtClean="0">
                <a:solidFill>
                  <a:srgbClr val="9E0000"/>
                </a:solidFill>
                <a:cs typeface="B Mitra" pitchFamily="2" charset="-78"/>
              </a:rPr>
              <a:t>باز</a:t>
            </a:r>
            <a:r>
              <a:rPr lang="fa-IR" sz="2800" b="1" dirty="0" smtClean="0">
                <a:solidFill>
                  <a:prstClr val="white"/>
                </a:solidFill>
                <a:cs typeface="B Mitra" pitchFamily="2" charset="-78"/>
              </a:rPr>
              <a:t> </a:t>
            </a:r>
            <a:r>
              <a:rPr lang="fa-IR" sz="2400" b="1" dirty="0" smtClean="0">
                <a:solidFill>
                  <a:prstClr val="white"/>
                </a:solidFill>
                <a:cs typeface="B Mitra" pitchFamily="2" charset="-78"/>
              </a:rPr>
              <a:t>یا </a:t>
            </a:r>
            <a:r>
              <a:rPr lang="fa-IR" sz="2800" b="1" dirty="0" smtClean="0">
                <a:solidFill>
                  <a:srgbClr val="9E0000"/>
                </a:solidFill>
                <a:cs typeface="B Mitra" pitchFamily="2" charset="-78"/>
              </a:rPr>
              <a:t>بسته</a:t>
            </a:r>
            <a:r>
              <a:rPr lang="fa-IR" sz="2800" b="1" dirty="0" smtClean="0">
                <a:solidFill>
                  <a:prstClr val="white"/>
                </a:solidFill>
                <a:cs typeface="B Mitra" pitchFamily="2" charset="-78"/>
              </a:rPr>
              <a:t> </a:t>
            </a:r>
            <a:r>
              <a:rPr lang="fa-IR" sz="2400" b="1" dirty="0" smtClean="0">
                <a:solidFill>
                  <a:prstClr val="white"/>
                </a:solidFill>
                <a:cs typeface="B Mitra" pitchFamily="2" charset="-78"/>
              </a:rPr>
              <a:t>باشد:</a:t>
            </a:r>
          </a:p>
          <a:p>
            <a:pPr lvl="0" algn="just" rtl="1">
              <a:lnSpc>
                <a:spcPct val="120000"/>
              </a:lnSpc>
            </a:pPr>
            <a:r>
              <a:rPr lang="fa-IR" sz="2400" b="1" dirty="0" smtClean="0">
                <a:solidFill>
                  <a:prstClr val="white"/>
                </a:solidFill>
                <a:cs typeface="B Mitra" pitchFamily="2" charset="-78"/>
              </a:rPr>
              <a:t>1. حراج باز: </a:t>
            </a:r>
          </a:p>
          <a:p>
            <a:pPr marL="285750" lvl="0" algn="just" rtl="1">
              <a:lnSpc>
                <a:spcPct val="120000"/>
              </a:lnSpc>
            </a:pPr>
            <a:r>
              <a:rPr lang="fa-IR" sz="2400" b="1" dirty="0" smtClean="0">
                <a:solidFill>
                  <a:prstClr val="white"/>
                </a:solidFill>
                <a:cs typeface="B Mitra" pitchFamily="2" charset="-78"/>
              </a:rPr>
              <a:t>حراجی است که هیچ محدودیتی برای شرکت افراد خریدار در آن وجود نداشته و هرکسی تمایل داشته باشد بتواند در آن شرکت کند</a:t>
            </a:r>
          </a:p>
          <a:p>
            <a:pPr lvl="0" algn="just" rtl="1">
              <a:lnSpc>
                <a:spcPct val="120000"/>
              </a:lnSpc>
            </a:pPr>
            <a:endParaRPr lang="fa-IR" sz="2400" b="1" dirty="0" smtClean="0">
              <a:solidFill>
                <a:prstClr val="white"/>
              </a:solidFill>
              <a:cs typeface="B Mitra" pitchFamily="2" charset="-78"/>
            </a:endParaRPr>
          </a:p>
          <a:p>
            <a:pPr lvl="0" algn="just" rtl="1">
              <a:lnSpc>
                <a:spcPct val="120000"/>
              </a:lnSpc>
            </a:pPr>
            <a:r>
              <a:rPr lang="fa-IR" sz="2400" b="1" dirty="0" smtClean="0">
                <a:solidFill>
                  <a:prstClr val="white"/>
                </a:solidFill>
                <a:cs typeface="B Mitra" pitchFamily="2" charset="-78"/>
              </a:rPr>
              <a:t>2. حراج بسته:</a:t>
            </a:r>
          </a:p>
          <a:p>
            <a:pPr marL="285750" lvl="0" algn="just" rtl="1">
              <a:lnSpc>
                <a:spcPct val="120000"/>
              </a:lnSpc>
            </a:pPr>
            <a:r>
              <a:rPr lang="fa-IR" sz="2400" b="1" dirty="0" smtClean="0">
                <a:solidFill>
                  <a:prstClr val="white"/>
                </a:solidFill>
                <a:cs typeface="B Mitra" pitchFamily="2" charset="-78"/>
              </a:rPr>
              <a:t>حراجی است شرکت‌کننده‌ها در آن باید واجد شرایطی باشند که از سوی حراج‌گذار تعیین می‌شود (مانند قیمت)</a:t>
            </a:r>
          </a:p>
        </p:txBody>
      </p:sp>
      <p:sp>
        <p:nvSpPr>
          <p:cNvPr id="5" name="Rectangle 4"/>
          <p:cNvSpPr/>
          <p:nvPr/>
        </p:nvSpPr>
        <p:spPr>
          <a:xfrm>
            <a:off x="6629400" y="457200"/>
            <a:ext cx="19050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rtl="1"/>
            <a:r>
              <a:rPr lang="fa-IR" sz="2800" b="1" dirty="0" smtClean="0">
                <a:solidFill>
                  <a:schemeClr val="tx1">
                    <a:lumMod val="85000"/>
                  </a:schemeClr>
                </a:solidFill>
                <a:cs typeface="B Mitra" pitchFamily="2" charset="-78"/>
              </a:rPr>
              <a:t>انواع حراج</a:t>
            </a:r>
            <a:endParaRPr lang="en-US" sz="2800" b="1" dirty="0">
              <a:solidFill>
                <a:schemeClr val="tx1">
                  <a:lumMod val="85000"/>
                </a:schemeClr>
              </a:solidFill>
            </a:endParaRPr>
          </a:p>
        </p:txBody>
      </p:sp>
      <p:sp>
        <p:nvSpPr>
          <p:cNvPr id="6" name="8-Point Star 5"/>
          <p:cNvSpPr/>
          <p:nvPr/>
        </p:nvSpPr>
        <p:spPr>
          <a:xfrm>
            <a:off x="8001000" y="1143000"/>
            <a:ext cx="457200" cy="457200"/>
          </a:xfrm>
          <a:prstGeom prst="star8">
            <a:avLst/>
          </a:prstGeom>
          <a:solidFill>
            <a:srgbClr val="9E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2</a:t>
            </a:r>
            <a:endParaRPr lang="en-US" b="1" dirty="0"/>
          </a:p>
        </p:txBody>
      </p:sp>
      <p:sp>
        <p:nvSpPr>
          <p:cNvPr id="7" name="Rectangle 6"/>
          <p:cNvSpPr/>
          <p:nvPr/>
        </p:nvSpPr>
        <p:spPr>
          <a:xfrm>
            <a:off x="762000" y="5715000"/>
            <a:ext cx="4343400" cy="707886"/>
          </a:xfrm>
          <a:prstGeom prst="rect">
            <a:avLst/>
          </a:prstGeom>
        </p:spPr>
        <p:style>
          <a:lnRef idx="2">
            <a:schemeClr val="accent6"/>
          </a:lnRef>
          <a:fillRef idx="1">
            <a:schemeClr val="lt1"/>
          </a:fillRef>
          <a:effectRef idx="0">
            <a:schemeClr val="accent6"/>
          </a:effectRef>
          <a:fontRef idx="minor">
            <a:schemeClr val="dk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just" rtl="1"/>
            <a:r>
              <a:rPr lang="fa-IR" sz="2000" b="1" dirty="0" smtClean="0">
                <a:ln w="50800"/>
                <a:solidFill>
                  <a:schemeClr val="bg1">
                    <a:shade val="50000"/>
                  </a:schemeClr>
                </a:solidFill>
                <a:cs typeface="B Mitra" pitchFamily="2" charset="-78"/>
              </a:rPr>
              <a:t>برای پیشگیری از تبانی احتمالی شرکت‌کننده‌ها برای دادن قیمت پیشنهادی پایین</a:t>
            </a:r>
            <a:endParaRPr lang="en-US" sz="1600" b="1" dirty="0">
              <a:ln w="50800"/>
              <a:solidFill>
                <a:schemeClr val="bg1">
                  <a:shade val="50000"/>
                </a:schemeClr>
              </a:solidFill>
            </a:endParaRPr>
          </a:p>
        </p:txBody>
      </p:sp>
      <p:cxnSp>
        <p:nvCxnSpPr>
          <p:cNvPr id="8" name="Straight Arrow Connector 7"/>
          <p:cNvCxnSpPr/>
          <p:nvPr/>
        </p:nvCxnSpPr>
        <p:spPr>
          <a:xfrm flipH="1">
            <a:off x="3810000" y="5029200"/>
            <a:ext cx="457200" cy="5334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BD99CB-30F5-42F5-B048-8651B7780C60}" type="slidenum">
              <a:rPr lang="en-US" smtClean="0"/>
              <a:pPr/>
              <a:t>7</a:t>
            </a:fld>
            <a:endParaRPr lang="en-US"/>
          </a:p>
        </p:txBody>
      </p:sp>
      <p:sp>
        <p:nvSpPr>
          <p:cNvPr id="5" name="Rectangle 4"/>
          <p:cNvSpPr/>
          <p:nvPr/>
        </p:nvSpPr>
        <p:spPr>
          <a:xfrm>
            <a:off x="6629400" y="457200"/>
            <a:ext cx="19050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rtl="1"/>
            <a:r>
              <a:rPr lang="fa-IR" sz="2800" b="1" dirty="0" smtClean="0">
                <a:solidFill>
                  <a:schemeClr val="tx1">
                    <a:lumMod val="85000"/>
                  </a:schemeClr>
                </a:solidFill>
                <a:cs typeface="B Mitra" pitchFamily="2" charset="-78"/>
              </a:rPr>
              <a:t>انواع حراج</a:t>
            </a:r>
            <a:endParaRPr lang="en-US" sz="2800" b="1" dirty="0">
              <a:solidFill>
                <a:schemeClr val="tx1">
                  <a:lumMod val="85000"/>
                </a:schemeClr>
              </a:solidFill>
            </a:endParaRPr>
          </a:p>
        </p:txBody>
      </p:sp>
      <p:sp>
        <p:nvSpPr>
          <p:cNvPr id="6" name="8-Point Star 5"/>
          <p:cNvSpPr/>
          <p:nvPr/>
        </p:nvSpPr>
        <p:spPr>
          <a:xfrm>
            <a:off x="8001000" y="1143000"/>
            <a:ext cx="457200" cy="457200"/>
          </a:xfrm>
          <a:prstGeom prst="star8">
            <a:avLst/>
          </a:prstGeom>
          <a:solidFill>
            <a:srgbClr val="9E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3</a:t>
            </a:r>
            <a:endParaRPr lang="en-US" b="1" dirty="0"/>
          </a:p>
        </p:txBody>
      </p:sp>
      <p:sp>
        <p:nvSpPr>
          <p:cNvPr id="9" name="TextBox 8"/>
          <p:cNvSpPr txBox="1"/>
          <p:nvPr/>
        </p:nvSpPr>
        <p:spPr>
          <a:xfrm>
            <a:off x="381000" y="1676400"/>
            <a:ext cx="8229600" cy="1865126"/>
          </a:xfrm>
          <a:prstGeom prst="rect">
            <a:avLst/>
          </a:prstGeom>
          <a:noFill/>
        </p:spPr>
        <p:txBody>
          <a:bodyPr wrap="square" rtlCol="0">
            <a:spAutoFit/>
          </a:bodyPr>
          <a:lstStyle/>
          <a:p>
            <a:pPr algn="just" rtl="1">
              <a:lnSpc>
                <a:spcPct val="120000"/>
              </a:lnSpc>
            </a:pPr>
            <a:r>
              <a:rPr lang="fa-IR" sz="2400" b="1" dirty="0" smtClean="0">
                <a:cs typeface="B Mitra" pitchFamily="2" charset="-78"/>
              </a:rPr>
              <a:t>حراج از لحاظ نحوۀ اجرا:</a:t>
            </a:r>
          </a:p>
          <a:p>
            <a:pPr marL="344488" algn="just" rtl="1">
              <a:lnSpc>
                <a:spcPct val="120000"/>
              </a:lnSpc>
            </a:pPr>
            <a:r>
              <a:rPr lang="fa-IR" sz="2400" b="1" dirty="0" smtClean="0">
                <a:cs typeface="B Mitra" pitchFamily="2" charset="-78"/>
              </a:rPr>
              <a:t>1. غیر حضوری</a:t>
            </a:r>
          </a:p>
          <a:p>
            <a:pPr marL="344488" algn="just" rtl="1">
              <a:lnSpc>
                <a:spcPct val="120000"/>
              </a:lnSpc>
            </a:pPr>
            <a:r>
              <a:rPr lang="fa-IR" sz="2400" b="1" dirty="0" smtClean="0">
                <a:cs typeface="B Mitra" pitchFamily="2" charset="-78"/>
              </a:rPr>
              <a:t>2. حضوری</a:t>
            </a:r>
          </a:p>
          <a:p>
            <a:pPr algn="just" rtl="1">
              <a:lnSpc>
                <a:spcPct val="120000"/>
              </a:lnSpc>
            </a:pPr>
            <a:r>
              <a:rPr lang="fa-IR" sz="2400" b="1" dirty="0" smtClean="0">
                <a:cs typeface="B Mitra" pitchFamily="2" charset="-78"/>
              </a:rPr>
              <a:t>در حراج حضوری دو مکانیزم: حراج با قیمت صعودی	حراج با قیمت نزولی</a:t>
            </a:r>
          </a:p>
        </p:txBody>
      </p:sp>
      <p:sp>
        <p:nvSpPr>
          <p:cNvPr id="10" name="TextBox 9"/>
          <p:cNvSpPr txBox="1"/>
          <p:nvPr/>
        </p:nvSpPr>
        <p:spPr>
          <a:xfrm>
            <a:off x="457200" y="4648200"/>
            <a:ext cx="8229600" cy="978729"/>
          </a:xfrm>
          <a:prstGeom prst="rect">
            <a:avLst/>
          </a:prstGeom>
          <a:noFill/>
        </p:spPr>
        <p:txBody>
          <a:bodyPr wrap="square" rtlCol="0">
            <a:spAutoFit/>
          </a:bodyPr>
          <a:lstStyle/>
          <a:p>
            <a:pPr algn="just" rtl="1">
              <a:lnSpc>
                <a:spcPct val="120000"/>
              </a:lnSpc>
            </a:pPr>
            <a:r>
              <a:rPr lang="fa-IR" sz="2400" b="1" dirty="0" smtClean="0">
                <a:cs typeface="B Mitra" pitchFamily="2" charset="-78"/>
              </a:rPr>
              <a:t>حراج انگلیسی (</a:t>
            </a:r>
            <a:r>
              <a:rPr lang="en-US" sz="2400" b="1" dirty="0" smtClean="0">
                <a:cs typeface="B Mitra" pitchFamily="2" charset="-78"/>
              </a:rPr>
              <a:t>English</a:t>
            </a:r>
            <a:r>
              <a:rPr lang="fa-IR" sz="2400" b="1" dirty="0" smtClean="0">
                <a:cs typeface="B Mitra" pitchFamily="2" charset="-78"/>
              </a:rPr>
              <a:t>):	        همان حراج حضوری با قیمت صعودی</a:t>
            </a:r>
          </a:p>
          <a:p>
            <a:pPr algn="just" rtl="1">
              <a:lnSpc>
                <a:spcPct val="120000"/>
              </a:lnSpc>
            </a:pPr>
            <a:r>
              <a:rPr lang="fa-IR" sz="2400" b="1" dirty="0" smtClean="0">
                <a:cs typeface="B Mitra" pitchFamily="2" charset="-78"/>
              </a:rPr>
              <a:t>حراج هلندی (</a:t>
            </a:r>
            <a:r>
              <a:rPr lang="en-US" sz="2400" b="1" dirty="0" smtClean="0">
                <a:cs typeface="B Mitra" pitchFamily="2" charset="-78"/>
              </a:rPr>
              <a:t>Dutch</a:t>
            </a:r>
            <a:r>
              <a:rPr lang="fa-IR" sz="2400" b="1" dirty="0" smtClean="0">
                <a:cs typeface="B Mitra" pitchFamily="2" charset="-78"/>
              </a:rPr>
              <a:t>)		        همان حراج حضوری با قیمت نزولی</a:t>
            </a:r>
          </a:p>
        </p:txBody>
      </p:sp>
      <p:sp>
        <p:nvSpPr>
          <p:cNvPr id="11" name="8-Point Star 10"/>
          <p:cNvSpPr/>
          <p:nvPr/>
        </p:nvSpPr>
        <p:spPr>
          <a:xfrm>
            <a:off x="8017824" y="3947556"/>
            <a:ext cx="457200" cy="457200"/>
          </a:xfrm>
          <a:prstGeom prst="star8">
            <a:avLst/>
          </a:prstGeom>
          <a:solidFill>
            <a:srgbClr val="9E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4</a:t>
            </a:r>
            <a:endParaRPr lang="en-US" b="1" dirty="0"/>
          </a:p>
        </p:txBody>
      </p:sp>
      <p:sp>
        <p:nvSpPr>
          <p:cNvPr id="12" name="Right Arrow 11"/>
          <p:cNvSpPr/>
          <p:nvPr/>
        </p:nvSpPr>
        <p:spPr>
          <a:xfrm rot="10800000">
            <a:off x="4572000" y="4800600"/>
            <a:ext cx="1066800" cy="3048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ight Arrow 12"/>
          <p:cNvSpPr/>
          <p:nvPr/>
        </p:nvSpPr>
        <p:spPr>
          <a:xfrm rot="10800000">
            <a:off x="4572000" y="5257800"/>
            <a:ext cx="1066800" cy="3048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0-#ppt_w/2"/>
                                          </p:val>
                                        </p:tav>
                                        <p:tav tm="100000">
                                          <p:val>
                                            <p:strVal val="#ppt_x"/>
                                          </p:val>
                                        </p:tav>
                                      </p:tavLst>
                                    </p:anim>
                                    <p:anim calcmode="lin" valueType="num">
                                      <p:cBhvr additive="base">
                                        <p:cTn id="18" dur="10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0-#ppt_w/2"/>
                                          </p:val>
                                        </p:tav>
                                        <p:tav tm="100000">
                                          <p:val>
                                            <p:strVal val="#ppt_x"/>
                                          </p:val>
                                        </p:tav>
                                      </p:tavLst>
                                    </p:anim>
                                    <p:anim calcmode="lin" valueType="num">
                                      <p:cBhvr additive="base">
                                        <p:cTn id="22" dur="1000" fill="hold"/>
                                        <p:tgtEl>
                                          <p:spTgt spid="1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1000" fill="hold"/>
                                        <p:tgtEl>
                                          <p:spTgt spid="12"/>
                                        </p:tgtEl>
                                        <p:attrNameLst>
                                          <p:attrName>ppt_x</p:attrName>
                                        </p:attrNameLst>
                                      </p:cBhvr>
                                      <p:tavLst>
                                        <p:tav tm="0">
                                          <p:val>
                                            <p:strVal val="0-#ppt_w/2"/>
                                          </p:val>
                                        </p:tav>
                                        <p:tav tm="100000">
                                          <p:val>
                                            <p:strVal val="#ppt_x"/>
                                          </p:val>
                                        </p:tav>
                                      </p:tavLst>
                                    </p:anim>
                                    <p:anim calcmode="lin" valueType="num">
                                      <p:cBhvr additive="base">
                                        <p:cTn id="26" dur="10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1000" fill="hold"/>
                                        <p:tgtEl>
                                          <p:spTgt spid="13"/>
                                        </p:tgtEl>
                                        <p:attrNameLst>
                                          <p:attrName>ppt_x</p:attrName>
                                        </p:attrNameLst>
                                      </p:cBhvr>
                                      <p:tavLst>
                                        <p:tav tm="0">
                                          <p:val>
                                            <p:strVal val="0-#ppt_w/2"/>
                                          </p:val>
                                        </p:tav>
                                        <p:tav tm="100000">
                                          <p:val>
                                            <p:strVal val="#ppt_x"/>
                                          </p:val>
                                        </p:tav>
                                      </p:tavLst>
                                    </p:anim>
                                    <p:anim calcmode="lin" valueType="num">
                                      <p:cBhvr additive="base">
                                        <p:cTn id="30"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BD99CB-30F5-42F5-B048-8651B7780C60}" type="slidenum">
              <a:rPr lang="en-US" smtClean="0"/>
              <a:pPr/>
              <a:t>8</a:t>
            </a:fld>
            <a:endParaRPr lang="en-US"/>
          </a:p>
        </p:txBody>
      </p:sp>
      <p:sp>
        <p:nvSpPr>
          <p:cNvPr id="5" name="Rectangle 4"/>
          <p:cNvSpPr/>
          <p:nvPr/>
        </p:nvSpPr>
        <p:spPr>
          <a:xfrm>
            <a:off x="6629400" y="457200"/>
            <a:ext cx="19050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rtl="1"/>
            <a:r>
              <a:rPr lang="fa-IR" sz="2800" b="1" dirty="0" smtClean="0">
                <a:solidFill>
                  <a:schemeClr val="tx1">
                    <a:lumMod val="85000"/>
                  </a:schemeClr>
                </a:solidFill>
                <a:cs typeface="B Mitra" pitchFamily="2" charset="-78"/>
              </a:rPr>
              <a:t>انواع حراج</a:t>
            </a:r>
            <a:endParaRPr lang="en-US" sz="2800" b="1" dirty="0">
              <a:solidFill>
                <a:schemeClr val="tx1">
                  <a:lumMod val="85000"/>
                </a:schemeClr>
              </a:solidFill>
            </a:endParaRPr>
          </a:p>
        </p:txBody>
      </p:sp>
      <p:sp>
        <p:nvSpPr>
          <p:cNvPr id="6" name="8-Point Star 5"/>
          <p:cNvSpPr/>
          <p:nvPr/>
        </p:nvSpPr>
        <p:spPr>
          <a:xfrm>
            <a:off x="8001000" y="1143000"/>
            <a:ext cx="457200" cy="457200"/>
          </a:xfrm>
          <a:prstGeom prst="star8">
            <a:avLst/>
          </a:prstGeom>
          <a:solidFill>
            <a:srgbClr val="9E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5</a:t>
            </a:r>
            <a:endParaRPr lang="en-US" b="1" dirty="0"/>
          </a:p>
        </p:txBody>
      </p:sp>
      <p:sp>
        <p:nvSpPr>
          <p:cNvPr id="9" name="TextBox 8"/>
          <p:cNvSpPr txBox="1"/>
          <p:nvPr/>
        </p:nvSpPr>
        <p:spPr>
          <a:xfrm>
            <a:off x="381000" y="1676400"/>
            <a:ext cx="8229600" cy="4635115"/>
          </a:xfrm>
          <a:prstGeom prst="rect">
            <a:avLst/>
          </a:prstGeom>
          <a:noFill/>
        </p:spPr>
        <p:txBody>
          <a:bodyPr wrap="square" rtlCol="0">
            <a:spAutoFit/>
          </a:bodyPr>
          <a:lstStyle/>
          <a:p>
            <a:pPr algn="just" rtl="1">
              <a:lnSpc>
                <a:spcPct val="120000"/>
              </a:lnSpc>
            </a:pPr>
            <a:r>
              <a:rPr lang="fa-IR" sz="2400" b="1" dirty="0" smtClean="0">
                <a:cs typeface="B Mitra" pitchFamily="2" charset="-78"/>
              </a:rPr>
              <a:t>حراج‌ها بر اساس اطلاعات بازیکنان:</a:t>
            </a:r>
          </a:p>
          <a:p>
            <a:pPr marL="403225" algn="just" rtl="1">
              <a:lnSpc>
                <a:spcPct val="120000"/>
              </a:lnSpc>
            </a:pPr>
            <a:r>
              <a:rPr lang="fa-IR" sz="2400" b="1" dirty="0" smtClean="0">
                <a:cs typeface="B Mitra" pitchFamily="2" charset="-78"/>
              </a:rPr>
              <a:t>1. کامل</a:t>
            </a:r>
          </a:p>
          <a:p>
            <a:pPr marL="403225" algn="just" rtl="1">
              <a:lnSpc>
                <a:spcPct val="120000"/>
              </a:lnSpc>
            </a:pPr>
            <a:r>
              <a:rPr lang="fa-IR" sz="2400" b="1" dirty="0" smtClean="0">
                <a:cs typeface="B Mitra" pitchFamily="2" charset="-78"/>
              </a:rPr>
              <a:t>2. ناقص</a:t>
            </a:r>
          </a:p>
          <a:p>
            <a:pPr algn="just" rtl="1">
              <a:lnSpc>
                <a:spcPct val="120000"/>
              </a:lnSpc>
            </a:pPr>
            <a:r>
              <a:rPr lang="fa-IR" sz="2400" b="1" dirty="0" smtClean="0">
                <a:cs typeface="B Mitra" pitchFamily="2" charset="-78"/>
              </a:rPr>
              <a:t>ناقص دو شکل دارد:</a:t>
            </a:r>
          </a:p>
          <a:p>
            <a:pPr algn="just" rtl="1">
              <a:lnSpc>
                <a:spcPct val="120000"/>
              </a:lnSpc>
            </a:pPr>
            <a:r>
              <a:rPr lang="fa-IR" sz="2400" b="1" dirty="0" smtClean="0">
                <a:cs typeface="B Mitra" pitchFamily="2" charset="-78"/>
              </a:rPr>
              <a:t>1- جنس مورد حراج برای همۀ بازیکنان ارزش یکسان دارد، ولی آن ارزش برای بازیکنان معلوم نیست (حراج با ارزش‌گذاری یکسان)</a:t>
            </a:r>
          </a:p>
          <a:p>
            <a:pPr marL="395288" algn="just" rtl="1">
              <a:lnSpc>
                <a:spcPct val="120000"/>
              </a:lnSpc>
              <a:tabLst>
                <a:tab pos="395288" algn="l"/>
                <a:tab pos="7602538" algn="l"/>
              </a:tabLst>
            </a:pPr>
            <a:r>
              <a:rPr lang="fa-IR" b="1" dirty="0" smtClean="0">
                <a:cs typeface="B Mitra" pitchFamily="2" charset="-78"/>
              </a:rPr>
              <a:t>مثال: دولت استخراج منابع نفتی منطقه الف را از طریق حراج به فروش گذاشته است. مقدار ذخیره نفت منطقه ثابت است، ولی هیچ بازیکنی مفدار آن را نمی‌داند</a:t>
            </a:r>
          </a:p>
          <a:p>
            <a:pPr marL="395288" algn="just" rtl="1">
              <a:lnSpc>
                <a:spcPct val="120000"/>
              </a:lnSpc>
              <a:tabLst>
                <a:tab pos="395288" algn="l"/>
                <a:tab pos="7602538" algn="l"/>
              </a:tabLst>
            </a:pPr>
            <a:endParaRPr lang="fa-IR" b="1" dirty="0" smtClean="0">
              <a:cs typeface="B Mitra" pitchFamily="2" charset="-78"/>
            </a:endParaRPr>
          </a:p>
          <a:p>
            <a:pPr algn="just" rtl="1">
              <a:lnSpc>
                <a:spcPct val="120000"/>
              </a:lnSpc>
            </a:pPr>
            <a:r>
              <a:rPr lang="fa-IR" sz="2400" b="1" dirty="0" smtClean="0">
                <a:cs typeface="B Mitra" pitchFamily="2" charset="-78"/>
              </a:rPr>
              <a:t>2- هر پیشنهاد دهنده، ارزش‌گذاری خصوصی یا شخصی متفاوت و مستقل از دیگران به جنس مورد حراج دارد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533400" y="762000"/>
          <a:ext cx="81534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p:cNvSpPr>
            <a:spLocks noGrp="1"/>
          </p:cNvSpPr>
          <p:nvPr>
            <p:ph type="sldNum" sz="quarter" idx="12"/>
          </p:nvPr>
        </p:nvSpPr>
        <p:spPr/>
        <p:txBody>
          <a:bodyPr/>
          <a:lstStyle/>
          <a:p>
            <a:fld id="{DDBD99CB-30F5-42F5-B048-8651B7780C60}" type="slidenum">
              <a:rPr lang="en-US" smtClean="0"/>
              <a:pPr/>
              <a:t>9</a:t>
            </a:fld>
            <a:endParaRPr lang="en-US"/>
          </a:p>
        </p:txBody>
      </p:sp>
      <p:sp>
        <p:nvSpPr>
          <p:cNvPr id="7" name="Rectangle 6"/>
          <p:cNvSpPr/>
          <p:nvPr/>
        </p:nvSpPr>
        <p:spPr>
          <a:xfrm>
            <a:off x="6629400" y="457200"/>
            <a:ext cx="19050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rtl="1"/>
            <a:r>
              <a:rPr lang="fa-IR" sz="2800" b="1" dirty="0" smtClean="0">
                <a:solidFill>
                  <a:schemeClr val="tx1">
                    <a:lumMod val="85000"/>
                  </a:schemeClr>
                </a:solidFill>
                <a:cs typeface="B Mitra" pitchFamily="2" charset="-78"/>
              </a:rPr>
              <a:t>انواع حراج</a:t>
            </a:r>
            <a:endParaRPr lang="en-US" sz="2800" b="1" dirty="0">
              <a:solidFill>
                <a:schemeClr val="tx1">
                  <a:lumMod val="85000"/>
                </a:schemeClr>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MRS             MDS&amp;quot;&quot;/&gt;&lt;property id=&quot;20307&quot; value=&quot;256&quot;/&gt;&lt;/object&gt;&lt;object type=&quot;3&quot; unique_id=&quot;10016&quot;&gt;&lt;property id=&quot;20148&quot; value=&quot;5&quot;/&gt;&lt;property id=&quot;20300&quot; value=&quot;Slide 2&quot;/&gt;&lt;property id=&quot;20307&quot; value=&quot;260&quot;/&gt;&lt;/object&gt;&lt;object type=&quot;3&quot; unique_id=&quot;10039&quot;&gt;&lt;property id=&quot;20148&quot; value=&quot;5&quot;/&gt;&lt;property id=&quot;20300&quot; value=&quot;Slide 3&quot;/&gt;&lt;property id=&quot;20307&quot; value=&quot;261&quot;/&gt;&lt;/object&gt;&lt;object type=&quot;3&quot; unique_id=&quot;10050&quot;&gt;&lt;property id=&quot;20148&quot; value=&quot;5&quot;/&gt;&lt;property id=&quot;20300&quot; value=&quot;Slide 4&quot;/&gt;&lt;property id=&quot;20307&quot; value=&quot;262&quot;/&gt;&lt;/object&gt;&lt;object type=&quot;3&quot; unique_id=&quot;10080&quot;&gt;&lt;property id=&quot;20148&quot; value=&quot;5&quot;/&gt;&lt;property id=&quot;20300&quot; value=&quot;Slide 5&quot;/&gt;&lt;property id=&quot;20307&quot; value=&quot;264&quot;/&gt;&lt;/object&gt;&lt;object type=&quot;3&quot; unique_id=&quot;10169&quot;&gt;&lt;property id=&quot;20148&quot; value=&quot;5&quot;/&gt;&lt;property id=&quot;20300&quot; value=&quot;Slide 6&quot;/&gt;&lt;property id=&quot;20307&quot; value=&quot;265&quot;/&gt;&lt;/object&gt;&lt;object type=&quot;3&quot; unique_id=&quot;10171&quot;&gt;&lt;property id=&quot;20148&quot; value=&quot;5&quot;/&gt;&lt;property id=&quot;20300&quot; value=&quot;Slide 8&quot;/&gt;&lt;property id=&quot;20307&quot; value=&quot;267&quot;/&gt;&lt;/object&gt;&lt;object type=&quot;3&quot; unique_id=&quot;10172&quot;&gt;&lt;property id=&quot;20148&quot; value=&quot;5&quot;/&gt;&lt;property id=&quot;20300&quot; value=&quot;Slide 9&quot;/&gt;&lt;property id=&quot;20307&quot; value=&quot;268&quot;/&gt;&lt;/object&gt;&lt;object type=&quot;3&quot; unique_id=&quot;10174&quot;&gt;&lt;property id=&quot;20148&quot; value=&quot;5&quot;/&gt;&lt;property id=&quot;20300&quot; value=&quot;Slide 10&quot;/&gt;&lt;property id=&quot;20307&quot; value=&quot;270&quot;/&gt;&lt;/object&gt;&lt;object type=&quot;3&quot; unique_id=&quot;10175&quot;&gt;&lt;property id=&quot;20148&quot; value=&quot;5&quot;/&gt;&lt;property id=&quot;20300&quot; value=&quot;Slide 11&quot;/&gt;&lt;property id=&quot;20307&quot; value=&quot;271&quot;/&gt;&lt;/object&gt;&lt;object type=&quot;3&quot; unique_id=&quot;10176&quot;&gt;&lt;property id=&quot;20148&quot; value=&quot;5&quot;/&gt;&lt;property id=&quot;20300&quot; value=&quot;Slide 21&quot;/&gt;&lt;property id=&quot;20307&quot; value=&quot;272&quot;/&gt;&lt;/object&gt;&lt;object type=&quot;3&quot; unique_id=&quot;10282&quot;&gt;&lt;property id=&quot;20148&quot; value=&quot;5&quot;/&gt;&lt;property id=&quot;20300&quot; value=&quot;Slide 7&quot;/&gt;&lt;property id=&quot;20307&quot; value=&quot;273&quot;/&gt;&lt;/object&gt;&lt;object type=&quot;3&quot; unique_id=&quot;10635&quot;&gt;&lt;property id=&quot;20148&quot; value=&quot;5&quot;/&gt;&lt;property id=&quot;20300&quot; value=&quot;Slide 12&quot;/&gt;&lt;property id=&quot;20307&quot; value=&quot;274&quot;/&gt;&lt;/object&gt;&lt;object type=&quot;3&quot; unique_id=&quot;10755&quot;&gt;&lt;property id=&quot;20148&quot; value=&quot;5&quot;/&gt;&lt;property id=&quot;20300&quot; value=&quot;Slide 13&quot;/&gt;&lt;property id=&quot;20307&quot; value=&quot;275&quot;/&gt;&lt;/object&gt;&lt;object type=&quot;3&quot; unique_id=&quot;10756&quot;&gt;&lt;property id=&quot;20148&quot; value=&quot;5&quot;/&gt;&lt;property id=&quot;20300&quot; value=&quot;Slide 14&quot;/&gt;&lt;property id=&quot;20307&quot; value=&quot;276&quot;/&gt;&lt;/object&gt;&lt;object type=&quot;3&quot; unique_id=&quot;10757&quot;&gt;&lt;property id=&quot;20148&quot; value=&quot;5&quot;/&gt;&lt;property id=&quot;20300&quot; value=&quot;Slide 15&quot;/&gt;&lt;property id=&quot;20307&quot; value=&quot;277&quot;/&gt;&lt;/object&gt;&lt;object type=&quot;3&quot; unique_id=&quot;10758&quot;&gt;&lt;property id=&quot;20148&quot; value=&quot;5&quot;/&gt;&lt;property id=&quot;20300&quot; value=&quot;Slide 16&quot;/&gt;&lt;property id=&quot;20307&quot; value=&quot;278&quot;/&gt;&lt;/object&gt;&lt;object type=&quot;3&quot; unique_id=&quot;10759&quot;&gt;&lt;property id=&quot;20148&quot; value=&quot;5&quot;/&gt;&lt;property id=&quot;20300&quot; value=&quot;Slide 17&quot;/&gt;&lt;property id=&quot;20307&quot; value=&quot;279&quot;/&gt;&lt;/object&gt;&lt;object type=&quot;3&quot; unique_id=&quot;11310&quot;&gt;&lt;property id=&quot;20148&quot; value=&quot;5&quot;/&gt;&lt;property id=&quot;20300&quot; value=&quot;Slide 18&quot;/&gt;&lt;property id=&quot;20307&quot; value=&quot;280&quot;/&gt;&lt;/object&gt;&lt;object type=&quot;3&quot; unique_id=&quot;11311&quot;&gt;&lt;property id=&quot;20148&quot; value=&quot;5&quot;/&gt;&lt;property id=&quot;20300&quot; value=&quot;Slide 19&quot;/&gt;&lt;property id=&quot;20307&quot; value=&quot;281&quot;/&gt;&lt;/object&gt;&lt;object type=&quot;3&quot; unique_id=&quot;11312&quot;&gt;&lt;property id=&quot;20148&quot; value=&quot;5&quot;/&gt;&lt;property id=&quot;20300&quot; value=&quot;Slide 20&quot;/&gt;&lt;property id=&quot;20307&quot; value=&quot;282&quot;/&gt;&lt;/object&gt;&lt;object type=&quot;3&quot; unique_id=&quot;12038&quot;&gt;&lt;property id=&quot;20148&quot; value=&quot;5&quot;/&gt;&lt;property id=&quot;20300&quot; value=&quot;Slide 22&quot;/&gt;&lt;property id=&quot;20307&quot; value=&quot;283&quot;/&gt;&lt;/object&gt;&lt;object type=&quot;3&quot; unique_id=&quot;12325&quot;&gt;&lt;property id=&quot;20148&quot; value=&quot;5&quot;/&gt;&lt;property id=&quot;20300&quot; value=&quot;Slide 23&quot;/&gt;&lt;property id=&quot;20307&quot; value=&quot;284&quot;/&gt;&lt;/object&gt;&lt;object type=&quot;3&quot; unique_id=&quot;12326&quot;&gt;&lt;property id=&quot;20148&quot; value=&quot;5&quot;/&gt;&lt;property id=&quot;20300&quot; value=&quot;Slide 24&quot;/&gt;&lt;property id=&quot;20307&quot; value=&quot;285&quot;/&gt;&lt;/object&gt;&lt;object type=&quot;3&quot; unique_id=&quot;12327&quot;&gt;&lt;property id=&quot;20148&quot; value=&quot;5&quot;/&gt;&lt;property id=&quot;20300&quot; value=&quot;Slide 25&quot;/&gt;&lt;property id=&quot;20307&quot; value=&quot;286&quot;/&gt;&lt;/object&gt;&lt;object type=&quot;3&quot; unique_id=&quot;12328&quot;&gt;&lt;property id=&quot;20148&quot; value=&quot;5&quot;/&gt;&lt;property id=&quot;20300&quot; value=&quot;Slide 26&quot;/&gt;&lt;property id=&quot;20307&quot; value=&quot;287&quot;/&gt;&lt;/object&gt;&lt;object type=&quot;3&quot; unique_id=&quot;12329&quot;&gt;&lt;property id=&quot;20148&quot; value=&quot;5&quot;/&gt;&lt;property id=&quot;20300&quot; value=&quot;Slide 27&quot;/&gt;&lt;property id=&quot;20307&quot; value=&quot;288&quot;/&gt;&lt;/object&gt;&lt;object type=&quot;3&quot; unique_id=&quot;12330&quot;&gt;&lt;property id=&quot;20148&quot; value=&quot;5&quot;/&gt;&lt;property id=&quot;20300&quot; value=&quot;Slide 28&quot;/&gt;&lt;property id=&quot;20307&quot; value=&quot;289&quot;/&gt;&lt;/object&gt;&lt;object type=&quot;3&quot; unique_id=&quot;12332&quot;&gt;&lt;property id=&quot;20148&quot; value=&quot;5&quot;/&gt;&lt;property id=&quot;20300&quot; value=&quot;Slide 29&quot;/&gt;&lt;property id=&quot;20307&quot; value=&quot;291&quot;/&gt;&lt;/object&gt;&lt;object type=&quot;3&quot; unique_id=&quot;12333&quot;&gt;&lt;property id=&quot;20148&quot; value=&quot;5&quot;/&gt;&lt;property id=&quot;20300&quot; value=&quot;Slide 30 - &amp;quot;Thanks for Your  Attention…&amp;quot;&quot;/&gt;&lt;property id=&quot;20307&quot; value=&quot;292&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3244</TotalTime>
  <Words>1975</Words>
  <Application>Microsoft Office PowerPoint</Application>
  <PresentationFormat>On-screen Show (4:3)</PresentationFormat>
  <Paragraphs>345</Paragraphs>
  <Slides>38</Slides>
  <Notes>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Paper</vt:lpstr>
      <vt:lpstr>Auction                    حراج</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Thanks for Your  Attention…</vt:lpstr>
    </vt:vector>
  </TitlesOfParts>
  <Company>MRT www.Win2Farsi.com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MRS   -   MDS</dc:title>
  <dc:creator>Pegah</dc:creator>
  <cp:lastModifiedBy>MRT</cp:lastModifiedBy>
  <cp:revision>328</cp:revision>
  <dcterms:created xsi:type="dcterms:W3CDTF">2012-12-23T16:34:48Z</dcterms:created>
  <dcterms:modified xsi:type="dcterms:W3CDTF">2013-12-17T12:42:29Z</dcterms:modified>
</cp:coreProperties>
</file>