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70" r:id="rId17"/>
  </p:sldIdLst>
  <p:sldSz cx="12192000" cy="6858000"/>
  <p:notesSz cx="6834188" cy="9979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7" autoAdjust="0"/>
    <p:restoredTop sz="94660"/>
  </p:normalViewPr>
  <p:slideViewPr>
    <p:cSldViewPr snapToGrid="0">
      <p:cViewPr varScale="1">
        <p:scale>
          <a:sx n="68" d="100"/>
          <a:sy n="68" d="100"/>
        </p:scale>
        <p:origin x="7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71914" y="1"/>
            <a:ext cx="2962275" cy="500063"/>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9" y="1"/>
            <a:ext cx="2960687" cy="500063"/>
          </a:xfrm>
          <a:prstGeom prst="rect">
            <a:avLst/>
          </a:prstGeom>
        </p:spPr>
        <p:txBody>
          <a:bodyPr vert="horz" lIns="91440" tIns="45720" rIns="91440" bIns="45720" rtlCol="1"/>
          <a:lstStyle>
            <a:lvl1pPr algn="l">
              <a:defRPr sz="1200"/>
            </a:lvl1pPr>
          </a:lstStyle>
          <a:p>
            <a:fld id="{767AE903-EB5A-4369-AD4E-01E3D5364318}" type="datetimeFigureOut">
              <a:rPr lang="fa-IR" smtClean="0"/>
              <a:t>02/21/1435</a:t>
            </a:fld>
            <a:endParaRPr lang="fa-IR"/>
          </a:p>
        </p:txBody>
      </p:sp>
      <p:sp>
        <p:nvSpPr>
          <p:cNvPr id="4" name="Footer Placeholder 3"/>
          <p:cNvSpPr>
            <a:spLocks noGrp="1"/>
          </p:cNvSpPr>
          <p:nvPr>
            <p:ph type="ftr" sz="quarter" idx="2"/>
          </p:nvPr>
        </p:nvSpPr>
        <p:spPr>
          <a:xfrm>
            <a:off x="3871914" y="9478963"/>
            <a:ext cx="2962275" cy="500062"/>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9" y="9478963"/>
            <a:ext cx="2960687" cy="500062"/>
          </a:xfrm>
          <a:prstGeom prst="rect">
            <a:avLst/>
          </a:prstGeom>
        </p:spPr>
        <p:txBody>
          <a:bodyPr vert="horz" lIns="91440" tIns="45720" rIns="91440" bIns="45720" rtlCol="1" anchor="b"/>
          <a:lstStyle>
            <a:lvl1pPr algn="l">
              <a:defRPr sz="1200"/>
            </a:lvl1pPr>
          </a:lstStyle>
          <a:p>
            <a:fld id="{E54778E7-92F4-48D0-B45E-D068A966CEB5}" type="slidenum">
              <a:rPr lang="fa-IR" smtClean="0"/>
              <a:t>‹#›</a:t>
            </a:fld>
            <a:endParaRPr lang="fa-IR"/>
          </a:p>
        </p:txBody>
      </p:sp>
    </p:spTree>
    <p:extLst>
      <p:ext uri="{BB962C8B-B14F-4D97-AF65-F5344CB8AC3E}">
        <p14:creationId xmlns:p14="http://schemas.microsoft.com/office/powerpoint/2010/main" val="685451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72708" y="0"/>
            <a:ext cx="2961481" cy="500684"/>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4" y="0"/>
            <a:ext cx="2961481" cy="500684"/>
          </a:xfrm>
          <a:prstGeom prst="rect">
            <a:avLst/>
          </a:prstGeom>
        </p:spPr>
        <p:txBody>
          <a:bodyPr vert="horz" lIns="91440" tIns="45720" rIns="91440" bIns="45720" rtlCol="1"/>
          <a:lstStyle>
            <a:lvl1pPr algn="l">
              <a:defRPr sz="1200"/>
            </a:lvl1pPr>
          </a:lstStyle>
          <a:p>
            <a:fld id="{CC0B29B5-33DD-4AE1-A7DE-DFC6F23A0706}" type="datetimeFigureOut">
              <a:rPr lang="fa-IR" smtClean="0"/>
              <a:t>02/21/1435</a:t>
            </a:fld>
            <a:endParaRPr lang="fa-IR"/>
          </a:p>
        </p:txBody>
      </p:sp>
      <p:sp>
        <p:nvSpPr>
          <p:cNvPr id="4" name="Slide Image Placeholder 3"/>
          <p:cNvSpPr>
            <a:spLocks noGrp="1" noRot="1" noChangeAspect="1"/>
          </p:cNvSpPr>
          <p:nvPr>
            <p:ph type="sldImg" idx="2"/>
          </p:nvPr>
        </p:nvSpPr>
        <p:spPr>
          <a:xfrm>
            <a:off x="425450" y="1247775"/>
            <a:ext cx="5983288" cy="3367088"/>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3419" y="4802408"/>
            <a:ext cx="5467350" cy="392924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72708" y="9478344"/>
            <a:ext cx="2961481" cy="500682"/>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4" y="9478344"/>
            <a:ext cx="2961481" cy="500682"/>
          </a:xfrm>
          <a:prstGeom prst="rect">
            <a:avLst/>
          </a:prstGeom>
        </p:spPr>
        <p:txBody>
          <a:bodyPr vert="horz" lIns="91440" tIns="45720" rIns="91440" bIns="45720" rtlCol="1" anchor="b"/>
          <a:lstStyle>
            <a:lvl1pPr algn="l">
              <a:defRPr sz="1200"/>
            </a:lvl1pPr>
          </a:lstStyle>
          <a:p>
            <a:fld id="{1605A969-7D7F-43BE-833F-277D6D70DF6A}" type="slidenum">
              <a:rPr lang="fa-IR" smtClean="0"/>
              <a:t>‹#›</a:t>
            </a:fld>
            <a:endParaRPr lang="fa-IR"/>
          </a:p>
        </p:txBody>
      </p:sp>
    </p:spTree>
    <p:extLst>
      <p:ext uri="{BB962C8B-B14F-4D97-AF65-F5344CB8AC3E}">
        <p14:creationId xmlns:p14="http://schemas.microsoft.com/office/powerpoint/2010/main" val="101808031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42737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6E8E63-453F-4986-BAA7-A6D0919B2FB7}" type="datetimeFigureOut">
              <a:rPr lang="en-US" smtClean="0"/>
              <a:t>12/24/2013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1265100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E8E63-453F-4986-BAA7-A6D0919B2FB7}" type="datetimeFigureOut">
              <a:rPr lang="en-US" smtClean="0"/>
              <a:t>12/24/2013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905122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E8E63-453F-4986-BAA7-A6D0919B2FB7}" type="datetimeFigureOut">
              <a:rPr lang="en-US" smtClean="0"/>
              <a:t>12/24/2013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285423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E8E63-453F-4986-BAA7-A6D0919B2FB7}" type="datetimeFigureOut">
              <a:rPr lang="en-US" smtClean="0"/>
              <a:t>12/24/2013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23463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6E8E63-453F-4986-BAA7-A6D0919B2FB7}" type="datetimeFigureOut">
              <a:rPr lang="en-US" smtClean="0"/>
              <a:t>12/24/2013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3345372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6E8E63-453F-4986-BAA7-A6D0919B2FB7}" type="datetimeFigureOut">
              <a:rPr lang="en-US" smtClean="0"/>
              <a:t>12/24/2013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206334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6E8E63-453F-4986-BAA7-A6D0919B2FB7}" type="datetimeFigureOut">
              <a:rPr lang="en-US" smtClean="0"/>
              <a:t>12/24/2013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223354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6E8E63-453F-4986-BAA7-A6D0919B2FB7}" type="datetimeFigureOut">
              <a:rPr lang="en-US" smtClean="0"/>
              <a:t>12/24/2013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131969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E8E63-453F-4986-BAA7-A6D0919B2FB7}" type="datetimeFigureOut">
              <a:rPr lang="en-US" smtClean="0"/>
              <a:t>12/24/2013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372314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6E8E63-453F-4986-BAA7-A6D0919B2FB7}" type="datetimeFigureOut">
              <a:rPr lang="en-US" smtClean="0"/>
              <a:t>12/24/2013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2909959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6E8E63-453F-4986-BAA7-A6D0919B2FB7}" type="datetimeFigureOut">
              <a:rPr lang="en-US" smtClean="0"/>
              <a:t>12/24/2013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66ABF-CE89-41D1-9461-BF2EB0E32EE5}" type="slidenum">
              <a:rPr lang="en-US" smtClean="0"/>
              <a:t>‹#›</a:t>
            </a:fld>
            <a:endParaRPr lang="en-US"/>
          </a:p>
        </p:txBody>
      </p:sp>
    </p:spTree>
    <p:extLst>
      <p:ext uri="{BB962C8B-B14F-4D97-AF65-F5344CB8AC3E}">
        <p14:creationId xmlns:p14="http://schemas.microsoft.com/office/powerpoint/2010/main" val="2704533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E8E63-453F-4986-BAA7-A6D0919B2FB7}" type="datetimeFigureOut">
              <a:rPr lang="en-US" smtClean="0"/>
              <a:t>12/24/2013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66ABF-CE89-41D1-9461-BF2EB0E32EE5}" type="slidenum">
              <a:rPr lang="en-US" smtClean="0"/>
              <a:t>‹#›</a:t>
            </a:fld>
            <a:endParaRPr lang="en-US"/>
          </a:p>
        </p:txBody>
      </p:sp>
    </p:spTree>
    <p:extLst>
      <p:ext uri="{BB962C8B-B14F-4D97-AF65-F5344CB8AC3E}">
        <p14:creationId xmlns:p14="http://schemas.microsoft.com/office/powerpoint/2010/main" val="3229336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Titr" panose="00000700000000000000" pitchFamily="2" charset="-78"/>
              </a:rPr>
              <a:t>بسم الله الرحمن الرحیم</a:t>
            </a:r>
            <a:endParaRPr lang="fa-IR" dirty="0">
              <a:cs typeface="B Titr" panose="00000700000000000000" pitchFamily="2" charset="-78"/>
            </a:endParaRPr>
          </a:p>
        </p:txBody>
      </p:sp>
    </p:spTree>
    <p:extLst>
      <p:ext uri="{BB962C8B-B14F-4D97-AF65-F5344CB8AC3E}">
        <p14:creationId xmlns:p14="http://schemas.microsoft.com/office/powerpoint/2010/main" val="1253575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0484" y="365126"/>
            <a:ext cx="4243316" cy="631162"/>
          </a:xfrm>
        </p:spPr>
        <p:txBody>
          <a:bodyPr>
            <a:normAutofit/>
          </a:bodyPr>
          <a:lstStyle/>
          <a:p>
            <a:pPr algn="r" rtl="1"/>
            <a:r>
              <a:rPr lang="fa-IR" sz="2800" dirty="0" smtClean="0">
                <a:cs typeface="B Titr" panose="00000700000000000000" pitchFamily="2" charset="-78"/>
              </a:rPr>
              <a:t>هسته</a:t>
            </a:r>
            <a:endParaRPr lang="en-US" sz="2800" dirty="0">
              <a:cs typeface="B Titr" panose="00000700000000000000" pitchFamily="2" charset="-78"/>
            </a:endParaRPr>
          </a:p>
        </p:txBody>
      </p:sp>
      <p:sp>
        <p:nvSpPr>
          <p:cNvPr id="3" name="Content Placeholder 2"/>
          <p:cNvSpPr>
            <a:spLocks noGrp="1"/>
          </p:cNvSpPr>
          <p:nvPr>
            <p:ph idx="1"/>
          </p:nvPr>
        </p:nvSpPr>
        <p:spPr>
          <a:xfrm>
            <a:off x="545910" y="1689145"/>
            <a:ext cx="10807890" cy="4351338"/>
          </a:xfrm>
        </p:spPr>
        <p:txBody>
          <a:bodyPr/>
          <a:lstStyle/>
          <a:p>
            <a:pPr algn="r" rtl="1"/>
            <a:r>
              <a:rPr lang="fa-IR" dirty="0" smtClean="0">
                <a:cs typeface="B Nazanin" panose="00000400000000000000" pitchFamily="2" charset="-78"/>
              </a:rPr>
              <a:t>اگر ائتلافی مثل </a:t>
            </a:r>
            <a:r>
              <a:rPr lang="en-US" dirty="0" smtClean="0">
                <a:cs typeface="B Nazanin" panose="00000400000000000000" pitchFamily="2" charset="-78"/>
              </a:rPr>
              <a:t>S</a:t>
            </a:r>
            <a:r>
              <a:rPr lang="fa-IR" dirty="0" smtClean="0">
                <a:cs typeface="B Nazanin" panose="00000400000000000000" pitchFamily="2" charset="-78"/>
              </a:rPr>
              <a:t> (زیر مجموعه ای از </a:t>
            </a:r>
            <a:r>
              <a:rPr lang="en-US" dirty="0" smtClean="0">
                <a:cs typeface="B Nazanin" panose="00000400000000000000" pitchFamily="2" charset="-78"/>
              </a:rPr>
              <a:t>N</a:t>
            </a:r>
            <a:r>
              <a:rPr lang="fa-IR" dirty="0" smtClean="0">
                <a:cs typeface="B Nazanin" panose="00000400000000000000" pitchFamily="2" charset="-78"/>
              </a:rPr>
              <a:t>) تشکیل شود و پیامد </a:t>
            </a:r>
            <a:r>
              <a:rPr lang="en-US" dirty="0" smtClean="0">
                <a:cs typeface="B Nazanin" panose="00000400000000000000" pitchFamily="2" charset="-78"/>
              </a:rPr>
              <a:t>V(S)</a:t>
            </a:r>
            <a:r>
              <a:rPr lang="fa-IR" dirty="0" smtClean="0">
                <a:cs typeface="B Nazanin" panose="00000400000000000000" pitchFamily="2" charset="-78"/>
              </a:rPr>
              <a:t> را ایجاد کند، چنانچه </a:t>
            </a:r>
            <a:r>
              <a:rPr lang="en-US" dirty="0">
                <a:latin typeface="Times New Roman" panose="02020603050405020304" pitchFamily="18" charset="0"/>
                <a:cs typeface="B Nazanin" panose="00000400000000000000" pitchFamily="2" charset="-78"/>
              </a:rPr>
              <a:t>∑ </a:t>
            </a:r>
            <a:r>
              <a:rPr lang="en-US" dirty="0" smtClean="0">
                <a:latin typeface="Times New Roman" panose="02020603050405020304" pitchFamily="18" charset="0"/>
                <a:cs typeface="B Nazanin" panose="00000400000000000000" pitchFamily="2" charset="-78"/>
              </a:rPr>
              <a:t>X</a:t>
            </a:r>
            <a:r>
              <a:rPr lang="en-US" sz="1400" dirty="0" smtClean="0">
                <a:latin typeface="Times New Roman" panose="02020603050405020304" pitchFamily="18" charset="0"/>
                <a:cs typeface="B Nazanin" panose="00000400000000000000" pitchFamily="2" charset="-78"/>
              </a:rPr>
              <a:t>i</a:t>
            </a:r>
            <a:r>
              <a:rPr lang="en-US" dirty="0" smtClean="0">
                <a:latin typeface="Times New Roman" panose="02020603050405020304" pitchFamily="18" charset="0"/>
                <a:cs typeface="B Nazanin" panose="00000400000000000000" pitchFamily="2" charset="-78"/>
              </a:rPr>
              <a:t> &lt; V(S)</a:t>
            </a:r>
            <a:r>
              <a:rPr lang="fa-IR" dirty="0" smtClean="0">
                <a:latin typeface="Times New Roman" panose="02020603050405020304" pitchFamily="18" charset="0"/>
                <a:cs typeface="B Nazanin" panose="00000400000000000000" pitchFamily="2" charset="-78"/>
              </a:rPr>
              <a:t> در اینصورت بازیکنان از ائتلاف </a:t>
            </a:r>
            <a:r>
              <a:rPr lang="en-US" dirty="0" smtClean="0">
                <a:latin typeface="Times New Roman" panose="02020603050405020304" pitchFamily="18" charset="0"/>
                <a:cs typeface="B Nazanin" panose="00000400000000000000" pitchFamily="2" charset="-78"/>
              </a:rPr>
              <a:t>N</a:t>
            </a:r>
            <a:r>
              <a:rPr lang="fa-IR" dirty="0" smtClean="0">
                <a:latin typeface="Times New Roman" panose="02020603050405020304" pitchFamily="18" charset="0"/>
                <a:cs typeface="B Nazanin" panose="00000400000000000000" pitchFamily="2" charset="-78"/>
              </a:rPr>
              <a:t> جدا شده و به ائتلاف </a:t>
            </a:r>
            <a:r>
              <a:rPr lang="en-US" dirty="0" smtClean="0">
                <a:latin typeface="Times New Roman" panose="02020603050405020304" pitchFamily="18" charset="0"/>
                <a:cs typeface="B Nazanin" panose="00000400000000000000" pitchFamily="2" charset="-78"/>
              </a:rPr>
              <a:t>S</a:t>
            </a:r>
            <a:r>
              <a:rPr lang="fa-IR" dirty="0" smtClean="0">
                <a:latin typeface="Times New Roman" panose="02020603050405020304" pitchFamily="18" charset="0"/>
                <a:cs typeface="B Nazanin" panose="00000400000000000000" pitchFamily="2" charset="-78"/>
              </a:rPr>
              <a:t> خواهند پیوست. این حالت را تخصیص عقلایی ناپایدار گوییم. </a:t>
            </a:r>
            <a:endParaRPr lang="en-US" dirty="0" smtClean="0">
              <a:latin typeface="Times New Roman" panose="02020603050405020304" pitchFamily="18" charset="0"/>
              <a:cs typeface="B Nazanin" panose="00000400000000000000" pitchFamily="2" charset="-78"/>
            </a:endParaRPr>
          </a:p>
          <a:p>
            <a:pPr algn="r" rtl="1"/>
            <a:r>
              <a:rPr lang="fa-IR" dirty="0" smtClean="0">
                <a:latin typeface="Times New Roman" panose="02020603050405020304" pitchFamily="18" charset="0"/>
                <a:cs typeface="B Nazanin" panose="00000400000000000000" pitchFamily="2" charset="-78"/>
              </a:rPr>
              <a:t>برای پیشگیری از تشکیل ائتلاف های کوچکتر (مانند </a:t>
            </a:r>
            <a:r>
              <a:rPr lang="en-US" dirty="0" smtClean="0">
                <a:latin typeface="Times New Roman" panose="02020603050405020304" pitchFamily="18" charset="0"/>
                <a:cs typeface="B Nazanin" panose="00000400000000000000" pitchFamily="2" charset="-78"/>
              </a:rPr>
              <a:t>S</a:t>
            </a:r>
            <a:r>
              <a:rPr lang="fa-IR" dirty="0" smtClean="0">
                <a:latin typeface="Times New Roman" panose="02020603050405020304" pitchFamily="18" charset="0"/>
                <a:cs typeface="B Nazanin" panose="00000400000000000000" pitchFamily="2" charset="-78"/>
              </a:rPr>
              <a:t>) باید پیامد تخصیص یافته به اعضا در ائتلاف جمع (</a:t>
            </a:r>
            <a:r>
              <a:rPr lang="en-US" dirty="0" smtClean="0">
                <a:latin typeface="Times New Roman" panose="02020603050405020304" pitchFamily="18" charset="0"/>
                <a:cs typeface="B Nazanin" panose="00000400000000000000" pitchFamily="2" charset="-78"/>
              </a:rPr>
              <a:t>N</a:t>
            </a:r>
            <a:r>
              <a:rPr lang="fa-IR" dirty="0" smtClean="0">
                <a:latin typeface="Times New Roman" panose="02020603050405020304" pitchFamily="18" charset="0"/>
                <a:cs typeface="B Nazanin" panose="00000400000000000000" pitchFamily="2" charset="-78"/>
              </a:rPr>
              <a:t>) بیشتر از پیامد ائتلاف </a:t>
            </a:r>
            <a:r>
              <a:rPr lang="en-US" dirty="0" smtClean="0">
                <a:latin typeface="Times New Roman" panose="02020603050405020304" pitchFamily="18" charset="0"/>
                <a:cs typeface="B Nazanin" panose="00000400000000000000" pitchFamily="2" charset="-78"/>
              </a:rPr>
              <a:t>S</a:t>
            </a:r>
            <a:r>
              <a:rPr lang="fa-IR" dirty="0" smtClean="0">
                <a:latin typeface="Times New Roman" panose="02020603050405020304" pitchFamily="18" charset="0"/>
                <a:cs typeface="B Nazanin" panose="00000400000000000000" pitchFamily="2" charset="-78"/>
              </a:rPr>
              <a:t> باشد. به این مفهوم اصطلاحاً هسته گفته می شود. </a:t>
            </a:r>
          </a:p>
          <a:p>
            <a:pPr algn="r" rtl="1"/>
            <a:r>
              <a:rPr lang="fa-IR" dirty="0" smtClean="0">
                <a:latin typeface="Times New Roman" panose="02020603050405020304" pitchFamily="18" charset="0"/>
                <a:cs typeface="B Nazanin" panose="00000400000000000000" pitchFamily="2" charset="-78"/>
              </a:rPr>
              <a:t>هسته به زبان ریاضی یعنی: </a:t>
            </a:r>
            <a:endParaRPr lang="en-US" dirty="0" smtClean="0">
              <a:latin typeface="Times New Roman" panose="02020603050405020304" pitchFamily="18" charset="0"/>
              <a:cs typeface="B Nazanin" panose="00000400000000000000" pitchFamily="2" charset="-78"/>
            </a:endParaRPr>
          </a:p>
          <a:p>
            <a:pPr marL="0" lvl="1" indent="0">
              <a:spcBef>
                <a:spcPts val="1000"/>
              </a:spcBef>
              <a:buNone/>
            </a:pPr>
            <a:r>
              <a:rPr lang="en-US" dirty="0" smtClean="0">
                <a:latin typeface="Times New Roman" panose="02020603050405020304" pitchFamily="18" charset="0"/>
                <a:cs typeface="B Nazanin" panose="00000400000000000000" pitchFamily="2" charset="-78"/>
              </a:rPr>
              <a:t>C = { </a:t>
            </a:r>
            <a:r>
              <a:rPr lang="en-US" dirty="0">
                <a:latin typeface="Times New Roman" panose="02020603050405020304" pitchFamily="18" charset="0"/>
                <a:cs typeface="B Nazanin" panose="00000400000000000000" pitchFamily="2" charset="-78"/>
              </a:rPr>
              <a:t>X = (X</a:t>
            </a:r>
            <a:r>
              <a:rPr lang="en-US" sz="1700" dirty="0">
                <a:latin typeface="Times New Roman" panose="02020603050405020304" pitchFamily="18" charset="0"/>
                <a:cs typeface="B Nazanin" panose="00000400000000000000" pitchFamily="2" charset="-78"/>
              </a:rPr>
              <a:t>1</a:t>
            </a:r>
            <a:r>
              <a:rPr lang="en-US" dirty="0">
                <a:latin typeface="Times New Roman" panose="02020603050405020304" pitchFamily="18" charset="0"/>
                <a:cs typeface="B Nazanin" panose="00000400000000000000" pitchFamily="2" charset="-78"/>
              </a:rPr>
              <a:t>,X</a:t>
            </a:r>
            <a:r>
              <a:rPr lang="en-US" sz="1700" dirty="0">
                <a:latin typeface="Times New Roman" panose="02020603050405020304" pitchFamily="18" charset="0"/>
                <a:cs typeface="B Nazanin" panose="00000400000000000000" pitchFamily="2" charset="-78"/>
              </a:rPr>
              <a:t>2</a:t>
            </a:r>
            <a:r>
              <a:rPr lang="en-US" dirty="0">
                <a:latin typeface="Times New Roman" panose="02020603050405020304" pitchFamily="18" charset="0"/>
                <a:cs typeface="B Nazanin" panose="00000400000000000000" pitchFamily="2" charset="-78"/>
              </a:rPr>
              <a:t>,…,</a:t>
            </a:r>
            <a:r>
              <a:rPr lang="en-US" dirty="0" err="1">
                <a:latin typeface="Times New Roman" panose="02020603050405020304" pitchFamily="18" charset="0"/>
                <a:cs typeface="B Nazanin" panose="00000400000000000000" pitchFamily="2" charset="-78"/>
              </a:rPr>
              <a:t>X</a:t>
            </a:r>
            <a:r>
              <a:rPr lang="en-US" sz="1700" dirty="0" err="1">
                <a:latin typeface="Times New Roman" panose="02020603050405020304" pitchFamily="18" charset="0"/>
                <a:cs typeface="B Nazanin" panose="00000400000000000000" pitchFamily="2" charset="-78"/>
              </a:rPr>
              <a:t>n</a:t>
            </a:r>
            <a:r>
              <a:rPr lang="en-US" dirty="0">
                <a:latin typeface="Times New Roman" panose="02020603050405020304" pitchFamily="18" charset="0"/>
                <a:cs typeface="B Nazanin" panose="00000400000000000000" pitchFamily="2" charset="-78"/>
              </a:rPr>
              <a:t>) : ∑ X</a:t>
            </a:r>
            <a:r>
              <a:rPr lang="en-US" sz="1700" dirty="0">
                <a:latin typeface="Times New Roman" panose="02020603050405020304" pitchFamily="18" charset="0"/>
                <a:cs typeface="B Nazanin" panose="00000400000000000000" pitchFamily="2" charset="-78"/>
              </a:rPr>
              <a:t>i</a:t>
            </a:r>
            <a:r>
              <a:rPr lang="en-US" dirty="0">
                <a:latin typeface="Times New Roman" panose="02020603050405020304" pitchFamily="18" charset="0"/>
                <a:cs typeface="B Nazanin" panose="00000400000000000000" pitchFamily="2" charset="-78"/>
              </a:rPr>
              <a:t> = V(N) , ∑ </a:t>
            </a:r>
            <a:r>
              <a:rPr lang="en-US" dirty="0" smtClean="0">
                <a:latin typeface="Times New Roman" panose="02020603050405020304" pitchFamily="18" charset="0"/>
                <a:cs typeface="B Nazanin" panose="00000400000000000000" pitchFamily="2" charset="-78"/>
              </a:rPr>
              <a:t>X</a:t>
            </a:r>
            <a:r>
              <a:rPr lang="en-US" sz="1900" dirty="0" smtClean="0">
                <a:latin typeface="Times New Roman" panose="02020603050405020304" pitchFamily="18" charset="0"/>
                <a:cs typeface="B Nazanin" panose="00000400000000000000" pitchFamily="2" charset="-78"/>
              </a:rPr>
              <a:t>i</a:t>
            </a:r>
            <a:r>
              <a:rPr lang="en-US" dirty="0" smtClean="0">
                <a:latin typeface="Times New Roman" panose="02020603050405020304" pitchFamily="18" charset="0"/>
                <a:cs typeface="B Nazanin" panose="00000400000000000000" pitchFamily="2" charset="-78"/>
              </a:rPr>
              <a:t> </a:t>
            </a:r>
            <a:r>
              <a:rPr lang="en-US" dirty="0">
                <a:latin typeface="Times New Roman" panose="02020603050405020304" pitchFamily="18" charset="0"/>
                <a:cs typeface="B Nazanin" panose="00000400000000000000" pitchFamily="2" charset="-78"/>
              </a:rPr>
              <a:t>&gt;= </a:t>
            </a:r>
            <a:r>
              <a:rPr lang="en-US" dirty="0" smtClean="0">
                <a:latin typeface="Times New Roman" panose="02020603050405020304" pitchFamily="18" charset="0"/>
                <a:cs typeface="B Nazanin" panose="00000400000000000000" pitchFamily="2" charset="-78"/>
              </a:rPr>
              <a:t>V(S) }      : N</a:t>
            </a:r>
            <a:r>
              <a:rPr lang="fa-IR" dirty="0" smtClean="0">
                <a:latin typeface="Times New Roman" panose="02020603050405020304" pitchFamily="18" charset="0"/>
                <a:cs typeface="B Nazanin" panose="00000400000000000000" pitchFamily="2" charset="-78"/>
              </a:rPr>
              <a:t>برای هر زیرمجموعه ای از </a:t>
            </a:r>
            <a:endParaRPr lang="en-US" dirty="0" smtClean="0">
              <a:latin typeface="Times New Roman" panose="02020603050405020304" pitchFamily="18" charset="0"/>
              <a:cs typeface="B Nazanin" panose="00000400000000000000" pitchFamily="2" charset="-78"/>
            </a:endParaRPr>
          </a:p>
          <a:p>
            <a:pPr marL="342900" lvl="1" indent="-342900" algn="r" rtl="1">
              <a:spcBef>
                <a:spcPts val="1000"/>
              </a:spcBef>
            </a:pPr>
            <a:endParaRPr lang="fa-IR" dirty="0">
              <a:latin typeface="Times New Roman" panose="02020603050405020304" pitchFamily="18" charset="0"/>
              <a:cs typeface="B Nazanin" panose="00000400000000000000" pitchFamily="2" charset="-78"/>
            </a:endParaRPr>
          </a:p>
          <a:p>
            <a:pPr marL="342900" lvl="1" indent="-342900" algn="r" rtl="1">
              <a:spcBef>
                <a:spcPts val="1000"/>
              </a:spcBef>
            </a:pPr>
            <a:r>
              <a:rPr lang="fa-IR" dirty="0" smtClean="0">
                <a:latin typeface="Times New Roman" panose="02020603050405020304" pitchFamily="18" charset="0"/>
                <a:cs typeface="B Nazanin" panose="00000400000000000000" pitchFamily="2" charset="-78"/>
              </a:rPr>
              <a:t>هسته لزوماً تخصیص یکتا نیست. همچنین هسته می تواند تهی باشد. </a:t>
            </a:r>
            <a:endParaRPr lang="fa-IR" dirty="0">
              <a:cs typeface="B Nazanin" panose="00000400000000000000" pitchFamily="2" charset="-78"/>
            </a:endParaRPr>
          </a:p>
        </p:txBody>
      </p:sp>
      <p:sp>
        <p:nvSpPr>
          <p:cNvPr id="4"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8</a:t>
            </a:r>
          </a:p>
        </p:txBody>
      </p:sp>
    </p:spTree>
    <p:extLst>
      <p:ext uri="{BB962C8B-B14F-4D97-AF65-F5344CB8AC3E}">
        <p14:creationId xmlns:p14="http://schemas.microsoft.com/office/powerpoint/2010/main" val="3644954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3636" y="365126"/>
            <a:ext cx="7000164" cy="726696"/>
          </a:xfrm>
        </p:spPr>
        <p:txBody>
          <a:bodyPr/>
          <a:lstStyle/>
          <a:p>
            <a:pPr algn="r" rtl="1"/>
            <a:endParaRPr lang="en-US" dirty="0"/>
          </a:p>
        </p:txBody>
      </p:sp>
      <p:sp>
        <p:nvSpPr>
          <p:cNvPr id="3" name="Content Placeholder 2"/>
          <p:cNvSpPr>
            <a:spLocks noGrp="1"/>
          </p:cNvSpPr>
          <p:nvPr>
            <p:ph idx="1"/>
          </p:nvPr>
        </p:nvSpPr>
        <p:spPr>
          <a:xfrm>
            <a:off x="838200" y="1091822"/>
            <a:ext cx="10515600" cy="5500047"/>
          </a:xfrm>
        </p:spPr>
        <p:txBody>
          <a:bodyPr>
            <a:normAutofit/>
          </a:bodyPr>
          <a:lstStyle/>
          <a:p>
            <a:pPr marL="0" indent="0" algn="r" rtl="1">
              <a:buNone/>
            </a:pPr>
            <a:r>
              <a:rPr lang="fa-IR" dirty="0">
                <a:latin typeface="Times New Roman" panose="02020603050405020304" pitchFamily="18" charset="0"/>
                <a:cs typeface="B Nazanin" panose="00000400000000000000" pitchFamily="2" charset="-78"/>
              </a:rPr>
              <a:t>مثال: در مثال اخیر مجموعه نقاط پایدار یعنی نقاطی که در هسته قرار می گیرند را به دست می </a:t>
            </a:r>
            <a:r>
              <a:rPr lang="fa-IR" dirty="0" smtClean="0">
                <a:latin typeface="Times New Roman" panose="02020603050405020304" pitchFamily="18" charset="0"/>
                <a:cs typeface="B Nazanin" panose="00000400000000000000" pitchFamily="2" charset="-78"/>
              </a:rPr>
              <a:t>آوریم. </a:t>
            </a:r>
            <a:endParaRPr lang="fa-IR" sz="2400" dirty="0">
              <a:latin typeface="Times New Roman" panose="02020603050405020304" pitchFamily="18" charset="0"/>
              <a:cs typeface="B Nazanin" panose="00000400000000000000" pitchFamily="2" charset="-78"/>
            </a:endParaRPr>
          </a:p>
          <a:p>
            <a:pPr marL="0" indent="0">
              <a:buNone/>
            </a:pP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 &gt;= </a:t>
            </a:r>
            <a:r>
              <a:rPr lang="en-US" sz="2400" dirty="0" smtClean="0">
                <a:latin typeface="Times New Roman" panose="02020603050405020304" pitchFamily="18" charset="0"/>
                <a:cs typeface="B Nazanin" panose="00000400000000000000" pitchFamily="2" charset="-78"/>
              </a:rPr>
              <a:t>V({1}) = 1    </a:t>
            </a:r>
            <a:r>
              <a:rPr lang="en-US" sz="2400" dirty="0">
                <a:latin typeface="Times New Roman" panose="02020603050405020304" pitchFamily="18" charset="0"/>
                <a:cs typeface="B Nazanin" panose="00000400000000000000" pitchFamily="2" charset="-78"/>
              </a:rPr>
              <a:t>,     X</a:t>
            </a:r>
            <a:r>
              <a:rPr lang="en-US" sz="1800" dirty="0">
                <a:latin typeface="Times New Roman" panose="02020603050405020304" pitchFamily="18" charset="0"/>
                <a:cs typeface="B Nazanin" panose="00000400000000000000" pitchFamily="2" charset="-78"/>
              </a:rPr>
              <a:t>2</a:t>
            </a:r>
            <a:r>
              <a:rPr lang="en-US" sz="2400" dirty="0">
                <a:latin typeface="Times New Roman" panose="02020603050405020304" pitchFamily="18" charset="0"/>
                <a:cs typeface="B Nazanin" panose="00000400000000000000" pitchFamily="2" charset="-78"/>
              </a:rPr>
              <a:t> &gt;= </a:t>
            </a:r>
            <a:r>
              <a:rPr lang="en-US" sz="2400" dirty="0" smtClean="0">
                <a:latin typeface="Times New Roman" panose="02020603050405020304" pitchFamily="18" charset="0"/>
                <a:cs typeface="B Nazanin" panose="00000400000000000000" pitchFamily="2" charset="-78"/>
              </a:rPr>
              <a:t>V({2}) = 0       </a:t>
            </a:r>
            <a:r>
              <a:rPr lang="en-US" sz="2400" dirty="0">
                <a:latin typeface="Times New Roman" panose="02020603050405020304" pitchFamily="18" charset="0"/>
                <a:cs typeface="B Nazanin" panose="00000400000000000000" pitchFamily="2" charset="-78"/>
              </a:rPr>
              <a:t>,      X</a:t>
            </a:r>
            <a:r>
              <a:rPr lang="en-US" sz="1800" dirty="0">
                <a:latin typeface="Times New Roman" panose="02020603050405020304" pitchFamily="18" charset="0"/>
                <a:cs typeface="B Nazanin" panose="00000400000000000000" pitchFamily="2" charset="-78"/>
              </a:rPr>
              <a:t>3</a:t>
            </a:r>
            <a:r>
              <a:rPr lang="en-US" sz="2400" dirty="0">
                <a:latin typeface="Times New Roman" panose="02020603050405020304" pitchFamily="18" charset="0"/>
                <a:cs typeface="B Nazanin" panose="00000400000000000000" pitchFamily="2" charset="-78"/>
              </a:rPr>
              <a:t> &gt;= </a:t>
            </a:r>
            <a:r>
              <a:rPr lang="en-US" sz="2400" dirty="0" smtClean="0">
                <a:latin typeface="Times New Roman" panose="02020603050405020304" pitchFamily="18" charset="0"/>
                <a:cs typeface="B Nazanin" panose="00000400000000000000" pitchFamily="2" charset="-78"/>
              </a:rPr>
              <a:t>V({3}) = 1</a:t>
            </a:r>
            <a:endParaRPr lang="en-US" sz="2400" dirty="0">
              <a:latin typeface="Times New Roman" panose="02020603050405020304" pitchFamily="18" charset="0"/>
              <a:cs typeface="B Nazanin" panose="00000400000000000000" pitchFamily="2" charset="-78"/>
            </a:endParaRPr>
          </a:p>
          <a:p>
            <a:pPr marL="0" indent="0" algn="r" rtl="1">
              <a:buNone/>
            </a:pPr>
            <a:r>
              <a:rPr lang="fa-IR" sz="2400" dirty="0" smtClean="0">
                <a:latin typeface="Times New Roman" panose="02020603050405020304" pitchFamily="18" charset="0"/>
                <a:cs typeface="B Nazanin" panose="00000400000000000000" pitchFamily="2" charset="-78"/>
              </a:rPr>
              <a:t>طبق تعریف باید داشته باشیم: </a:t>
            </a:r>
          </a:p>
          <a:p>
            <a:pPr marL="0" indent="0">
              <a:buNone/>
            </a:pP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 </a:t>
            </a: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2</a:t>
            </a:r>
            <a:r>
              <a:rPr lang="en-US" sz="2400" dirty="0" smtClean="0">
                <a:latin typeface="Times New Roman" panose="02020603050405020304" pitchFamily="18" charset="0"/>
                <a:cs typeface="B Nazanin" panose="00000400000000000000" pitchFamily="2" charset="-78"/>
              </a:rPr>
              <a:t> &gt;= </a:t>
            </a:r>
            <a:r>
              <a:rPr lang="en-US" sz="2400" dirty="0">
                <a:latin typeface="Times New Roman" panose="02020603050405020304" pitchFamily="18" charset="0"/>
                <a:cs typeface="B Nazanin" panose="00000400000000000000" pitchFamily="2" charset="-78"/>
              </a:rPr>
              <a:t>V({</a:t>
            </a:r>
            <a:r>
              <a:rPr lang="en-US" sz="2400" dirty="0" smtClean="0">
                <a:latin typeface="Times New Roman" panose="02020603050405020304" pitchFamily="18" charset="0"/>
                <a:cs typeface="B Nazanin" panose="00000400000000000000" pitchFamily="2" charset="-78"/>
              </a:rPr>
              <a:t>1,2})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4</a:t>
            </a:r>
          </a:p>
          <a:p>
            <a:pPr marL="0" indent="0">
              <a:buNone/>
            </a:pP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 + </a:t>
            </a: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3</a:t>
            </a:r>
            <a:r>
              <a:rPr lang="en-US" sz="2400" dirty="0" smtClean="0">
                <a:latin typeface="Times New Roman" panose="02020603050405020304" pitchFamily="18" charset="0"/>
                <a:cs typeface="B Nazanin" panose="00000400000000000000" pitchFamily="2" charset="-78"/>
              </a:rPr>
              <a:t> </a:t>
            </a:r>
            <a:r>
              <a:rPr lang="en-US" sz="2400" dirty="0">
                <a:latin typeface="Times New Roman" panose="02020603050405020304" pitchFamily="18" charset="0"/>
                <a:cs typeface="B Nazanin" panose="00000400000000000000" pitchFamily="2" charset="-78"/>
              </a:rPr>
              <a:t>&gt;= V({</a:t>
            </a:r>
            <a:r>
              <a:rPr lang="en-US" sz="2400" dirty="0" smtClean="0">
                <a:latin typeface="Times New Roman" panose="02020603050405020304" pitchFamily="18" charset="0"/>
                <a:cs typeface="B Nazanin" panose="00000400000000000000" pitchFamily="2" charset="-78"/>
              </a:rPr>
              <a:t>1,3})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3              X</a:t>
            </a:r>
            <a:r>
              <a:rPr lang="en-US" sz="1800" dirty="0" smtClean="0">
                <a:latin typeface="Times New Roman" panose="02020603050405020304" pitchFamily="18" charset="0"/>
                <a:cs typeface="B Nazanin" panose="00000400000000000000" pitchFamily="2" charset="-78"/>
              </a:rPr>
              <a:t>1</a:t>
            </a: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2</a:t>
            </a: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3</a:t>
            </a:r>
            <a:r>
              <a:rPr lang="en-US" sz="2400" dirty="0" smtClean="0">
                <a:latin typeface="Times New Roman" panose="02020603050405020304" pitchFamily="18" charset="0"/>
                <a:cs typeface="B Nazanin" panose="00000400000000000000" pitchFamily="2" charset="-78"/>
              </a:rPr>
              <a:t> = V({1,2,3}) = 8</a:t>
            </a:r>
            <a:endParaRPr lang="en-US" sz="2400" dirty="0">
              <a:latin typeface="Times New Roman" panose="02020603050405020304" pitchFamily="18" charset="0"/>
              <a:cs typeface="B Nazanin" panose="00000400000000000000" pitchFamily="2" charset="-78"/>
            </a:endParaRPr>
          </a:p>
          <a:p>
            <a:pPr marL="0" indent="0">
              <a:buNone/>
            </a:pP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2</a:t>
            </a:r>
            <a:r>
              <a:rPr lang="en-US" sz="2400" dirty="0" smtClean="0">
                <a:latin typeface="Times New Roman" panose="02020603050405020304" pitchFamily="18" charset="0"/>
                <a:cs typeface="B Nazanin" panose="00000400000000000000" pitchFamily="2" charset="-78"/>
              </a:rPr>
              <a:t>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3</a:t>
            </a:r>
            <a:r>
              <a:rPr lang="en-US" sz="2400" dirty="0" smtClean="0">
                <a:latin typeface="Times New Roman" panose="02020603050405020304" pitchFamily="18" charset="0"/>
                <a:cs typeface="B Nazanin" panose="00000400000000000000" pitchFamily="2" charset="-78"/>
              </a:rPr>
              <a:t> </a:t>
            </a:r>
            <a:r>
              <a:rPr lang="en-US" sz="2400" dirty="0">
                <a:latin typeface="Times New Roman" panose="02020603050405020304" pitchFamily="18" charset="0"/>
                <a:cs typeface="B Nazanin" panose="00000400000000000000" pitchFamily="2" charset="-78"/>
              </a:rPr>
              <a:t>&gt;= V</a:t>
            </a:r>
            <a:r>
              <a:rPr lang="en-US" sz="2400" dirty="0" smtClean="0">
                <a:latin typeface="Times New Roman" panose="02020603050405020304" pitchFamily="18" charset="0"/>
                <a:cs typeface="B Nazanin" panose="00000400000000000000" pitchFamily="2" charset="-78"/>
              </a:rPr>
              <a:t>({2,3})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5</a:t>
            </a:r>
            <a:endParaRPr lang="en-US" sz="2400" dirty="0">
              <a:latin typeface="Times New Roman" panose="02020603050405020304" pitchFamily="18" charset="0"/>
              <a:cs typeface="B Nazanin" panose="00000400000000000000" pitchFamily="2" charset="-78"/>
            </a:endParaRPr>
          </a:p>
          <a:p>
            <a:pPr marL="0" indent="0" algn="r" rtl="1">
              <a:buNone/>
            </a:pPr>
            <a:r>
              <a:rPr lang="fa-IR" sz="2400" dirty="0">
                <a:latin typeface="Times New Roman" panose="02020603050405020304" pitchFamily="18" charset="0"/>
                <a:cs typeface="B Nazanin" panose="00000400000000000000" pitchFamily="2" charset="-78"/>
              </a:rPr>
              <a:t>داریم</a:t>
            </a:r>
            <a:r>
              <a:rPr lang="fa-IR" sz="2400" dirty="0" smtClean="0"/>
              <a:t>: </a:t>
            </a:r>
          </a:p>
          <a:p>
            <a:pPr marL="0" indent="0">
              <a:buNone/>
            </a:pP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 + X</a:t>
            </a:r>
            <a:r>
              <a:rPr lang="en-US" sz="1800" dirty="0">
                <a:latin typeface="Times New Roman" panose="02020603050405020304" pitchFamily="18" charset="0"/>
                <a:cs typeface="B Nazanin" panose="00000400000000000000" pitchFamily="2" charset="-78"/>
              </a:rPr>
              <a:t>2</a:t>
            </a:r>
            <a:r>
              <a:rPr lang="en-US" sz="2400" dirty="0">
                <a:latin typeface="Times New Roman" panose="02020603050405020304" pitchFamily="18" charset="0"/>
                <a:cs typeface="B Nazanin" panose="00000400000000000000" pitchFamily="2" charset="-78"/>
              </a:rPr>
              <a:t> &gt;= </a:t>
            </a:r>
            <a:r>
              <a:rPr lang="en-US" sz="2400" dirty="0" smtClean="0">
                <a:latin typeface="Times New Roman" panose="02020603050405020304" pitchFamily="18" charset="0"/>
                <a:cs typeface="B Nazanin" panose="00000400000000000000" pitchFamily="2" charset="-78"/>
              </a:rPr>
              <a:t>4            X</a:t>
            </a:r>
            <a:r>
              <a:rPr lang="en-US" sz="1800" dirty="0" smtClean="0">
                <a:latin typeface="Times New Roman" panose="02020603050405020304" pitchFamily="18" charset="0"/>
                <a:cs typeface="B Nazanin" panose="00000400000000000000" pitchFamily="2" charset="-78"/>
              </a:rPr>
              <a:t>1</a:t>
            </a:r>
            <a:r>
              <a:rPr lang="en-US" sz="2400" dirty="0" smtClean="0">
                <a:latin typeface="Times New Roman" panose="02020603050405020304" pitchFamily="18" charset="0"/>
                <a:cs typeface="B Nazanin" panose="00000400000000000000" pitchFamily="2" charset="-78"/>
              </a:rPr>
              <a:t> + (8 - X</a:t>
            </a:r>
            <a:r>
              <a:rPr lang="en-US" sz="1800" dirty="0" smtClean="0">
                <a:latin typeface="Times New Roman" panose="02020603050405020304" pitchFamily="18" charset="0"/>
                <a:cs typeface="B Nazanin" panose="00000400000000000000" pitchFamily="2" charset="-78"/>
              </a:rPr>
              <a:t>1</a:t>
            </a:r>
            <a:r>
              <a:rPr lang="en-US" sz="2400" dirty="0" smtClean="0">
                <a:latin typeface="Times New Roman" panose="02020603050405020304" pitchFamily="18" charset="0"/>
                <a:cs typeface="B Nazanin" panose="00000400000000000000" pitchFamily="2" charset="-78"/>
              </a:rPr>
              <a:t> - X</a:t>
            </a:r>
            <a:r>
              <a:rPr lang="en-US" sz="1800" dirty="0" smtClean="0">
                <a:latin typeface="Times New Roman" panose="02020603050405020304" pitchFamily="18" charset="0"/>
                <a:cs typeface="B Nazanin" panose="00000400000000000000" pitchFamily="2" charset="-78"/>
              </a:rPr>
              <a:t>3</a:t>
            </a:r>
            <a:r>
              <a:rPr lang="en-US" sz="2400" dirty="0" smtClean="0">
                <a:latin typeface="Times New Roman" panose="02020603050405020304" pitchFamily="18" charset="0"/>
                <a:cs typeface="B Nazanin" panose="00000400000000000000" pitchFamily="2" charset="-78"/>
              </a:rPr>
              <a:t>) &gt;= 4             X</a:t>
            </a:r>
            <a:r>
              <a:rPr lang="en-US" sz="1800" dirty="0" smtClean="0">
                <a:latin typeface="Times New Roman" panose="02020603050405020304" pitchFamily="18" charset="0"/>
                <a:cs typeface="B Nazanin" panose="00000400000000000000" pitchFamily="2" charset="-78"/>
              </a:rPr>
              <a:t>3</a:t>
            </a:r>
            <a:r>
              <a:rPr lang="en-US" sz="2400" dirty="0" smtClean="0">
                <a:latin typeface="Times New Roman" panose="02020603050405020304" pitchFamily="18" charset="0"/>
                <a:cs typeface="B Nazanin" panose="00000400000000000000" pitchFamily="2" charset="-78"/>
              </a:rPr>
              <a:t> &lt;= 4</a:t>
            </a:r>
          </a:p>
          <a:p>
            <a:pPr marL="0" indent="0">
              <a:buNone/>
            </a:pPr>
            <a:endParaRPr lang="en-US" sz="1050" dirty="0" smtClean="0"/>
          </a:p>
          <a:p>
            <a:pPr marL="0" indent="0">
              <a:buNone/>
            </a:pPr>
            <a:r>
              <a:rPr lang="en-US" dirty="0" smtClean="0">
                <a:latin typeface="Times New Roman" panose="02020603050405020304" pitchFamily="18" charset="0"/>
                <a:cs typeface="Times New Roman" panose="02020603050405020304" pitchFamily="18" charset="0"/>
              </a:rPr>
              <a:t>1 &lt;= X</a:t>
            </a:r>
            <a:r>
              <a:rPr lang="en-US" sz="2000" dirty="0" smtClean="0">
                <a:latin typeface="Times New Roman" panose="02020603050405020304" pitchFamily="18" charset="0"/>
                <a:cs typeface="Times New Roman" panose="02020603050405020304" pitchFamily="18" charset="0"/>
              </a:rPr>
              <a:t>3</a:t>
            </a:r>
            <a:r>
              <a:rPr lang="en-US" dirty="0" smtClean="0">
                <a:latin typeface="Times New Roman" panose="02020603050405020304" pitchFamily="18" charset="0"/>
                <a:cs typeface="Times New Roman" panose="02020603050405020304" pitchFamily="18" charset="0"/>
              </a:rPr>
              <a:t> &lt;= 4                0 </a:t>
            </a:r>
            <a:r>
              <a:rPr lang="en-US" dirty="0">
                <a:latin typeface="Times New Roman" panose="02020603050405020304" pitchFamily="18" charset="0"/>
                <a:cs typeface="Times New Roman" panose="02020603050405020304" pitchFamily="18" charset="0"/>
              </a:rPr>
              <a:t>&lt;= </a:t>
            </a:r>
            <a:r>
              <a:rPr lang="en-US" dirty="0" smtClean="0">
                <a:latin typeface="Times New Roman" panose="02020603050405020304" pitchFamily="18" charset="0"/>
                <a:cs typeface="Times New Roman" panose="02020603050405020304" pitchFamily="18" charset="0"/>
              </a:rPr>
              <a:t>X</a:t>
            </a:r>
            <a:r>
              <a:rPr lang="en-US" sz="2000" dirty="0" smtClean="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&lt;= </a:t>
            </a:r>
            <a:r>
              <a:rPr lang="en-US" dirty="0" smtClean="0">
                <a:latin typeface="Times New Roman" panose="02020603050405020304" pitchFamily="18" charset="0"/>
                <a:cs typeface="Times New Roman" panose="02020603050405020304" pitchFamily="18" charset="0"/>
              </a:rPr>
              <a:t>5                  </a:t>
            </a:r>
            <a:r>
              <a:rPr lang="en-US" dirty="0">
                <a:latin typeface="Times New Roman" panose="02020603050405020304" pitchFamily="18" charset="0"/>
                <a:cs typeface="Times New Roman" panose="02020603050405020304" pitchFamily="18" charset="0"/>
              </a:rPr>
              <a:t>1 &lt;= </a:t>
            </a:r>
            <a:r>
              <a:rPr lang="en-US" dirty="0" smtClean="0">
                <a:latin typeface="Times New Roman" panose="02020603050405020304" pitchFamily="18" charset="0"/>
                <a:cs typeface="Times New Roman" panose="02020603050405020304" pitchFamily="18" charset="0"/>
              </a:rPr>
              <a:t>X</a:t>
            </a:r>
            <a:r>
              <a:rPr lang="en-US" sz="2000" dirty="0" smtClean="0">
                <a:latin typeface="Times New Roman" panose="02020603050405020304" pitchFamily="18" charset="0"/>
                <a:cs typeface="Times New Roman" panose="02020603050405020304" pitchFamily="18" charset="0"/>
              </a:rPr>
              <a:t>1</a:t>
            </a:r>
            <a:r>
              <a:rPr lang="en-US" dirty="0" smtClean="0">
                <a:latin typeface="Times New Roman" panose="02020603050405020304" pitchFamily="18" charset="0"/>
                <a:cs typeface="Times New Roman" panose="02020603050405020304" pitchFamily="18" charset="0"/>
              </a:rPr>
              <a:t> &lt;= 3</a:t>
            </a:r>
          </a:p>
          <a:p>
            <a:pPr marL="0" indent="0" algn="r" rtl="1">
              <a:buNone/>
            </a:pPr>
            <a:r>
              <a:rPr lang="fa-IR" sz="2400" dirty="0">
                <a:latin typeface="Times New Roman" panose="02020603050405020304" pitchFamily="18" charset="0"/>
                <a:cs typeface="B Nazanin" panose="00000400000000000000" pitchFamily="2" charset="-78"/>
              </a:rPr>
              <a:t>به عنوان مثال  </a:t>
            </a:r>
            <a:r>
              <a:rPr lang="en-US" sz="2400" dirty="0">
                <a:latin typeface="Times New Roman" panose="02020603050405020304" pitchFamily="18" charset="0"/>
                <a:cs typeface="B Nazanin" panose="00000400000000000000" pitchFamily="2" charset="-78"/>
              </a:rPr>
              <a:t>(3,2,3)</a:t>
            </a:r>
            <a:r>
              <a:rPr lang="fa-IR" sz="2400" dirty="0">
                <a:latin typeface="Times New Roman" panose="02020603050405020304" pitchFamily="18" charset="0"/>
                <a:cs typeface="B Nazanin" panose="00000400000000000000" pitchFamily="2" charset="-78"/>
              </a:rPr>
              <a:t> = </a:t>
            </a: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2</a:t>
            </a: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3</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یکی از نقاط هسته می باشد. </a:t>
            </a:r>
            <a:endParaRPr lang="en-US" sz="2400" dirty="0">
              <a:latin typeface="Times New Roman" panose="02020603050405020304" pitchFamily="18" charset="0"/>
              <a:cs typeface="B Nazanin" panose="00000400000000000000" pitchFamily="2" charset="-78"/>
            </a:endParaRPr>
          </a:p>
        </p:txBody>
      </p:sp>
      <p:sp>
        <p:nvSpPr>
          <p:cNvPr id="4" name="Right Arrow 3"/>
          <p:cNvSpPr/>
          <p:nvPr/>
        </p:nvSpPr>
        <p:spPr>
          <a:xfrm>
            <a:off x="2674960" y="4858602"/>
            <a:ext cx="696036" cy="136477"/>
          </a:xfrm>
          <a:prstGeom prst="rightArrow">
            <a:avLst/>
          </a:prstGeom>
          <a:solidFill>
            <a:srgbClr val="9933FF"/>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Right Arrow 4"/>
          <p:cNvSpPr/>
          <p:nvPr/>
        </p:nvSpPr>
        <p:spPr>
          <a:xfrm>
            <a:off x="6457678" y="4874522"/>
            <a:ext cx="696036" cy="136477"/>
          </a:xfrm>
          <a:prstGeom prst="rightArrow">
            <a:avLst/>
          </a:prstGeom>
          <a:solidFill>
            <a:srgbClr val="9933FF"/>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9</a:t>
            </a:r>
          </a:p>
        </p:txBody>
      </p:sp>
    </p:spTree>
    <p:extLst>
      <p:ext uri="{BB962C8B-B14F-4D97-AF65-F5344CB8AC3E}">
        <p14:creationId xmlns:p14="http://schemas.microsoft.com/office/powerpoint/2010/main" val="6062729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586" y="324182"/>
            <a:ext cx="4611806" cy="808582"/>
          </a:xfrm>
        </p:spPr>
        <p:txBody>
          <a:bodyPr>
            <a:normAutofit/>
          </a:bodyPr>
          <a:lstStyle/>
          <a:p>
            <a:pPr algn="r" rtl="1"/>
            <a:r>
              <a:rPr lang="fa-IR" sz="2800" dirty="0" smtClean="0">
                <a:cs typeface="B Titr" panose="00000700000000000000" pitchFamily="2" charset="-78"/>
              </a:rPr>
              <a:t>ارزش شپلی</a:t>
            </a:r>
            <a:endParaRPr lang="en-US" sz="2800" dirty="0">
              <a:cs typeface="B Titr" panose="00000700000000000000" pitchFamily="2" charset="-78"/>
            </a:endParaRPr>
          </a:p>
        </p:txBody>
      </p:sp>
      <p:sp>
        <p:nvSpPr>
          <p:cNvPr id="3" name="Content Placeholder 2"/>
          <p:cNvSpPr>
            <a:spLocks noGrp="1"/>
          </p:cNvSpPr>
          <p:nvPr>
            <p:ph idx="1"/>
          </p:nvPr>
        </p:nvSpPr>
        <p:spPr>
          <a:xfrm>
            <a:off x="838200" y="1228299"/>
            <a:ext cx="10515600" cy="4948664"/>
          </a:xfrm>
        </p:spPr>
        <p:txBody>
          <a:bodyPr>
            <a:normAutofit/>
          </a:bodyPr>
          <a:lstStyle/>
          <a:p>
            <a:pPr algn="r" rtl="1"/>
            <a:r>
              <a:rPr lang="fa-IR" dirty="0" smtClean="0">
                <a:latin typeface="Times New Roman" panose="02020603050405020304" pitchFamily="18" charset="0"/>
                <a:cs typeface="B Nazanin" panose="00000400000000000000" pitchFamily="2" charset="-78"/>
              </a:rPr>
              <a:t>روش هسته در برخی موارد تهی می شود. </a:t>
            </a:r>
          </a:p>
          <a:p>
            <a:pPr algn="r" rtl="1"/>
            <a:r>
              <a:rPr lang="fa-IR" dirty="0" smtClean="0">
                <a:latin typeface="Times New Roman" panose="02020603050405020304" pitchFamily="18" charset="0"/>
                <a:cs typeface="B Nazanin" panose="00000400000000000000" pitchFamily="2" charset="-78"/>
              </a:rPr>
              <a:t>روش هسته به طور کلی تخصیص عقلایی یکتا را نشان نمی دهد. </a:t>
            </a:r>
          </a:p>
          <a:p>
            <a:pPr algn="r" rtl="1"/>
            <a:r>
              <a:rPr lang="fa-IR" dirty="0" smtClean="0">
                <a:latin typeface="Times New Roman" panose="02020603050405020304" pitchFamily="18" charset="0"/>
                <a:cs typeface="B Nazanin" panose="00000400000000000000" pitchFamily="2" charset="-78"/>
              </a:rPr>
              <a:t>ارزش شپلی به نقش و اهمیت هر بازیگر در ایجاد پیامد ائتلاف توجه ویژه و آن را ارزش گذاری می کند. </a:t>
            </a:r>
          </a:p>
          <a:p>
            <a:pPr algn="r" rtl="1"/>
            <a:r>
              <a:rPr lang="fa-IR" dirty="0" smtClean="0">
                <a:latin typeface="Times New Roman" panose="02020603050405020304" pitchFamily="18" charset="0"/>
                <a:cs typeface="B Nazanin" panose="00000400000000000000" pitchFamily="2" charset="-78"/>
              </a:rPr>
              <a:t>اگر ارزش تخصیص یافته به اعضای ائتلاف را با تابع ارزش </a:t>
            </a:r>
            <a:r>
              <a:rPr lang="en-US" dirty="0" smtClean="0">
                <a:latin typeface="Times New Roman" panose="02020603050405020304" pitchFamily="18" charset="0"/>
                <a:cs typeface="B Nazanin" panose="00000400000000000000" pitchFamily="2" charset="-78"/>
              </a:rPr>
              <a:t>ɸ(V)</a:t>
            </a:r>
            <a:r>
              <a:rPr lang="fa-IR" dirty="0" smtClean="0">
                <a:latin typeface="Times New Roman" panose="02020603050405020304" pitchFamily="18" charset="0"/>
                <a:cs typeface="B Nazanin" panose="00000400000000000000" pitchFamily="2" charset="-78"/>
              </a:rPr>
              <a:t> نشان دهیم، داریم: </a:t>
            </a:r>
          </a:p>
          <a:p>
            <a:pPr algn="r" rtl="1"/>
            <a:r>
              <a:rPr lang="fa-IR" dirty="0" smtClean="0">
                <a:latin typeface="Times New Roman" panose="02020603050405020304" pitchFamily="18" charset="0"/>
                <a:cs typeface="B Nazanin" panose="00000400000000000000" pitchFamily="2" charset="-78"/>
              </a:rPr>
              <a:t>عقلانیت گروهی:        </a:t>
            </a:r>
            <a:r>
              <a:rPr lang="en-US" dirty="0" err="1" smtClean="0">
                <a:latin typeface="Times New Roman" panose="02020603050405020304" pitchFamily="18" charset="0"/>
                <a:cs typeface="B Nazanin" panose="00000400000000000000" pitchFamily="2" charset="-78"/>
              </a:rPr>
              <a:t>ɸi</a:t>
            </a:r>
            <a:r>
              <a:rPr lang="en-US" dirty="0" smtClean="0">
                <a:latin typeface="Times New Roman" panose="02020603050405020304" pitchFamily="18" charset="0"/>
                <a:cs typeface="B Nazanin" panose="00000400000000000000" pitchFamily="2" charset="-78"/>
              </a:rPr>
              <a:t>(V) = V(N)     (</a:t>
            </a:r>
            <a:r>
              <a:rPr lang="en-US" dirty="0" err="1" smtClean="0">
                <a:latin typeface="Times New Roman" panose="02020603050405020304" pitchFamily="18" charset="0"/>
                <a:cs typeface="B Nazanin" panose="00000400000000000000" pitchFamily="2" charset="-78"/>
              </a:rPr>
              <a:t>i</a:t>
            </a:r>
            <a:r>
              <a:rPr lang="az-Cyrl-AZ" dirty="0" smtClean="0">
                <a:latin typeface="Times New Roman" panose="02020603050405020304" pitchFamily="18" charset="0"/>
                <a:cs typeface="B Nazanin" panose="00000400000000000000" pitchFamily="2" charset="-78"/>
              </a:rPr>
              <a:t> </a:t>
            </a:r>
            <a:r>
              <a:rPr lang="az-Cyrl-AZ" dirty="0">
                <a:latin typeface="Times New Roman" panose="02020603050405020304" pitchFamily="18" charset="0"/>
                <a:cs typeface="B Nazanin" panose="00000400000000000000" pitchFamily="2" charset="-78"/>
              </a:rPr>
              <a:t>ԑ </a:t>
            </a:r>
            <a:r>
              <a:rPr lang="en-US" dirty="0" smtClean="0">
                <a:latin typeface="Times New Roman" panose="02020603050405020304" pitchFamily="18" charset="0"/>
                <a:cs typeface="B Nazanin" panose="00000400000000000000" pitchFamily="2" charset="-78"/>
              </a:rPr>
              <a:t>N) </a:t>
            </a:r>
            <a:r>
              <a:rPr lang="fa-IR" dirty="0" smtClean="0">
                <a:latin typeface="Times New Roman" panose="02020603050405020304" pitchFamily="18" charset="0"/>
                <a:cs typeface="B Nazanin" panose="00000400000000000000" pitchFamily="2" charset="-78"/>
              </a:rPr>
              <a:t>∑</a:t>
            </a:r>
            <a:endParaRPr lang="en-US" dirty="0" smtClean="0">
              <a:latin typeface="Times New Roman" panose="02020603050405020304" pitchFamily="18" charset="0"/>
              <a:cs typeface="B Nazanin" panose="00000400000000000000" pitchFamily="2" charset="-78"/>
            </a:endParaRPr>
          </a:p>
          <a:p>
            <a:pPr algn="r" rtl="1"/>
            <a:r>
              <a:rPr lang="fa-IR" dirty="0" smtClean="0">
                <a:latin typeface="Times New Roman" panose="02020603050405020304" pitchFamily="18" charset="0"/>
                <a:cs typeface="B Nazanin" panose="00000400000000000000" pitchFamily="2" charset="-78"/>
              </a:rPr>
              <a:t>تقارن: اگر دو بازیکن </a:t>
            </a:r>
            <a:r>
              <a:rPr lang="en-US" dirty="0" err="1" smtClean="0">
                <a:latin typeface="Times New Roman" panose="02020603050405020304" pitchFamily="18" charset="0"/>
                <a:cs typeface="B Nazanin" panose="00000400000000000000" pitchFamily="2" charset="-78"/>
              </a:rPr>
              <a:t>i</a:t>
            </a:r>
            <a:r>
              <a:rPr lang="fa-IR" dirty="0" smtClean="0">
                <a:latin typeface="Times New Roman" panose="02020603050405020304" pitchFamily="18" charset="0"/>
                <a:cs typeface="B Nazanin" panose="00000400000000000000" pitchFamily="2" charset="-78"/>
              </a:rPr>
              <a:t> و </a:t>
            </a:r>
            <a:r>
              <a:rPr lang="en-US" dirty="0" smtClean="0">
                <a:latin typeface="Times New Roman" panose="02020603050405020304" pitchFamily="18" charset="0"/>
                <a:cs typeface="B Nazanin" panose="00000400000000000000" pitchFamily="2" charset="-78"/>
              </a:rPr>
              <a:t>j</a:t>
            </a:r>
            <a:r>
              <a:rPr lang="fa-IR" dirty="0" smtClean="0">
                <a:latin typeface="Times New Roman" panose="02020603050405020304" pitchFamily="18" charset="0"/>
                <a:cs typeface="B Nazanin" panose="00000400000000000000" pitchFamily="2" charset="-78"/>
              </a:rPr>
              <a:t> نقش مساوی در در ایجاد پیامد ائتلاف داشته باشند، باید به یک اندازه از پیامد ائتلاف سهم ببرند. </a:t>
            </a:r>
          </a:p>
          <a:p>
            <a:pPr algn="r" rtl="1"/>
            <a:r>
              <a:rPr lang="fa-IR" dirty="0" smtClean="0">
                <a:latin typeface="Times New Roman" panose="02020603050405020304" pitchFamily="18" charset="0"/>
                <a:cs typeface="B Nazanin" panose="00000400000000000000" pitchFamily="2" charset="-78"/>
              </a:rPr>
              <a:t>اگر بازیکنی بود و نبودش در ائتلاف یکسان باشد، هیچ سهمی از پیامد ائتلاف نمی برد. </a:t>
            </a:r>
          </a:p>
          <a:p>
            <a:pPr algn="r" rtl="1"/>
            <a:r>
              <a:rPr lang="en-US" dirty="0" smtClean="0">
                <a:latin typeface="Times New Roman" panose="02020603050405020304" pitchFamily="18" charset="0"/>
                <a:cs typeface="B Nazanin" panose="00000400000000000000" pitchFamily="2" charset="-78"/>
              </a:rPr>
              <a:t>ɸ(U+V) &gt;= ɸ(V) + ɸ(U)</a:t>
            </a:r>
          </a:p>
        </p:txBody>
      </p:sp>
      <p:sp>
        <p:nvSpPr>
          <p:cNvPr id="4"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10</a:t>
            </a:r>
          </a:p>
        </p:txBody>
      </p:sp>
    </p:spTree>
    <p:extLst>
      <p:ext uri="{BB962C8B-B14F-4D97-AF65-F5344CB8AC3E}">
        <p14:creationId xmlns:p14="http://schemas.microsoft.com/office/powerpoint/2010/main" val="34967325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gn="r" rtl="1"/>
                <a:r>
                  <a:rPr lang="fa-IR" dirty="0" smtClean="0">
                    <a:latin typeface="Times New Roman" panose="02020603050405020304" pitchFamily="18" charset="0"/>
                    <a:cs typeface="B Nazanin" panose="00000400000000000000" pitchFamily="2" charset="-78"/>
                  </a:rPr>
                  <a:t>ارزش اختصاص یافته به بازیکن </a:t>
                </a:r>
                <a:r>
                  <a:rPr lang="en-US" dirty="0" err="1" smtClean="0">
                    <a:latin typeface="Times New Roman" panose="02020603050405020304" pitchFamily="18" charset="0"/>
                    <a:cs typeface="B Nazanin" panose="00000400000000000000" pitchFamily="2" charset="-78"/>
                  </a:rPr>
                  <a:t>i</a:t>
                </a:r>
                <a:r>
                  <a:rPr lang="fa-IR" dirty="0" smtClean="0">
                    <a:latin typeface="Times New Roman" panose="02020603050405020304" pitchFamily="18" charset="0"/>
                    <a:cs typeface="B Nazanin" panose="00000400000000000000" pitchFamily="2" charset="-78"/>
                  </a:rPr>
                  <a:t> از رابطه زیر: </a:t>
                </a:r>
              </a:p>
              <a:p>
                <a:pPr algn="r" rtl="1"/>
                <a:endParaRPr lang="fa-IR" dirty="0" smtClean="0">
                  <a:latin typeface="Times New Roman" panose="02020603050405020304" pitchFamily="18" charset="0"/>
                  <a:cs typeface="B Nazanin" panose="00000400000000000000" pitchFamily="2" charset="-78"/>
                </a:endParaRPr>
              </a:p>
              <a:p>
                <a:pPr marL="0" indent="0">
                  <a:buNone/>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m:rPr>
                              <m:nor/>
                            </m:rPr>
                            <a:rPr lang="en-US" sz="2400" dirty="0">
                              <a:latin typeface="Times New Roman" panose="02020603050405020304" pitchFamily="18" charset="0"/>
                              <a:cs typeface="B Nazanin" panose="00000400000000000000" pitchFamily="2" charset="-78"/>
                            </a:rPr>
                            <m:t>ɸ</m:t>
                          </m:r>
                        </m:e>
                        <m:sub>
                          <m:r>
                            <m:rPr>
                              <m:sty m:val="p"/>
                            </m:rPr>
                            <a:rPr lang="en-US" sz="2400" b="0" i="0" smtClean="0">
                              <a:latin typeface="Cambria Math" panose="02040503050406030204" pitchFamily="18" charset="0"/>
                            </a:rPr>
                            <m:t>i</m:t>
                          </m:r>
                        </m:sub>
                      </m:sSub>
                      <m:r>
                        <a:rPr lang="en-US" sz="2400" b="0" i="0" smtClean="0">
                          <a:latin typeface="Cambria Math" panose="02040503050406030204" pitchFamily="18" charset="0"/>
                        </a:rPr>
                        <m:t>(</m:t>
                      </m:r>
                      <m:r>
                        <m:rPr>
                          <m:sty m:val="p"/>
                        </m:rPr>
                        <a:rPr lang="en-US" sz="2400" b="0" i="0" smtClean="0">
                          <a:latin typeface="Cambria Math" panose="02040503050406030204" pitchFamily="18" charset="0"/>
                        </a:rPr>
                        <m:t>V</m:t>
                      </m:r>
                      <m:r>
                        <a:rPr lang="en-US" sz="2400" b="0" i="0" smtClean="0">
                          <a:latin typeface="Cambria Math" panose="02040503050406030204" pitchFamily="18" charset="0"/>
                        </a:rPr>
                        <m:t>)=</m:t>
                      </m:r>
                      <m:nary>
                        <m:naryPr>
                          <m:chr m:val="∑"/>
                          <m:limLoc m:val="subSup"/>
                          <m:ctrlPr>
                            <a:rPr lang="en-US" sz="2400" b="0" i="1" smtClean="0">
                              <a:latin typeface="Cambria Math" panose="02040503050406030204" pitchFamily="18" charset="0"/>
                            </a:rPr>
                          </m:ctrlPr>
                        </m:naryPr>
                        <m:sub>
                          <m:r>
                            <m:rPr>
                              <m:sty m:val="p"/>
                              <m:brk m:alnAt="25"/>
                            </m:rPr>
                            <a:rPr lang="en-US" sz="2400" b="0" i="0" smtClean="0">
                              <a:latin typeface="Cambria Math" panose="02040503050406030204" pitchFamily="18" charset="0"/>
                            </a:rPr>
                            <m:t>i</m:t>
                          </m:r>
                          <m:r>
                            <a:rPr lang="en-US" sz="2400" b="0" i="0" smtClean="0">
                              <a:latin typeface="Cambria Math" panose="02040503050406030204" pitchFamily="18" charset="0"/>
                            </a:rPr>
                            <m:t>ɛ</m:t>
                          </m:r>
                          <m:r>
                            <m:rPr>
                              <m:sty m:val="p"/>
                            </m:rPr>
                            <a:rPr lang="en-US" sz="2400" b="0" i="0" smtClean="0">
                              <a:latin typeface="Cambria Math" panose="02040503050406030204" pitchFamily="18" charset="0"/>
                            </a:rPr>
                            <m:t>S</m:t>
                          </m:r>
                        </m:sub>
                        <m:sup/>
                        <m:e>
                          <m:r>
                            <a:rPr lang="en-US" sz="2400" b="0" i="0" smtClean="0">
                              <a:latin typeface="Cambria Math" panose="02040503050406030204" pitchFamily="18" charset="0"/>
                            </a:rPr>
                            <m:t> </m:t>
                          </m:r>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d>
                                    <m:dPr>
                                      <m:ctrlPr>
                                        <a:rPr lang="en-US" sz="2400" b="0" i="1" smtClean="0">
                                          <a:latin typeface="Cambria Math" panose="02040503050406030204" pitchFamily="18" charset="0"/>
                                        </a:rPr>
                                      </m:ctrlPr>
                                    </m:dPr>
                                    <m:e>
                                      <m:r>
                                        <a:rPr lang="en-US" sz="2400" b="0" i="0" smtClean="0">
                                          <a:latin typeface="Cambria Math" panose="02040503050406030204" pitchFamily="18" charset="0"/>
                                        </a:rPr>
                                        <m:t> </m:t>
                                      </m:r>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S</m:t>
                                          </m:r>
                                        </m:e>
                                      </m:d>
                                      <m:r>
                                        <a:rPr lang="en-US" sz="2400" b="0" i="0" smtClean="0">
                                          <a:latin typeface="Cambria Math" panose="02040503050406030204" pitchFamily="18" charset="0"/>
                                        </a:rPr>
                                        <m:t>−</m:t>
                                      </m:r>
                                      <m:r>
                                        <a:rPr lang="en-US" sz="2400" b="0" i="0" smtClean="0">
                                          <a:latin typeface="Cambria Math" panose="02040503050406030204" pitchFamily="18" charset="0"/>
                                        </a:rPr>
                                        <m:t>1</m:t>
                                      </m:r>
                                    </m:e>
                                  </m:d>
                                  <m:r>
                                    <a:rPr lang="en-US" sz="2400" b="0" i="0" smtClean="0">
                                      <a:latin typeface="Cambria Math" panose="02040503050406030204" pitchFamily="18" charset="0"/>
                                    </a:rPr>
                                    <m:t>!</m:t>
                                  </m:r>
                                  <m:d>
                                    <m:dPr>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n</m:t>
                                      </m:r>
                                      <m:r>
                                        <a:rPr lang="en-US" sz="2400" b="0" i="0"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S</m:t>
                                          </m:r>
                                        </m:e>
                                      </m:d>
                                    </m:e>
                                  </m:d>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n</m:t>
                                  </m:r>
                                  <m:r>
                                    <a:rPr lang="en-US" sz="2400" b="0" i="0" smtClean="0">
                                      <a:latin typeface="Cambria Math" panose="02040503050406030204" pitchFamily="18" charset="0"/>
                                    </a:rPr>
                                    <m:t>!</m:t>
                                  </m:r>
                                </m:den>
                              </m:f>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V</m:t>
                                  </m:r>
                                  <m:d>
                                    <m:dPr>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S</m:t>
                                      </m:r>
                                    </m:e>
                                  </m:d>
                                  <m:r>
                                    <a:rPr lang="en-US" sz="2400" b="0" i="0" smtClean="0">
                                      <a:latin typeface="Cambria Math" panose="02040503050406030204" pitchFamily="18" charset="0"/>
                                    </a:rPr>
                                    <m:t>−</m:t>
                                  </m:r>
                                  <m:r>
                                    <m:rPr>
                                      <m:sty m:val="p"/>
                                    </m:rPr>
                                    <a:rPr lang="en-US" sz="2400" b="0" i="0" smtClean="0">
                                      <a:latin typeface="Cambria Math" panose="02040503050406030204" pitchFamily="18" charset="0"/>
                                    </a:rPr>
                                    <m:t>V</m:t>
                                  </m:r>
                                  <m:d>
                                    <m:dPr>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S</m:t>
                                      </m:r>
                                      <m:r>
                                        <a:rPr lang="en-US" sz="2400" b="0" i="0"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i</m:t>
                                          </m:r>
                                        </m:e>
                                      </m:d>
                                    </m:e>
                                  </m:d>
                                </m:e>
                              </m:d>
                            </m:e>
                          </m:d>
                        </m:e>
                      </m:nary>
                    </m:oMath>
                  </m:oMathPara>
                </a14:m>
                <a:endParaRPr lang="en-US" sz="2400" b="0" dirty="0" smtClean="0">
                  <a:latin typeface="Times New Roman" panose="02020603050405020304" pitchFamily="18" charset="0"/>
                  <a:cs typeface="B Nazanin" panose="00000400000000000000" pitchFamily="2" charset="-78"/>
                </a:endParaRPr>
              </a:p>
              <a:p>
                <a:pPr marL="0" indent="0" algn="r" rtl="1">
                  <a:buNone/>
                </a:pPr>
                <a:r>
                  <a:rPr lang="fa-IR" dirty="0" smtClean="0">
                    <a:latin typeface="Times New Roman" panose="02020603050405020304" pitchFamily="18" charset="0"/>
                    <a:cs typeface="B Nazanin" panose="00000400000000000000" pitchFamily="2" charset="-78"/>
                  </a:rPr>
                  <a:t>که در آن:</a:t>
                </a:r>
              </a:p>
              <a:p>
                <a:pPr marL="0" indent="0" algn="r" rtl="1">
                  <a:buNone/>
                </a:pPr>
                <a:r>
                  <a:rPr lang="fa-IR" dirty="0" smtClean="0">
                    <a:latin typeface="Times New Roman" panose="02020603050405020304" pitchFamily="18" charset="0"/>
                    <a:cs typeface="B Nazanin" panose="00000400000000000000" pitchFamily="2" charset="-78"/>
                  </a:rPr>
                  <a:t>علامت ∑ روی تمام ائتلاف هایی که بازیکن </a:t>
                </a:r>
                <a:r>
                  <a:rPr lang="en-US" dirty="0" err="1" smtClean="0">
                    <a:latin typeface="Times New Roman" panose="02020603050405020304" pitchFamily="18" charset="0"/>
                    <a:cs typeface="B Nazanin" panose="00000400000000000000" pitchFamily="2" charset="-78"/>
                  </a:rPr>
                  <a:t>i</a:t>
                </a:r>
                <a:r>
                  <a:rPr lang="fa-IR" dirty="0" smtClean="0">
                    <a:latin typeface="Times New Roman" panose="02020603050405020304" pitchFamily="18" charset="0"/>
                    <a:cs typeface="B Nazanin" panose="00000400000000000000" pitchFamily="2" charset="-78"/>
                  </a:rPr>
                  <a:t> در آن حضور دارد بسته می شود. </a:t>
                </a:r>
                <a:endParaRPr lang="en-US" dirty="0">
                  <a:latin typeface="Times New Roman" panose="02020603050405020304" pitchFamily="18" charset="0"/>
                  <a:cs typeface="B Nazanin" panose="00000400000000000000" pitchFamily="2" charset="-78"/>
                </a:endParaRPr>
              </a:p>
              <a:p>
                <a:pPr marL="0" indent="0" algn="r" rtl="1">
                  <a:buNone/>
                </a:pPr>
                <a:r>
                  <a:rPr lang="en-US" dirty="0" smtClean="0">
                    <a:latin typeface="Times New Roman" panose="02020603050405020304" pitchFamily="18" charset="0"/>
                    <a:cs typeface="B Nazanin" panose="00000400000000000000" pitchFamily="2" charset="-78"/>
                  </a:rPr>
                  <a:t>|S|</a:t>
                </a:r>
                <a:r>
                  <a:rPr lang="fa-IR" dirty="0" smtClean="0">
                    <a:latin typeface="Times New Roman" panose="02020603050405020304" pitchFamily="18" charset="0"/>
                    <a:cs typeface="B Nazanin" panose="00000400000000000000" pitchFamily="2" charset="-78"/>
                  </a:rPr>
                  <a:t> تعداد اعضای ائتلاف </a:t>
                </a:r>
                <a:r>
                  <a:rPr lang="en-US" dirty="0" smtClean="0">
                    <a:latin typeface="Times New Roman" panose="02020603050405020304" pitchFamily="18" charset="0"/>
                    <a:cs typeface="B Nazanin" panose="00000400000000000000" pitchFamily="2" charset="-78"/>
                  </a:rPr>
                  <a:t>S</a:t>
                </a:r>
                <a:r>
                  <a:rPr lang="fa-IR" dirty="0" smtClean="0">
                    <a:latin typeface="Times New Roman" panose="02020603050405020304" pitchFamily="18" charset="0"/>
                    <a:cs typeface="B Nazanin" panose="00000400000000000000" pitchFamily="2" charset="-78"/>
                  </a:rPr>
                  <a:t> و </a:t>
                </a:r>
                <a14:m>
                  <m:oMath xmlns:m="http://schemas.openxmlformats.org/officeDocument/2006/math">
                    <m:d>
                      <m:dPr>
                        <m:begChr m:val="["/>
                        <m:endChr m:val="]"/>
                        <m:ctrlPr>
                          <a:rPr lang="en-US" i="1">
                            <a:latin typeface="Cambria Math" panose="02040503050406030204" pitchFamily="18" charset="0"/>
                          </a:rPr>
                        </m:ctrlPr>
                      </m:dPr>
                      <m:e>
                        <m:r>
                          <m:rPr>
                            <m:sty m:val="p"/>
                          </m:rPr>
                          <a:rPr lang="en-US">
                            <a:latin typeface="Cambria Math" panose="02040503050406030204" pitchFamily="18" charset="0"/>
                          </a:rPr>
                          <m:t>V</m:t>
                        </m:r>
                        <m:d>
                          <m:dPr>
                            <m:ctrlPr>
                              <a:rPr lang="en-US" i="1">
                                <a:latin typeface="Cambria Math" panose="02040503050406030204" pitchFamily="18" charset="0"/>
                              </a:rPr>
                            </m:ctrlPr>
                          </m:dPr>
                          <m:e>
                            <m:r>
                              <m:rPr>
                                <m:sty m:val="p"/>
                              </m:rPr>
                              <a:rPr lang="en-US">
                                <a:latin typeface="Cambria Math" panose="02040503050406030204" pitchFamily="18" charset="0"/>
                              </a:rPr>
                              <m:t>S</m:t>
                            </m:r>
                          </m:e>
                        </m:d>
                        <m:r>
                          <a:rPr lang="en-US">
                            <a:latin typeface="Cambria Math" panose="02040503050406030204" pitchFamily="18" charset="0"/>
                          </a:rPr>
                          <m:t>−</m:t>
                        </m:r>
                        <m:r>
                          <m:rPr>
                            <m:sty m:val="p"/>
                          </m:rPr>
                          <a:rPr lang="en-US">
                            <a:latin typeface="Cambria Math" panose="02040503050406030204" pitchFamily="18" charset="0"/>
                          </a:rPr>
                          <m:t>V</m:t>
                        </m:r>
                        <m:d>
                          <m:dPr>
                            <m:ctrlPr>
                              <a:rPr lang="en-US" i="1">
                                <a:latin typeface="Cambria Math" panose="02040503050406030204" pitchFamily="18" charset="0"/>
                              </a:rPr>
                            </m:ctrlPr>
                          </m:dPr>
                          <m:e>
                            <m:r>
                              <m:rPr>
                                <m:sty m:val="p"/>
                              </m:rPr>
                              <a:rPr lang="en-US">
                                <a:latin typeface="Cambria Math" panose="02040503050406030204" pitchFamily="18" charset="0"/>
                              </a:rPr>
                              <m:t>S</m:t>
                            </m:r>
                            <m:r>
                              <a:rPr lang="en-US">
                                <a:latin typeface="Cambria Math" panose="02040503050406030204" pitchFamily="18" charset="0"/>
                              </a:rPr>
                              <m:t>−</m:t>
                            </m:r>
                            <m:d>
                              <m:dPr>
                                <m:begChr m:val="{"/>
                                <m:endChr m:val="}"/>
                                <m:ctrlPr>
                                  <a:rPr lang="en-US" i="1">
                                    <a:latin typeface="Cambria Math" panose="02040503050406030204" pitchFamily="18" charset="0"/>
                                  </a:rPr>
                                </m:ctrlPr>
                              </m:dPr>
                              <m:e>
                                <m:r>
                                  <m:rPr>
                                    <m:sty m:val="p"/>
                                  </m:rPr>
                                  <a:rPr lang="en-US">
                                    <a:latin typeface="Cambria Math" panose="02040503050406030204" pitchFamily="18" charset="0"/>
                                  </a:rPr>
                                  <m:t>i</m:t>
                                </m:r>
                              </m:e>
                            </m:d>
                          </m:e>
                        </m:d>
                      </m:e>
                    </m:d>
                  </m:oMath>
                </a14:m>
                <a:r>
                  <a:rPr lang="fa-IR" dirty="0" smtClean="0">
                    <a:latin typeface="Times New Roman" panose="02020603050405020304" pitchFamily="18" charset="0"/>
                    <a:cs typeface="B Nazanin" panose="00000400000000000000" pitchFamily="2" charset="-78"/>
                  </a:rPr>
                  <a:t> میزان افزایش پیامد ائتلاف </a:t>
                </a:r>
                <a:r>
                  <a:rPr lang="en-US" dirty="0" smtClean="0">
                    <a:latin typeface="Times New Roman" panose="02020603050405020304" pitchFamily="18" charset="0"/>
                    <a:cs typeface="B Nazanin" panose="00000400000000000000" pitchFamily="2" charset="-78"/>
                  </a:rPr>
                  <a:t>S</a:t>
                </a:r>
                <a:r>
                  <a:rPr lang="fa-IR" dirty="0" smtClean="0">
                    <a:latin typeface="Times New Roman" panose="02020603050405020304" pitchFamily="18" charset="0"/>
                    <a:cs typeface="B Nazanin" panose="00000400000000000000" pitchFamily="2" charset="-78"/>
                  </a:rPr>
                  <a:t> در صورت پیوستن </a:t>
                </a:r>
                <a:r>
                  <a:rPr lang="en-US" dirty="0" err="1" smtClean="0">
                    <a:latin typeface="Times New Roman" panose="02020603050405020304" pitchFamily="18" charset="0"/>
                    <a:cs typeface="B Nazanin" panose="00000400000000000000" pitchFamily="2" charset="-78"/>
                  </a:rPr>
                  <a:t>i</a:t>
                </a:r>
                <a:r>
                  <a:rPr lang="fa-IR" dirty="0" smtClean="0">
                    <a:latin typeface="Times New Roman" panose="02020603050405020304" pitchFamily="18" charset="0"/>
                    <a:cs typeface="B Nazanin" panose="00000400000000000000" pitchFamily="2" charset="-78"/>
                  </a:rPr>
                  <a:t> به آن ائتلاف می باشد (دستاورد بازیکن </a:t>
                </a:r>
                <a:r>
                  <a:rPr lang="en-US" dirty="0" err="1" smtClean="0">
                    <a:latin typeface="Times New Roman" panose="02020603050405020304" pitchFamily="18" charset="0"/>
                    <a:cs typeface="B Nazanin" panose="00000400000000000000" pitchFamily="2" charset="-78"/>
                  </a:rPr>
                  <a:t>i</a:t>
                </a:r>
                <a:r>
                  <a:rPr lang="fa-IR" dirty="0" smtClean="0">
                    <a:latin typeface="Times New Roman" panose="02020603050405020304" pitchFamily="18" charset="0"/>
                    <a:cs typeface="B Nazanin" panose="00000400000000000000" pitchFamily="2" charset="-78"/>
                  </a:rPr>
                  <a:t> به ائتلاف </a:t>
                </a:r>
                <a:r>
                  <a:rPr lang="en-US" dirty="0" smtClean="0">
                    <a:latin typeface="Times New Roman" panose="02020603050405020304" pitchFamily="18" charset="0"/>
                    <a:cs typeface="B Nazanin" panose="00000400000000000000" pitchFamily="2" charset="-78"/>
                  </a:rPr>
                  <a:t>S</a:t>
                </a:r>
                <a:r>
                  <a:rPr lang="fa-IR" dirty="0" smtClean="0">
                    <a:latin typeface="Times New Roman" panose="02020603050405020304" pitchFamily="18" charset="0"/>
                    <a:cs typeface="B Nazanin" panose="00000400000000000000" pitchFamily="2" charset="-78"/>
                  </a:rPr>
                  <a:t>).</a:t>
                </a:r>
                <a:endParaRPr lang="fa-IR" dirty="0">
                  <a:latin typeface="Times New Roman" panose="02020603050405020304" pitchFamily="18" charset="0"/>
                  <a:cs typeface="B Nazanin" panose="00000400000000000000"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217" t="-3081" r="-1217"/>
                </a:stretch>
              </a:blipFill>
            </p:spPr>
            <p:txBody>
              <a:bodyPr/>
              <a:lstStyle/>
              <a:p>
                <a:r>
                  <a:rPr lang="fa-IR">
                    <a:noFill/>
                  </a:rPr>
                  <a:t> </a:t>
                </a:r>
              </a:p>
            </p:txBody>
          </p:sp>
        </mc:Fallback>
      </mc:AlternateContent>
      <p:sp>
        <p:nvSpPr>
          <p:cNvPr id="4" name="Title 1"/>
          <p:cNvSpPr>
            <a:spLocks noGrp="1"/>
          </p:cNvSpPr>
          <p:nvPr>
            <p:ph type="title"/>
          </p:nvPr>
        </p:nvSpPr>
        <p:spPr>
          <a:xfrm>
            <a:off x="6796586" y="324182"/>
            <a:ext cx="4611806" cy="808582"/>
          </a:xfrm>
        </p:spPr>
        <p:txBody>
          <a:bodyPr>
            <a:normAutofit/>
          </a:bodyPr>
          <a:lstStyle/>
          <a:p>
            <a:pPr algn="r" rtl="1"/>
            <a:r>
              <a:rPr lang="fa-IR" sz="2800" dirty="0" smtClean="0">
                <a:cs typeface="B Titr" panose="00000700000000000000" pitchFamily="2" charset="-78"/>
              </a:rPr>
              <a:t>ارزش شپلی</a:t>
            </a:r>
            <a:endParaRPr lang="en-US" sz="2800" dirty="0">
              <a:cs typeface="B Titr" panose="00000700000000000000" pitchFamily="2" charset="-78"/>
            </a:endParaRPr>
          </a:p>
        </p:txBody>
      </p:sp>
      <p:sp>
        <p:nvSpPr>
          <p:cNvPr id="5"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11</a:t>
            </a:r>
          </a:p>
        </p:txBody>
      </p:sp>
    </p:spTree>
    <p:extLst>
      <p:ext uri="{BB962C8B-B14F-4D97-AF65-F5344CB8AC3E}">
        <p14:creationId xmlns:p14="http://schemas.microsoft.com/office/powerpoint/2010/main" val="35337779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3016701737"/>
                  </p:ext>
                </p:extLst>
              </p:nvPr>
            </p:nvGraphicFramePr>
            <p:xfrm>
              <a:off x="421302" y="1507179"/>
              <a:ext cx="11455050" cy="3192904"/>
            </p:xfrm>
            <a:graphic>
              <a:graphicData uri="http://schemas.openxmlformats.org/drawingml/2006/table">
                <a:tbl>
                  <a:tblPr rtl="1" firstRow="1" bandRow="1">
                    <a:tableStyleId>{5C22544A-7EE6-4342-B048-85BDC9FD1C3A}</a:tableStyleId>
                  </a:tblPr>
                  <a:tblGrid>
                    <a:gridCol w="4092321"/>
                    <a:gridCol w="2370455"/>
                    <a:gridCol w="2486342"/>
                    <a:gridCol w="551180"/>
                    <a:gridCol w="1954752"/>
                  </a:tblGrid>
                  <a:tr h="1046138">
                    <a:tc>
                      <a:txBody>
                        <a:bodyPr/>
                        <a:lstStyle/>
                        <a:p>
                          <a:pPr algn="l" rtl="1"/>
                          <a14:m>
                            <m:oMathPara xmlns:m="http://schemas.openxmlformats.org/officeDocument/2006/math">
                              <m:oMathParaPr>
                                <m:jc m:val="centerGroup"/>
                              </m:oMathParaPr>
                              <m:oMath xmlns:m="http://schemas.openxmlformats.org/officeDocument/2006/math">
                                <m:f>
                                  <m:fPr>
                                    <m:ctrlPr>
                                      <a:rPr lang="en-US" sz="1800" b="1" i="1" smtClean="0">
                                        <a:solidFill>
                                          <a:srgbClr val="FFFF00"/>
                                        </a:solidFill>
                                        <a:latin typeface="Cambria Math" panose="02040503050406030204" pitchFamily="18" charset="0"/>
                                      </a:rPr>
                                    </m:ctrlPr>
                                  </m:fPr>
                                  <m:num>
                                    <m:d>
                                      <m:dPr>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 </m:t>
                                        </m:r>
                                        <m:d>
                                          <m:dPr>
                                            <m:begChr m:val="|"/>
                                            <m:endChr m:val="|"/>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𝐒</m:t>
                                            </m:r>
                                          </m:e>
                                        </m:d>
                                        <m:r>
                                          <a:rPr lang="en-US" sz="1800" b="1" i="0" smtClean="0">
                                            <a:solidFill>
                                              <a:srgbClr val="FFFF00"/>
                                            </a:solidFill>
                                            <a:latin typeface="Cambria Math" panose="02040503050406030204" pitchFamily="18" charset="0"/>
                                          </a:rPr>
                                          <m:t>−</m:t>
                                        </m:r>
                                        <m:r>
                                          <a:rPr lang="en-US" sz="1800" b="1" i="0" smtClean="0">
                                            <a:solidFill>
                                              <a:srgbClr val="FFFF00"/>
                                            </a:solidFill>
                                            <a:latin typeface="Cambria Math" panose="02040503050406030204" pitchFamily="18" charset="0"/>
                                          </a:rPr>
                                          <m:t>𝟏</m:t>
                                        </m:r>
                                      </m:e>
                                    </m:d>
                                    <m:r>
                                      <a:rPr lang="en-US" sz="1800" b="1" i="0" smtClean="0">
                                        <a:solidFill>
                                          <a:srgbClr val="FFFF00"/>
                                        </a:solidFill>
                                        <a:latin typeface="Cambria Math" panose="02040503050406030204" pitchFamily="18" charset="0"/>
                                      </a:rPr>
                                      <m:t>!</m:t>
                                    </m:r>
                                    <m:d>
                                      <m:dPr>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𝐧</m:t>
                                        </m:r>
                                        <m:r>
                                          <a:rPr lang="en-US" sz="1800" b="1" i="0" smtClean="0">
                                            <a:solidFill>
                                              <a:srgbClr val="FFFF00"/>
                                            </a:solidFill>
                                            <a:latin typeface="Cambria Math" panose="02040503050406030204" pitchFamily="18" charset="0"/>
                                          </a:rPr>
                                          <m:t>−</m:t>
                                        </m:r>
                                        <m:d>
                                          <m:dPr>
                                            <m:begChr m:val="|"/>
                                            <m:endChr m:val="|"/>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𝐒</m:t>
                                            </m:r>
                                          </m:e>
                                        </m:d>
                                      </m:e>
                                    </m:d>
                                    <m:r>
                                      <a:rPr lang="en-US" sz="1800" b="1" i="0" smtClean="0">
                                        <a:solidFill>
                                          <a:srgbClr val="FFFF00"/>
                                        </a:solidFill>
                                        <a:latin typeface="Cambria Math" panose="02040503050406030204" pitchFamily="18" charset="0"/>
                                      </a:rPr>
                                      <m:t>!</m:t>
                                    </m:r>
                                  </m:num>
                                  <m:den>
                                    <m:r>
                                      <a:rPr lang="en-US" sz="1800" b="1" i="0" smtClean="0">
                                        <a:solidFill>
                                          <a:srgbClr val="FFFF00"/>
                                        </a:solidFill>
                                        <a:latin typeface="Cambria Math" panose="02040503050406030204" pitchFamily="18" charset="0"/>
                                      </a:rPr>
                                      <m:t>𝐧</m:t>
                                    </m:r>
                                    <m:r>
                                      <a:rPr lang="en-US" sz="1800" b="1" i="0" smtClean="0">
                                        <a:solidFill>
                                          <a:srgbClr val="FFFF00"/>
                                        </a:solidFill>
                                        <a:latin typeface="Cambria Math" panose="02040503050406030204" pitchFamily="18" charset="0"/>
                                      </a:rPr>
                                      <m:t>!</m:t>
                                    </m:r>
                                  </m:den>
                                </m:f>
                                <m:d>
                                  <m:dPr>
                                    <m:begChr m:val="["/>
                                    <m:endChr m:val="]"/>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𝐕</m:t>
                                    </m:r>
                                    <m:d>
                                      <m:dPr>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𝐒</m:t>
                                        </m:r>
                                      </m:e>
                                    </m:d>
                                    <m:r>
                                      <a:rPr lang="en-US" sz="1800" b="1" i="0" smtClean="0">
                                        <a:solidFill>
                                          <a:srgbClr val="FFFF00"/>
                                        </a:solidFill>
                                        <a:latin typeface="Cambria Math" panose="02040503050406030204" pitchFamily="18" charset="0"/>
                                      </a:rPr>
                                      <m:t>−</m:t>
                                    </m:r>
                                    <m:r>
                                      <a:rPr lang="en-US" sz="1800" b="1" i="0" smtClean="0">
                                        <a:solidFill>
                                          <a:srgbClr val="FFFF00"/>
                                        </a:solidFill>
                                        <a:latin typeface="Cambria Math" panose="02040503050406030204" pitchFamily="18" charset="0"/>
                                      </a:rPr>
                                      <m:t>𝐕</m:t>
                                    </m:r>
                                    <m:d>
                                      <m:dPr>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𝐒</m:t>
                                        </m:r>
                                        <m:r>
                                          <a:rPr lang="en-US" sz="1800" b="1" i="0" smtClean="0">
                                            <a:solidFill>
                                              <a:srgbClr val="FFFF00"/>
                                            </a:solidFill>
                                            <a:latin typeface="Cambria Math" panose="02040503050406030204" pitchFamily="18" charset="0"/>
                                          </a:rPr>
                                          <m:t>−</m:t>
                                        </m:r>
                                        <m:d>
                                          <m:dPr>
                                            <m:begChr m:val="{"/>
                                            <m:endChr m:val="}"/>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𝐢</m:t>
                                            </m:r>
                                          </m:e>
                                        </m:d>
                                      </m:e>
                                    </m:d>
                                  </m:e>
                                </m:d>
                              </m:oMath>
                            </m:oMathPara>
                          </a14:m>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c>
                      <a:txBody>
                        <a:bodyPr/>
                        <a:lstStyle/>
                        <a:p>
                          <a:pPr algn="l" rtl="1"/>
                          <a14:m>
                            <m:oMathPara xmlns:m="http://schemas.openxmlformats.org/officeDocument/2006/math">
                              <m:oMathParaPr>
                                <m:jc m:val="centerGroup"/>
                              </m:oMathParaPr>
                              <m:oMath xmlns:m="http://schemas.openxmlformats.org/officeDocument/2006/math">
                                <m:f>
                                  <m:fPr>
                                    <m:ctrlPr>
                                      <a:rPr lang="en-US" sz="1800" b="1" i="1" smtClean="0">
                                        <a:solidFill>
                                          <a:srgbClr val="FFFF00"/>
                                        </a:solidFill>
                                        <a:latin typeface="Cambria Math" panose="02040503050406030204" pitchFamily="18" charset="0"/>
                                      </a:rPr>
                                    </m:ctrlPr>
                                  </m:fPr>
                                  <m:num>
                                    <m:d>
                                      <m:dPr>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 </m:t>
                                        </m:r>
                                        <m:d>
                                          <m:dPr>
                                            <m:begChr m:val="|"/>
                                            <m:endChr m:val="|"/>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𝐒</m:t>
                                            </m:r>
                                          </m:e>
                                        </m:d>
                                        <m:r>
                                          <a:rPr lang="en-US" sz="1800" b="1" i="0" smtClean="0">
                                            <a:solidFill>
                                              <a:srgbClr val="FFFF00"/>
                                            </a:solidFill>
                                            <a:latin typeface="Cambria Math" panose="02040503050406030204" pitchFamily="18" charset="0"/>
                                          </a:rPr>
                                          <m:t>−</m:t>
                                        </m:r>
                                        <m:r>
                                          <a:rPr lang="en-US" sz="1800" b="1" i="0" smtClean="0">
                                            <a:solidFill>
                                              <a:srgbClr val="FFFF00"/>
                                            </a:solidFill>
                                            <a:latin typeface="Cambria Math" panose="02040503050406030204" pitchFamily="18" charset="0"/>
                                          </a:rPr>
                                          <m:t>𝟏</m:t>
                                        </m:r>
                                      </m:e>
                                    </m:d>
                                    <m:r>
                                      <a:rPr lang="en-US" sz="1800" b="1" i="0" smtClean="0">
                                        <a:solidFill>
                                          <a:srgbClr val="FFFF00"/>
                                        </a:solidFill>
                                        <a:latin typeface="Cambria Math" panose="02040503050406030204" pitchFamily="18" charset="0"/>
                                      </a:rPr>
                                      <m:t>!</m:t>
                                    </m:r>
                                    <m:d>
                                      <m:dPr>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𝐧</m:t>
                                        </m:r>
                                        <m:r>
                                          <a:rPr lang="en-US" sz="1800" b="1" i="0" smtClean="0">
                                            <a:solidFill>
                                              <a:srgbClr val="FFFF00"/>
                                            </a:solidFill>
                                            <a:latin typeface="Cambria Math" panose="02040503050406030204" pitchFamily="18" charset="0"/>
                                          </a:rPr>
                                          <m:t>−</m:t>
                                        </m:r>
                                        <m:d>
                                          <m:dPr>
                                            <m:begChr m:val="|"/>
                                            <m:endChr m:val="|"/>
                                            <m:ctrlPr>
                                              <a:rPr lang="en-US" sz="1800" b="1" i="1" smtClean="0">
                                                <a:solidFill>
                                                  <a:srgbClr val="FFFF00"/>
                                                </a:solidFill>
                                                <a:latin typeface="Cambria Math" panose="02040503050406030204" pitchFamily="18" charset="0"/>
                                              </a:rPr>
                                            </m:ctrlPr>
                                          </m:dPr>
                                          <m:e>
                                            <m:r>
                                              <a:rPr lang="en-US" sz="1800" b="1" i="0" smtClean="0">
                                                <a:solidFill>
                                                  <a:srgbClr val="FFFF00"/>
                                                </a:solidFill>
                                                <a:latin typeface="Cambria Math" panose="02040503050406030204" pitchFamily="18" charset="0"/>
                                              </a:rPr>
                                              <m:t>𝐒</m:t>
                                            </m:r>
                                          </m:e>
                                        </m:d>
                                      </m:e>
                                    </m:d>
                                    <m:r>
                                      <a:rPr lang="en-US" sz="1800" b="1" i="0" smtClean="0">
                                        <a:solidFill>
                                          <a:srgbClr val="FFFF00"/>
                                        </a:solidFill>
                                        <a:latin typeface="Cambria Math" panose="02040503050406030204" pitchFamily="18" charset="0"/>
                                      </a:rPr>
                                      <m:t>!</m:t>
                                    </m:r>
                                  </m:num>
                                  <m:den>
                                    <m:r>
                                      <a:rPr lang="en-US" sz="1800" b="1" i="0" smtClean="0">
                                        <a:solidFill>
                                          <a:srgbClr val="FFFF00"/>
                                        </a:solidFill>
                                        <a:latin typeface="Cambria Math" panose="02040503050406030204" pitchFamily="18" charset="0"/>
                                      </a:rPr>
                                      <m:t>𝐧</m:t>
                                    </m:r>
                                    <m:r>
                                      <a:rPr lang="en-US" sz="1800" b="1" i="0" smtClean="0">
                                        <a:solidFill>
                                          <a:srgbClr val="FFFF00"/>
                                        </a:solidFill>
                                        <a:latin typeface="Cambria Math" panose="02040503050406030204" pitchFamily="18" charset="0"/>
                                      </a:rPr>
                                      <m:t>!</m:t>
                                    </m:r>
                                  </m:den>
                                </m:f>
                              </m:oMath>
                            </m:oMathPara>
                          </a14:m>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c>
                      <a:txBody>
                        <a:bodyPr/>
                        <a:lstStyle/>
                        <a:p>
                          <a:pPr algn="ctr" rtl="1"/>
                          <a:r>
                            <a:rPr lang="en-US" sz="1800" b="1" dirty="0" smtClean="0">
                              <a:solidFill>
                                <a:srgbClr val="FFFF00"/>
                              </a:solidFill>
                              <a:cs typeface="B Titr" panose="00000700000000000000" pitchFamily="2" charset="-78"/>
                            </a:rPr>
                            <a:t>V(S) – V(S-{1})</a:t>
                          </a:r>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c>
                      <a:txBody>
                        <a:bodyPr/>
                        <a:lstStyle/>
                        <a:p>
                          <a:pPr algn="l" rtl="1"/>
                          <a:r>
                            <a:rPr lang="en-US" sz="1800" b="1" dirty="0" smtClean="0">
                              <a:solidFill>
                                <a:srgbClr val="FFFF00"/>
                              </a:solidFill>
                              <a:cs typeface="B Titr" panose="00000700000000000000" pitchFamily="2" charset="-78"/>
                            </a:rPr>
                            <a:t>|S|</a:t>
                          </a:r>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c>
                      <a:txBody>
                        <a:bodyPr/>
                        <a:lstStyle/>
                        <a:p>
                          <a:pPr algn="ctr" rtl="1"/>
                          <a:r>
                            <a:rPr lang="fa-IR" sz="1800" b="1" dirty="0" smtClean="0">
                              <a:solidFill>
                                <a:srgbClr val="FFFF00"/>
                              </a:solidFill>
                              <a:cs typeface="B Titr" panose="00000700000000000000" pitchFamily="2" charset="-78"/>
                            </a:rPr>
                            <a:t>ائتلاف هایی که بازیکن 1 در آن ها حضور دارد</a:t>
                          </a:r>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r>
                  <a:tr h="512840">
                    <a:tc>
                      <a:txBody>
                        <a:bodyPr/>
                        <a:lstStyle/>
                        <a:p>
                          <a:pPr algn="ctr" rtl="1"/>
                          <a:r>
                            <a:rPr lang="en-US" sz="2000" b="1" dirty="0" smtClean="0">
                              <a:solidFill>
                                <a:schemeClr val="tx1"/>
                              </a:solidFill>
                              <a:cs typeface="B Titr" panose="00000700000000000000" pitchFamily="2" charset="-78"/>
                            </a:rPr>
                            <a:t>(1)(1/3)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(1-1)!(3-1)!/3! = 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V({1})-V({0}) = 1</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632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(4)(1/6)</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(2-1)!(3-2)!/3!  = 1/6</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V({1,2})-V({2}) = 4</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{1,2}</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481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(2)(1/6)</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(2-1)!(3-2)!/3!  = 1/6</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V({1,3})-V({3}) = 2</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78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(3)(1/3)</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(3-1)!(3-3)!/3!  = 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V({1,2,3})-V({2,3}) = 3</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{1,2,3}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3016701737"/>
                  </p:ext>
                </p:extLst>
              </p:nvPr>
            </p:nvGraphicFramePr>
            <p:xfrm>
              <a:off x="421302" y="1507179"/>
              <a:ext cx="11455050" cy="3192904"/>
            </p:xfrm>
            <a:graphic>
              <a:graphicData uri="http://schemas.openxmlformats.org/drawingml/2006/table">
                <a:tbl>
                  <a:tblPr rtl="1" firstRow="1" bandRow="1">
                    <a:tableStyleId>{5C22544A-7EE6-4342-B048-85BDC9FD1C3A}</a:tableStyleId>
                  </a:tblPr>
                  <a:tblGrid>
                    <a:gridCol w="4092321"/>
                    <a:gridCol w="2370455"/>
                    <a:gridCol w="2486342"/>
                    <a:gridCol w="551180"/>
                    <a:gridCol w="1954752"/>
                  </a:tblGrid>
                  <a:tr h="1046138">
                    <a:tc>
                      <a:txBody>
                        <a:bodyPr/>
                        <a:lstStyle/>
                        <a:p>
                          <a:endParaRPr lang="fa-IR"/>
                        </a:p>
                      </a:txBody>
                      <a:tcPr anchor="ctr">
                        <a:lnB w="12700" cap="flat" cmpd="sng" algn="ctr">
                          <a:solidFill>
                            <a:schemeClr val="tx1"/>
                          </a:solidFill>
                          <a:prstDash val="solid"/>
                          <a:round/>
                          <a:headEnd type="none" w="med" len="med"/>
                          <a:tailEnd type="none" w="med" len="med"/>
                        </a:lnB>
                        <a:blipFill rotWithShape="0">
                          <a:blip r:embed="rId2"/>
                          <a:stretch>
                            <a:fillRect l="-149" t="-581" r="-180060" b="-206395"/>
                          </a:stretch>
                        </a:blipFill>
                      </a:tcPr>
                    </a:tc>
                    <a:tc>
                      <a:txBody>
                        <a:bodyPr/>
                        <a:lstStyle/>
                        <a:p>
                          <a:endParaRPr lang="fa-IR"/>
                        </a:p>
                      </a:txBody>
                      <a:tcPr anchor="ctr">
                        <a:lnB w="12700" cap="flat" cmpd="sng" algn="ctr">
                          <a:solidFill>
                            <a:schemeClr val="tx1"/>
                          </a:solidFill>
                          <a:prstDash val="solid"/>
                          <a:round/>
                          <a:headEnd type="none" w="med" len="med"/>
                          <a:tailEnd type="none" w="med" len="med"/>
                        </a:lnB>
                        <a:blipFill rotWithShape="0">
                          <a:blip r:embed="rId2"/>
                          <a:stretch>
                            <a:fillRect l="-173008" t="-581" r="-211054" b="-206395"/>
                          </a:stretch>
                        </a:blipFill>
                      </a:tcPr>
                    </a:tc>
                    <a:tc>
                      <a:txBody>
                        <a:bodyPr/>
                        <a:lstStyle/>
                        <a:p>
                          <a:pPr algn="ctr" rtl="1"/>
                          <a:r>
                            <a:rPr lang="en-US" sz="1800" b="1" dirty="0" smtClean="0">
                              <a:solidFill>
                                <a:srgbClr val="FFFF00"/>
                              </a:solidFill>
                              <a:cs typeface="B Titr" panose="00000700000000000000" pitchFamily="2" charset="-78"/>
                            </a:rPr>
                            <a:t>V(S) – V(S-{1})</a:t>
                          </a:r>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c>
                      <a:txBody>
                        <a:bodyPr/>
                        <a:lstStyle/>
                        <a:p>
                          <a:pPr algn="l" rtl="1"/>
                          <a:r>
                            <a:rPr lang="en-US" sz="1800" b="1" dirty="0" smtClean="0">
                              <a:solidFill>
                                <a:srgbClr val="FFFF00"/>
                              </a:solidFill>
                              <a:cs typeface="B Titr" panose="00000700000000000000" pitchFamily="2" charset="-78"/>
                            </a:rPr>
                            <a:t>|S|</a:t>
                          </a:r>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c>
                      <a:txBody>
                        <a:bodyPr/>
                        <a:lstStyle/>
                        <a:p>
                          <a:pPr algn="ctr" rtl="1"/>
                          <a:r>
                            <a:rPr lang="fa-IR" sz="1800" b="1" dirty="0" smtClean="0">
                              <a:solidFill>
                                <a:srgbClr val="FFFF00"/>
                              </a:solidFill>
                              <a:cs typeface="B Titr" panose="00000700000000000000" pitchFamily="2" charset="-78"/>
                            </a:rPr>
                            <a:t>ائتلاف هایی که بازیکن 1 در آن ها حضور دارد</a:t>
                          </a:r>
                          <a:endParaRPr lang="fa-IR" sz="1800" b="1" dirty="0">
                            <a:solidFill>
                              <a:srgbClr val="FFFF00"/>
                            </a:solidFill>
                            <a:cs typeface="B Titr" panose="00000700000000000000" pitchFamily="2" charset="-78"/>
                          </a:endParaRPr>
                        </a:p>
                      </a:txBody>
                      <a:tcPr anchor="ctr">
                        <a:lnB w="12700" cap="flat" cmpd="sng" algn="ctr">
                          <a:solidFill>
                            <a:schemeClr val="tx1"/>
                          </a:solidFill>
                          <a:prstDash val="solid"/>
                          <a:round/>
                          <a:headEnd type="none" w="med" len="med"/>
                          <a:tailEnd type="none" w="med" len="med"/>
                        </a:lnB>
                        <a:solidFill>
                          <a:srgbClr val="9933FF"/>
                        </a:solidFill>
                      </a:tcPr>
                    </a:tc>
                  </a:tr>
                  <a:tr h="512840">
                    <a:tc>
                      <a:txBody>
                        <a:bodyPr/>
                        <a:lstStyle/>
                        <a:p>
                          <a:pPr algn="ctr" rtl="1"/>
                          <a:r>
                            <a:rPr lang="en-US" sz="2000" b="1" dirty="0" smtClean="0">
                              <a:solidFill>
                                <a:schemeClr val="tx1"/>
                              </a:solidFill>
                              <a:cs typeface="B Titr" panose="00000700000000000000" pitchFamily="2" charset="-78"/>
                            </a:rPr>
                            <a:t>(1)(1/3)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(1-1)!(3-1)!/3! = 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V({1})-V({0}) = 1</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632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(4)(1/6)</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(2-1)!(3-2)!/3!  = </a:t>
                          </a:r>
                          <a:r>
                            <a:rPr lang="en-US" sz="2000" b="1" dirty="0" smtClean="0">
                              <a:solidFill>
                                <a:schemeClr val="tx1"/>
                              </a:solidFill>
                              <a:cs typeface="B Titr" panose="00000700000000000000" pitchFamily="2" charset="-78"/>
                            </a:rPr>
                            <a:t>1/6</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V({1,2})-V({2}) = 4</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{1,2}</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481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(2)(1/6)</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(2-1)!(3-2)!/3!  = </a:t>
                          </a:r>
                          <a:r>
                            <a:rPr lang="en-US" sz="2000" b="1" dirty="0" smtClean="0">
                              <a:solidFill>
                                <a:schemeClr val="tx1"/>
                              </a:solidFill>
                              <a:cs typeface="B Titr" panose="00000700000000000000" pitchFamily="2" charset="-78"/>
                            </a:rPr>
                            <a:t>1/6</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V({1,3})-V({3}) = 2</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2</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78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(3)(1/3)</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(3-1)!(3-3)!/3!  = </a:t>
                          </a:r>
                          <a:r>
                            <a:rPr lang="en-US" sz="2000" b="1" dirty="0" smtClean="0">
                              <a:solidFill>
                                <a:schemeClr val="tx1"/>
                              </a:solidFill>
                              <a:cs typeface="B Titr" panose="00000700000000000000" pitchFamily="2" charset="-78"/>
                            </a:rPr>
                            <a:t>1/3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cs typeface="B Titr" panose="00000700000000000000" pitchFamily="2" charset="-78"/>
                            </a:rPr>
                            <a:t>V({1,2,3})-V({2,3}) = 3</a:t>
                          </a:r>
                          <a:endParaRPr lang="fa-IR" sz="2000" b="1" dirty="0" smtClean="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2000" b="1" dirty="0" smtClean="0">
                              <a:solidFill>
                                <a:schemeClr val="tx1"/>
                              </a:solidFill>
                              <a:cs typeface="B Titr" panose="00000700000000000000" pitchFamily="2" charset="-78"/>
                            </a:rPr>
                            <a:t>{1,2,3}</a:t>
                          </a:r>
                          <a:endParaRPr lang="fa-IR" sz="2000" b="1" dirty="0">
                            <a:solidFill>
                              <a:schemeClr val="tx1"/>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mc:Fallback>
      </mc:AlternateContent>
      <mc:AlternateContent xmlns:mc="http://schemas.openxmlformats.org/markup-compatibility/2006" xmlns:a14="http://schemas.microsoft.com/office/drawing/2010/main">
        <mc:Choice Requires="a14">
          <p:sp>
            <p:nvSpPr>
              <p:cNvPr id="6" name="Content Placeholder 2"/>
              <p:cNvSpPr txBox="1">
                <a:spLocks/>
              </p:cNvSpPr>
              <p:nvPr/>
            </p:nvSpPr>
            <p:spPr>
              <a:xfrm>
                <a:off x="818147" y="5300085"/>
                <a:ext cx="10740725" cy="1130959"/>
              </a:xfrm>
              <a:prstGeom prst="rect">
                <a:avLst/>
              </a:prstGeom>
              <a:solidFill>
                <a:schemeClr val="bg1"/>
              </a:solidFill>
            </p:spPr>
            <p:txBody>
              <a:bodyPr vert="horz" lIns="91440" tIns="45720" rIns="91440" bIns="45720" rtlCol="0">
                <a:normAutofit/>
              </a:bodyPr>
              <a:lstStyle>
                <a:lvl1pPr indent="0" algn="r" rtl="1">
                  <a:lnSpc>
                    <a:spcPct val="90000"/>
                  </a:lnSpc>
                  <a:spcBef>
                    <a:spcPts val="1000"/>
                  </a:spcBef>
                  <a:buFont typeface="Arial" panose="020B0604020202020204" pitchFamily="34" charset="0"/>
                  <a:buNone/>
                  <a:defRPr sz="2000">
                    <a:cs typeface="B Nazanin" panose="00000400000000000000" pitchFamily="2" charset="-78"/>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a-IR" sz="2800" dirty="0" smtClean="0"/>
                  <a:t>پیامدهایی که بازیکنان</a:t>
                </a:r>
                <a:r>
                  <a:rPr lang="en-US" sz="2800" dirty="0" smtClean="0"/>
                  <a:t> </a:t>
                </a:r>
                <a:r>
                  <a:rPr lang="fa-IR" sz="2800" dirty="0" smtClean="0"/>
                  <a:t> از پیامد ائتلاف به دست می آورند: </a:t>
                </a:r>
              </a:p>
              <a:p>
                <a:r>
                  <a:rPr lang="fa-IR" sz="2800" dirty="0" smtClean="0">
                    <a:cs typeface="B Titr" panose="00000700000000000000" pitchFamily="2" charset="-78"/>
                  </a:rPr>
                  <a:t> </a:t>
                </a:r>
                <a14:m>
                  <m:oMath xmlns:m="http://schemas.openxmlformats.org/officeDocument/2006/math">
                    <m:sSub>
                      <m:sSubPr>
                        <m:ctrlPr>
                          <a:rPr lang="en-US" sz="2800" i="1">
                            <a:latin typeface="Cambria Math" panose="02040503050406030204" pitchFamily="18" charset="0"/>
                          </a:rPr>
                        </m:ctrlPr>
                      </m:sSubPr>
                      <m:e>
                        <m:r>
                          <m:rPr>
                            <m:nor/>
                          </m:rPr>
                          <a:rPr lang="en-US" sz="2800" dirty="0">
                            <a:latin typeface="Times New Roman" panose="02020603050405020304" pitchFamily="18" charset="0"/>
                          </a:rPr>
                          <m:t>ɸ</m:t>
                        </m:r>
                      </m:e>
                      <m:sub>
                        <m:r>
                          <a:rPr lang="en-US" sz="2800" b="0" i="0" smtClean="0">
                            <a:latin typeface="Cambria Math" panose="02040503050406030204" pitchFamily="18" charset="0"/>
                          </a:rPr>
                          <m:t>1</m:t>
                        </m:r>
                      </m:sub>
                    </m:sSub>
                    <m:d>
                      <m:dPr>
                        <m:ctrlPr>
                          <a:rPr lang="en-US" sz="2800" i="1">
                            <a:latin typeface="Cambria Math" panose="02040503050406030204" pitchFamily="18" charset="0"/>
                          </a:rPr>
                        </m:ctrlPr>
                      </m:dPr>
                      <m:e>
                        <m:r>
                          <m:rPr>
                            <m:sty m:val="p"/>
                          </m:rPr>
                          <a:rPr lang="en-US" sz="2800">
                            <a:latin typeface="Cambria Math" panose="02040503050406030204" pitchFamily="18" charset="0"/>
                          </a:rPr>
                          <m:t>V</m:t>
                        </m:r>
                      </m:e>
                    </m:d>
                    <m:r>
                      <a:rPr lang="en-US" sz="2800" b="0" i="1" smtClean="0">
                        <a:latin typeface="Cambria Math" panose="02040503050406030204" pitchFamily="18" charset="0"/>
                      </a:rPr>
                      <m:t>=</m:t>
                    </m:r>
                    <m:r>
                      <a:rPr lang="en-US" sz="2800" b="0" i="1" smtClean="0">
                        <a:latin typeface="Cambria Math" panose="02040503050406030204" pitchFamily="18" charset="0"/>
                      </a:rPr>
                      <m:t>14</m:t>
                    </m:r>
                    <m:r>
                      <a:rPr lang="en-US" sz="2800" b="0" i="1" smtClean="0">
                        <a:latin typeface="Cambria Math" panose="02040503050406030204" pitchFamily="18" charset="0"/>
                      </a:rPr>
                      <m:t>/</m:t>
                    </m:r>
                    <m:r>
                      <a:rPr lang="en-US" sz="2800" b="0" i="1" smtClean="0">
                        <a:latin typeface="Cambria Math" panose="02040503050406030204" pitchFamily="18" charset="0"/>
                      </a:rPr>
                      <m:t>6</m:t>
                    </m:r>
                  </m:oMath>
                </a14:m>
                <a:r>
                  <a:rPr lang="fa-IR" sz="2800" dirty="0">
                    <a:cs typeface="B Titr" panose="00000700000000000000" pitchFamily="2" charset="-78"/>
                  </a:rPr>
                  <a:t>      </a:t>
                </a:r>
                <a:r>
                  <a:rPr lang="fa-IR" sz="2800" dirty="0" smtClean="0">
                    <a:cs typeface="B Titr" panose="00000700000000000000" pitchFamily="2" charset="-78"/>
                  </a:rPr>
                  <a:t>       </a:t>
                </a:r>
                <a14:m>
                  <m:oMath xmlns:m="http://schemas.openxmlformats.org/officeDocument/2006/math">
                    <m:sSub>
                      <m:sSubPr>
                        <m:ctrlPr>
                          <a:rPr lang="en-US" sz="2800" i="1">
                            <a:latin typeface="Cambria Math" panose="02040503050406030204" pitchFamily="18" charset="0"/>
                          </a:rPr>
                        </m:ctrlPr>
                      </m:sSubPr>
                      <m:e>
                        <m:r>
                          <m:rPr>
                            <m:nor/>
                          </m:rPr>
                          <a:rPr lang="en-US" sz="2800" dirty="0">
                            <a:latin typeface="Times New Roman" panose="02020603050405020304" pitchFamily="18" charset="0"/>
                          </a:rPr>
                          <m:t>ɸ</m:t>
                        </m:r>
                      </m:e>
                      <m:sub>
                        <m:r>
                          <a:rPr lang="en-US" sz="2800" b="0" i="0" smtClean="0">
                            <a:latin typeface="Cambria Math" panose="02040503050406030204" pitchFamily="18" charset="0"/>
                          </a:rPr>
                          <m:t>2</m:t>
                        </m:r>
                      </m:sub>
                    </m:sSub>
                    <m:d>
                      <m:dPr>
                        <m:ctrlPr>
                          <a:rPr lang="en-US" sz="2800" i="1">
                            <a:latin typeface="Cambria Math" panose="02040503050406030204" pitchFamily="18" charset="0"/>
                          </a:rPr>
                        </m:ctrlPr>
                      </m:dPr>
                      <m:e>
                        <m:r>
                          <m:rPr>
                            <m:sty m:val="p"/>
                          </m:rPr>
                          <a:rPr lang="en-US" sz="2800">
                            <a:latin typeface="Cambria Math" panose="02040503050406030204" pitchFamily="18" charset="0"/>
                          </a:rPr>
                          <m:t>V</m:t>
                        </m:r>
                      </m:e>
                    </m:d>
                    <m:r>
                      <a:rPr lang="en-US" sz="2800" i="1">
                        <a:latin typeface="Cambria Math" panose="02040503050406030204" pitchFamily="18" charset="0"/>
                      </a:rPr>
                      <m:t>=</m:t>
                    </m:r>
                    <m:r>
                      <a:rPr lang="en-US" sz="2800" b="0" i="1" smtClean="0">
                        <a:latin typeface="Cambria Math" panose="02040503050406030204" pitchFamily="18" charset="0"/>
                      </a:rPr>
                      <m:t>17</m:t>
                    </m:r>
                    <m:r>
                      <a:rPr lang="en-US" sz="2800" i="1">
                        <a:latin typeface="Cambria Math" panose="02040503050406030204" pitchFamily="18" charset="0"/>
                      </a:rPr>
                      <m:t>/</m:t>
                    </m:r>
                    <m:r>
                      <a:rPr lang="en-US" sz="2800" i="1">
                        <a:latin typeface="Cambria Math" panose="02040503050406030204" pitchFamily="18" charset="0"/>
                      </a:rPr>
                      <m:t>6</m:t>
                    </m:r>
                  </m:oMath>
                </a14:m>
                <a:r>
                  <a:rPr lang="fa-IR" sz="2800" dirty="0">
                    <a:cs typeface="B Titr" panose="00000700000000000000" pitchFamily="2" charset="-78"/>
                  </a:rPr>
                  <a:t>     </a:t>
                </a:r>
                <a:r>
                  <a:rPr lang="fa-IR" sz="2800" dirty="0" smtClean="0">
                    <a:cs typeface="B Titr" panose="00000700000000000000" pitchFamily="2" charset="-78"/>
                  </a:rPr>
                  <a:t>             </a:t>
                </a:r>
                <a14:m>
                  <m:oMath xmlns:m="http://schemas.openxmlformats.org/officeDocument/2006/math">
                    <m:sSub>
                      <m:sSubPr>
                        <m:ctrlPr>
                          <a:rPr lang="en-US" sz="2800" i="1">
                            <a:latin typeface="Cambria Math" panose="02040503050406030204" pitchFamily="18" charset="0"/>
                          </a:rPr>
                        </m:ctrlPr>
                      </m:sSubPr>
                      <m:e>
                        <m:r>
                          <m:rPr>
                            <m:nor/>
                          </m:rPr>
                          <a:rPr lang="en-US" sz="2800" dirty="0">
                            <a:latin typeface="Times New Roman" panose="02020603050405020304" pitchFamily="18" charset="0"/>
                          </a:rPr>
                          <m:t>ɸ</m:t>
                        </m:r>
                      </m:e>
                      <m:sub>
                        <m:r>
                          <a:rPr lang="en-US" sz="2800" b="0" i="0" smtClean="0">
                            <a:latin typeface="Cambria Math" panose="02040503050406030204" pitchFamily="18" charset="0"/>
                          </a:rPr>
                          <m:t>3</m:t>
                        </m:r>
                      </m:sub>
                    </m:sSub>
                    <m:d>
                      <m:dPr>
                        <m:ctrlPr>
                          <a:rPr lang="en-US" sz="2800" i="1">
                            <a:latin typeface="Cambria Math" panose="02040503050406030204" pitchFamily="18" charset="0"/>
                          </a:rPr>
                        </m:ctrlPr>
                      </m:dPr>
                      <m:e>
                        <m:r>
                          <m:rPr>
                            <m:sty m:val="p"/>
                          </m:rPr>
                          <a:rPr lang="en-US" sz="2800">
                            <a:latin typeface="Cambria Math" panose="02040503050406030204" pitchFamily="18" charset="0"/>
                          </a:rPr>
                          <m:t>V</m:t>
                        </m:r>
                      </m:e>
                    </m:d>
                    <m:r>
                      <a:rPr lang="en-US" sz="2800" i="1">
                        <a:latin typeface="Cambria Math" panose="02040503050406030204" pitchFamily="18" charset="0"/>
                      </a:rPr>
                      <m:t>=</m:t>
                    </m:r>
                    <m:r>
                      <a:rPr lang="en-US" sz="2800" b="0" i="1" smtClean="0">
                        <a:latin typeface="Cambria Math" panose="02040503050406030204" pitchFamily="18" charset="0"/>
                      </a:rPr>
                      <m:t>17</m:t>
                    </m:r>
                    <m:r>
                      <a:rPr lang="en-US" sz="2800" i="1">
                        <a:latin typeface="Cambria Math" panose="02040503050406030204" pitchFamily="18" charset="0"/>
                      </a:rPr>
                      <m:t>/</m:t>
                    </m:r>
                    <m:r>
                      <a:rPr lang="en-US" sz="2800" i="1">
                        <a:latin typeface="Cambria Math" panose="02040503050406030204" pitchFamily="18" charset="0"/>
                      </a:rPr>
                      <m:t>6</m:t>
                    </m:r>
                  </m:oMath>
                </a14:m>
                <a:r>
                  <a:rPr lang="fa-IR" sz="2800" dirty="0">
                    <a:cs typeface="B Titr" panose="00000700000000000000" pitchFamily="2" charset="-78"/>
                  </a:rPr>
                  <a:t>        </a:t>
                </a:r>
              </a:p>
            </p:txBody>
          </p:sp>
        </mc:Choice>
        <mc:Fallback xmlns="">
          <p:sp>
            <p:nvSpPr>
              <p:cNvPr id="6" name="Content Placeholder 2"/>
              <p:cNvSpPr txBox="1">
                <a:spLocks noRot="1" noChangeAspect="1" noMove="1" noResize="1" noEditPoints="1" noAdjustHandles="1" noChangeArrowheads="1" noChangeShapeType="1" noTextEdit="1"/>
              </p:cNvSpPr>
              <p:nvPr/>
            </p:nvSpPr>
            <p:spPr>
              <a:xfrm>
                <a:off x="818147" y="5300085"/>
                <a:ext cx="10740725" cy="1130959"/>
              </a:xfrm>
              <a:prstGeom prst="rect">
                <a:avLst/>
              </a:prstGeom>
              <a:blipFill rotWithShape="0">
                <a:blip r:embed="rId3"/>
                <a:stretch>
                  <a:fillRect t="-6989" r="-1192" b="-3763"/>
                </a:stretch>
              </a:blipFill>
            </p:spPr>
            <p:txBody>
              <a:bodyPr/>
              <a:lstStyle/>
              <a:p>
                <a:r>
                  <a:rPr lang="fa-IR">
                    <a:noFill/>
                  </a:rPr>
                  <a:t> </a:t>
                </a:r>
              </a:p>
            </p:txBody>
          </p:sp>
        </mc:Fallback>
      </mc:AlternateContent>
      <p:sp>
        <p:nvSpPr>
          <p:cNvPr id="7" name="Title 1"/>
          <p:cNvSpPr>
            <a:spLocks noGrp="1"/>
          </p:cNvSpPr>
          <p:nvPr>
            <p:ph type="title"/>
          </p:nvPr>
        </p:nvSpPr>
        <p:spPr>
          <a:xfrm>
            <a:off x="4844716" y="324182"/>
            <a:ext cx="6563676" cy="808582"/>
          </a:xfrm>
        </p:spPr>
        <p:txBody>
          <a:bodyPr>
            <a:normAutofit/>
          </a:bodyPr>
          <a:lstStyle/>
          <a:p>
            <a:pPr algn="r" rtl="1"/>
            <a:r>
              <a:rPr lang="fa-IR" sz="2800" dirty="0" smtClean="0">
                <a:cs typeface="B Titr" panose="00000700000000000000" pitchFamily="2" charset="-78"/>
              </a:rPr>
              <a:t>ارزش شپلی: مثال</a:t>
            </a:r>
            <a:endParaRPr lang="en-US" sz="2800" dirty="0">
              <a:cs typeface="B Titr" panose="00000700000000000000" pitchFamily="2" charset="-78"/>
            </a:endParaRPr>
          </a:p>
        </p:txBody>
      </p:sp>
      <p:sp>
        <p:nvSpPr>
          <p:cNvPr id="8"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12</a:t>
            </a:r>
          </a:p>
        </p:txBody>
      </p:sp>
    </p:spTree>
    <p:extLst>
      <p:ext uri="{BB962C8B-B14F-4D97-AF65-F5344CB8AC3E}">
        <p14:creationId xmlns:p14="http://schemas.microsoft.com/office/powerpoint/2010/main" val="39532158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cs typeface="B Titr" panose="00000700000000000000" pitchFamily="2" charset="-78"/>
              </a:rPr>
              <a:t>مراجع</a:t>
            </a:r>
            <a:endParaRPr lang="fa-IR" sz="3200" dirty="0">
              <a:cs typeface="B Titr" panose="00000700000000000000" pitchFamily="2" charset="-78"/>
            </a:endParaRPr>
          </a:p>
        </p:txBody>
      </p:sp>
      <p:sp>
        <p:nvSpPr>
          <p:cNvPr id="3" name="Content Placeholder 2"/>
          <p:cNvSpPr>
            <a:spLocks noGrp="1"/>
          </p:cNvSpPr>
          <p:nvPr>
            <p:ph idx="1"/>
          </p:nvPr>
        </p:nvSpPr>
        <p:spPr/>
        <p:txBody>
          <a:bodyPr/>
          <a:lstStyle/>
          <a:p>
            <a:pPr algn="r" rtl="1"/>
            <a:r>
              <a:rPr lang="fa-IR" dirty="0" smtClean="0">
                <a:cs typeface="B Nazanin" panose="00000400000000000000" pitchFamily="2" charset="-78"/>
              </a:rPr>
              <a:t>نظریه بازی ها و کاربردهای آن، دکتر قهرمان عبدلی</a:t>
            </a:r>
            <a:endParaRPr lang="fa-IR" dirty="0">
              <a:cs typeface="B Nazanin" panose="00000400000000000000" pitchFamily="2" charset="-78"/>
            </a:endParaRPr>
          </a:p>
        </p:txBody>
      </p:sp>
      <p:sp>
        <p:nvSpPr>
          <p:cNvPr id="4"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13</a:t>
            </a:r>
          </a:p>
        </p:txBody>
      </p:sp>
    </p:spTree>
    <p:extLst>
      <p:ext uri="{BB962C8B-B14F-4D97-AF65-F5344CB8AC3E}">
        <p14:creationId xmlns:p14="http://schemas.microsoft.com/office/powerpoint/2010/main" val="1301913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726CCF-D6F2-4DC8-A584-EAD520891D5E}" type="slidenum">
              <a:rPr lang="fa-IR" smtClean="0"/>
              <a:pPr>
                <a:defRPr/>
              </a:pPr>
              <a:t>16</a:t>
            </a:fld>
            <a:endParaRPr lang="fa-I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5872"/>
            <a:ext cx="12192000" cy="6863872"/>
          </a:xfrm>
          <a:prstGeom prst="rect">
            <a:avLst/>
          </a:prstGeom>
        </p:spPr>
      </p:pic>
      <p:sp>
        <p:nvSpPr>
          <p:cNvPr id="19" name="Rectangle 1"/>
          <p:cNvSpPr>
            <a:spLocks noGrp="1" noChangeArrowheads="1"/>
          </p:cNvSpPr>
          <p:nvPr>
            <p:ph type="title"/>
          </p:nvPr>
        </p:nvSpPr>
        <p:spPr>
          <a:xfrm>
            <a:off x="1775521" y="-79805"/>
            <a:ext cx="8589581" cy="6434711"/>
          </a:xfrm>
        </p:spPr>
        <p:txBody>
          <a:bodyPr vert="horz" wrap="square" lIns="90000" tIns="46800" rIns="90000" bIns="46800" rtlCol="0" anchor="ctr">
            <a:spAutoFit/>
          </a:bodyPr>
          <a:lstStyle/>
          <a:p>
            <a:pPr algn="ctr" rtl="1">
              <a:lnSpc>
                <a:spcPct val="100000"/>
              </a:lnSpc>
              <a:buClr>
                <a:srgbClr val="DFDEF6"/>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pPr>
            <a:r>
              <a:rPr lang="fa-IR" sz="4800" dirty="0">
                <a:latin typeface="IranNastaliq" panose="02020505000000020003" pitchFamily="18" charset="0"/>
                <a:cs typeface="IranNastaliq" panose="02020505000000020003" pitchFamily="18" charset="0"/>
              </a:rPr>
              <a:t/>
            </a:r>
            <a:br>
              <a:rPr lang="fa-IR" sz="4800" dirty="0">
                <a:latin typeface="IranNastaliq" panose="02020505000000020003" pitchFamily="18" charset="0"/>
                <a:cs typeface="IranNastaliq" panose="02020505000000020003" pitchFamily="18" charset="0"/>
              </a:rPr>
            </a:br>
            <a:r>
              <a:rPr lang="fa-IR" sz="4800" dirty="0">
                <a:latin typeface="IranNastaliq" panose="02020505000000020003" pitchFamily="18" charset="0"/>
                <a:cs typeface="IranNastaliq" panose="02020505000000020003" pitchFamily="18" charset="0"/>
              </a:rPr>
              <a:t>آدم های بزرگ به دنبال خلق مسأله هستند</a:t>
            </a:r>
            <a:br>
              <a:rPr lang="fa-IR" sz="4800" dirty="0">
                <a:latin typeface="IranNastaliq" panose="02020505000000020003" pitchFamily="18" charset="0"/>
                <a:cs typeface="IranNastaliq" panose="02020505000000020003" pitchFamily="18" charset="0"/>
              </a:rPr>
            </a:br>
            <a:r>
              <a:rPr lang="fa-IR" sz="4800" dirty="0">
                <a:latin typeface="IranNastaliq" panose="02020505000000020003" pitchFamily="18" charset="0"/>
                <a:cs typeface="IranNastaliq" panose="02020505000000020003" pitchFamily="18" charset="0"/>
              </a:rPr>
              <a:t/>
            </a:r>
            <a:br>
              <a:rPr lang="fa-IR" sz="4800" dirty="0">
                <a:latin typeface="IranNastaliq" panose="02020505000000020003" pitchFamily="18" charset="0"/>
                <a:cs typeface="IranNastaliq" panose="02020505000000020003" pitchFamily="18" charset="0"/>
              </a:rPr>
            </a:br>
            <a:r>
              <a:rPr lang="fa-IR" sz="4800" dirty="0">
                <a:latin typeface="IranNastaliq" panose="02020505000000020003" pitchFamily="18" charset="0"/>
                <a:cs typeface="IranNastaliq" panose="02020505000000020003" pitchFamily="18" charset="0"/>
              </a:rPr>
              <a:t>آدم های متوسط به دنبال حل مسأله هستند</a:t>
            </a:r>
            <a:br>
              <a:rPr lang="fa-IR" sz="4800" dirty="0">
                <a:latin typeface="IranNastaliq" panose="02020505000000020003" pitchFamily="18" charset="0"/>
                <a:cs typeface="IranNastaliq" panose="02020505000000020003" pitchFamily="18" charset="0"/>
              </a:rPr>
            </a:br>
            <a:r>
              <a:rPr lang="fa-IR" sz="4800" dirty="0">
                <a:latin typeface="IranNastaliq" panose="02020505000000020003" pitchFamily="18" charset="0"/>
                <a:cs typeface="IranNastaliq" panose="02020505000000020003" pitchFamily="18" charset="0"/>
              </a:rPr>
              <a:t/>
            </a:r>
            <a:br>
              <a:rPr lang="fa-IR" sz="4800" dirty="0">
                <a:latin typeface="IranNastaliq" panose="02020505000000020003" pitchFamily="18" charset="0"/>
                <a:cs typeface="IranNastaliq" panose="02020505000000020003" pitchFamily="18" charset="0"/>
              </a:rPr>
            </a:br>
            <a:r>
              <a:rPr lang="fa-IR" sz="4800" dirty="0">
                <a:latin typeface="IranNastaliq" panose="02020505000000020003" pitchFamily="18" charset="0"/>
                <a:cs typeface="IranNastaliq" panose="02020505000000020003" pitchFamily="18" charset="0"/>
              </a:rPr>
              <a:t>و  آدم های کوچک مسأله ندارند...</a:t>
            </a:r>
            <a:br>
              <a:rPr lang="fa-IR" sz="4800" dirty="0">
                <a:latin typeface="IranNastaliq" panose="02020505000000020003" pitchFamily="18" charset="0"/>
                <a:cs typeface="IranNastaliq" panose="02020505000000020003" pitchFamily="18" charset="0"/>
              </a:rPr>
            </a:br>
            <a:r>
              <a:rPr lang="fa-IR" sz="4800" dirty="0">
                <a:latin typeface="IranNastaliq" panose="02020505000000020003" pitchFamily="18" charset="0"/>
                <a:cs typeface="IranNastaliq" panose="02020505000000020003" pitchFamily="18" charset="0"/>
              </a:rPr>
              <a:t/>
            </a:r>
            <a:br>
              <a:rPr lang="fa-IR" sz="4800" dirty="0">
                <a:latin typeface="IranNastaliq" panose="02020505000000020003" pitchFamily="18" charset="0"/>
                <a:cs typeface="IranNastaliq" panose="02020505000000020003" pitchFamily="18" charset="0"/>
              </a:rPr>
            </a:br>
            <a:r>
              <a:rPr lang="fa-IR" sz="4800" dirty="0">
                <a:latin typeface="IranNastaliq" panose="02020505000000020003" pitchFamily="18" charset="0"/>
                <a:cs typeface="IranNastaliq" panose="02020505000000020003" pitchFamily="18" charset="0"/>
              </a:rPr>
              <a:t>با تشکر از توجهتان</a:t>
            </a:r>
            <a:br>
              <a:rPr lang="fa-IR" sz="4800" dirty="0">
                <a:latin typeface="IranNastaliq" panose="02020505000000020003" pitchFamily="18" charset="0"/>
                <a:cs typeface="IranNastaliq" panose="02020505000000020003" pitchFamily="18" charset="0"/>
              </a:rPr>
            </a:br>
            <a:r>
              <a:rPr lang="fa-IR" sz="2000" dirty="0">
                <a:solidFill>
                  <a:srgbClr val="CC66FF"/>
                </a:solidFill>
                <a:latin typeface="IranNastaliq" panose="02020505000000020003" pitchFamily="18" charset="0"/>
                <a:cs typeface="IranNastaliq" panose="02020505000000020003" pitchFamily="18" charset="0"/>
              </a:rPr>
              <a:t>ا</a:t>
            </a:r>
            <a:endParaRPr lang="en-GB" sz="4800" dirty="0">
              <a:solidFill>
                <a:srgbClr val="CC66FF"/>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7607372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872"/>
            <a:ext cx="12192000" cy="6863872"/>
          </a:xfrm>
          <a:prstGeom prst="rect">
            <a:avLst/>
          </a:prstGeom>
        </p:spPr>
      </p:pic>
      <p:sp>
        <p:nvSpPr>
          <p:cNvPr id="2" name="Title 1"/>
          <p:cNvSpPr>
            <a:spLocks noGrp="1"/>
          </p:cNvSpPr>
          <p:nvPr>
            <p:ph type="ctrTitle"/>
          </p:nvPr>
        </p:nvSpPr>
        <p:spPr>
          <a:xfrm>
            <a:off x="1524000" y="962526"/>
            <a:ext cx="9144000" cy="1552826"/>
          </a:xfrm>
        </p:spPr>
        <p:txBody>
          <a:bodyPr>
            <a:normAutofit/>
          </a:bodyPr>
          <a:lstStyle/>
          <a:p>
            <a:r>
              <a:rPr lang="fa-IR" sz="5400" dirty="0" smtClean="0">
                <a:cs typeface="B Titr" panose="00000700000000000000" pitchFamily="2" charset="-78"/>
              </a:rPr>
              <a:t>بازی های تعاونی یا همکارانه</a:t>
            </a:r>
            <a:endParaRPr lang="en-US" sz="5400" dirty="0">
              <a:cs typeface="B Titr" panose="00000700000000000000" pitchFamily="2" charset="-78"/>
            </a:endParaRPr>
          </a:p>
        </p:txBody>
      </p:sp>
      <p:sp>
        <p:nvSpPr>
          <p:cNvPr id="3" name="Subtitle 2"/>
          <p:cNvSpPr>
            <a:spLocks noGrp="1"/>
          </p:cNvSpPr>
          <p:nvPr>
            <p:ph type="subTitle" idx="1"/>
          </p:nvPr>
        </p:nvSpPr>
        <p:spPr>
          <a:xfrm>
            <a:off x="2598821" y="4692901"/>
            <a:ext cx="9144000" cy="1655762"/>
          </a:xfrm>
        </p:spPr>
        <p:txBody>
          <a:bodyPr>
            <a:normAutofit/>
          </a:bodyPr>
          <a:lstStyle/>
          <a:p>
            <a:pPr algn="r" rtl="1"/>
            <a:r>
              <a:rPr lang="fa-IR" sz="2800" dirty="0" smtClean="0">
                <a:cs typeface="B Nazanin" panose="00000400000000000000" pitchFamily="2" charset="-78"/>
              </a:rPr>
              <a:t>ارائه دهنده: آقای رضوان خاندانی</a:t>
            </a:r>
          </a:p>
          <a:p>
            <a:pPr algn="r" rtl="1"/>
            <a:r>
              <a:rPr lang="fa-IR" sz="2800" dirty="0" smtClean="0">
                <a:cs typeface="B Nazanin" panose="00000400000000000000" pitchFamily="2" charset="-78"/>
              </a:rPr>
              <a:t>استاد راهنما: سرکار خانم دکتر خاکستری</a:t>
            </a:r>
          </a:p>
          <a:p>
            <a:pPr algn="r" rtl="1"/>
            <a:endParaRPr lang="en-US" sz="2800" dirty="0">
              <a:cs typeface="B Nazanin" panose="00000400000000000000" pitchFamily="2" charset="-78"/>
            </a:endParaRPr>
          </a:p>
        </p:txBody>
      </p:sp>
    </p:spTree>
    <p:extLst>
      <p:ext uri="{BB962C8B-B14F-4D97-AF65-F5344CB8AC3E}">
        <p14:creationId xmlns:p14="http://schemas.microsoft.com/office/powerpoint/2010/main" val="1007390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578" y="365126"/>
            <a:ext cx="5418221" cy="1014496"/>
          </a:xfrm>
        </p:spPr>
        <p:txBody>
          <a:bodyPr>
            <a:normAutofit/>
          </a:bodyPr>
          <a:lstStyle/>
          <a:p>
            <a:pPr algn="r" rtl="1"/>
            <a:r>
              <a:rPr lang="fa-IR" sz="2800" dirty="0" smtClean="0">
                <a:cs typeface="B Titr" panose="00000700000000000000" pitchFamily="2" charset="-78"/>
              </a:rPr>
              <a:t>انواع بازی ها</a:t>
            </a:r>
            <a:endParaRPr lang="en-US" sz="2800" dirty="0">
              <a:cs typeface="B Titr" panose="00000700000000000000" pitchFamily="2" charset="-78"/>
            </a:endParaRPr>
          </a:p>
        </p:txBody>
      </p:sp>
      <p:sp>
        <p:nvSpPr>
          <p:cNvPr id="3" name="Content Placeholder 2"/>
          <p:cNvSpPr>
            <a:spLocks noGrp="1"/>
          </p:cNvSpPr>
          <p:nvPr>
            <p:ph idx="1"/>
          </p:nvPr>
        </p:nvSpPr>
        <p:spPr>
          <a:xfrm>
            <a:off x="998621" y="1601035"/>
            <a:ext cx="10515600" cy="4351338"/>
          </a:xfrm>
        </p:spPr>
        <p:txBody>
          <a:bodyPr/>
          <a:lstStyle/>
          <a:p>
            <a:pPr algn="just" rtl="1"/>
            <a:r>
              <a:rPr lang="fa-IR" dirty="0" smtClean="0">
                <a:cs typeface="B Nazanin" panose="00000400000000000000" pitchFamily="2" charset="-78"/>
              </a:rPr>
              <a:t>بازی های غیر همکارانه (غیر تعاونی): </a:t>
            </a:r>
          </a:p>
          <a:p>
            <a:pPr lvl="1" algn="just" rtl="1"/>
            <a:r>
              <a:rPr lang="fa-IR" dirty="0" smtClean="0">
                <a:cs typeface="B Nazanin" panose="00000400000000000000" pitchFamily="2" charset="-78"/>
              </a:rPr>
              <a:t>همه بازی کنان به طور مستقل ظاهر می شوند.</a:t>
            </a:r>
          </a:p>
          <a:p>
            <a:pPr lvl="1" algn="just" rtl="1"/>
            <a:r>
              <a:rPr lang="fa-IR" dirty="0" smtClean="0">
                <a:cs typeface="B Nazanin" panose="00000400000000000000" pitchFamily="2" charset="-78"/>
              </a:rPr>
              <a:t>هر بازیکن در صدد حداکثر کردن سود خویش می باشد. </a:t>
            </a:r>
          </a:p>
          <a:p>
            <a:pPr marL="457200" lvl="1" indent="0" algn="just" rtl="1">
              <a:buNone/>
            </a:pPr>
            <a:endParaRPr lang="fa-IR" dirty="0" smtClean="0">
              <a:cs typeface="B Nazanin" panose="00000400000000000000" pitchFamily="2" charset="-78"/>
            </a:endParaRPr>
          </a:p>
          <a:p>
            <a:pPr algn="just" rtl="1"/>
            <a:r>
              <a:rPr lang="fa-IR" dirty="0" smtClean="0">
                <a:cs typeface="B Nazanin" panose="00000400000000000000" pitchFamily="2" charset="-78"/>
              </a:rPr>
              <a:t>بازی های همکارانه (تعاونی): </a:t>
            </a:r>
          </a:p>
          <a:p>
            <a:pPr lvl="1" algn="just" rtl="1"/>
            <a:r>
              <a:rPr lang="fa-IR" dirty="0" smtClean="0">
                <a:cs typeface="B Nazanin" panose="00000400000000000000" pitchFamily="2" charset="-78"/>
              </a:rPr>
              <a:t>بازیکنان به منظور دستیابی به منافع بیشتر بر سر انتخاب برخی استراتژی ها، توافق می کنند. </a:t>
            </a:r>
          </a:p>
          <a:p>
            <a:pPr lvl="1" algn="just" rtl="1"/>
            <a:r>
              <a:rPr lang="fa-IR" dirty="0" smtClean="0">
                <a:cs typeface="B Nazanin" panose="00000400000000000000" pitchFamily="2" charset="-78"/>
              </a:rPr>
              <a:t>توافق ممکن است بین تمام بازیکنان یا بین چند بازیکن صورت گیرد که به آن ها ائتلاف گوییم. </a:t>
            </a:r>
          </a:p>
          <a:p>
            <a:pPr lvl="1" algn="just" rtl="1"/>
            <a:r>
              <a:rPr lang="fa-IR" dirty="0" smtClean="0">
                <a:cs typeface="B Nazanin" panose="00000400000000000000" pitchFamily="2" charset="-78"/>
              </a:rPr>
              <a:t>بازیکن موقعی تن به توافق و همکاری می دهد که پیامد حاصل از توافق، حداقل برابر پیامد مستقل و رقابتی عمل کردن باشد تا انگیزه تشکیل ائتلاف بوجود آید. </a:t>
            </a:r>
          </a:p>
        </p:txBody>
      </p:sp>
      <p:sp>
        <p:nvSpPr>
          <p:cNvPr id="4"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1</a:t>
            </a:r>
          </a:p>
        </p:txBody>
      </p:sp>
    </p:spTree>
    <p:extLst>
      <p:ext uri="{BB962C8B-B14F-4D97-AF65-F5344CB8AC3E}">
        <p14:creationId xmlns:p14="http://schemas.microsoft.com/office/powerpoint/2010/main" val="13433134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526" y="365126"/>
            <a:ext cx="7343274" cy="773864"/>
          </a:xfrm>
        </p:spPr>
        <p:txBody>
          <a:bodyPr>
            <a:normAutofit/>
          </a:bodyPr>
          <a:lstStyle/>
          <a:p>
            <a:pPr algn="r" rtl="1"/>
            <a:r>
              <a:rPr lang="fa-IR" sz="2800" dirty="0" smtClean="0">
                <a:cs typeface="B Titr" panose="00000700000000000000" pitchFamily="2" charset="-78"/>
              </a:rPr>
              <a:t>بازی های همکارانه</a:t>
            </a:r>
            <a:endParaRPr lang="en-US" sz="2800" dirty="0">
              <a:cs typeface="B Titr" panose="00000700000000000000" pitchFamily="2" charset="-78"/>
            </a:endParaRPr>
          </a:p>
        </p:txBody>
      </p:sp>
      <p:sp>
        <p:nvSpPr>
          <p:cNvPr id="3" name="Content Placeholder 2"/>
          <p:cNvSpPr>
            <a:spLocks noGrp="1"/>
          </p:cNvSpPr>
          <p:nvPr>
            <p:ph idx="1"/>
          </p:nvPr>
        </p:nvSpPr>
        <p:spPr>
          <a:xfrm>
            <a:off x="838200" y="1697289"/>
            <a:ext cx="10515600" cy="4351338"/>
          </a:xfrm>
        </p:spPr>
        <p:txBody>
          <a:bodyPr/>
          <a:lstStyle/>
          <a:p>
            <a:pPr algn="r" rtl="1"/>
            <a:r>
              <a:rPr lang="fa-IR" dirty="0" smtClean="0">
                <a:latin typeface="Times New Roman" panose="02020603050405020304" pitchFamily="18" charset="0"/>
                <a:cs typeface="B Nazanin" panose="00000400000000000000" pitchFamily="2" charset="-78"/>
              </a:rPr>
              <a:t>هر بازیکن با هر کس یا کسانی از مجموعه </a:t>
            </a:r>
            <a:r>
              <a:rPr lang="en-US" dirty="0" smtClean="0">
                <a:latin typeface="Times New Roman" panose="02020603050405020304" pitchFamily="18" charset="0"/>
                <a:cs typeface="B Nazanin" panose="00000400000000000000" pitchFamily="2" charset="-78"/>
              </a:rPr>
              <a:t>N</a:t>
            </a:r>
            <a:r>
              <a:rPr lang="fa-IR" dirty="0" smtClean="0">
                <a:latin typeface="Times New Roman" panose="02020603050405020304" pitchFamily="18" charset="0"/>
                <a:cs typeface="B Nazanin" panose="00000400000000000000" pitchFamily="2" charset="-78"/>
              </a:rPr>
              <a:t> (مجموعه بازیکنان) که دارای اهداف نزدیک و منافع مشترک باشند می توانند ائتلاف تشکیل دهند. </a:t>
            </a:r>
          </a:p>
          <a:p>
            <a:pPr algn="r" rtl="1"/>
            <a:endParaRPr lang="fa-IR" dirty="0" smtClean="0">
              <a:latin typeface="Times New Roman" panose="02020603050405020304" pitchFamily="18" charset="0"/>
              <a:cs typeface="B Nazanin" panose="00000400000000000000" pitchFamily="2" charset="-78"/>
            </a:endParaRPr>
          </a:p>
          <a:p>
            <a:pPr algn="r" rtl="1"/>
            <a:r>
              <a:rPr lang="fa-IR" dirty="0" smtClean="0">
                <a:latin typeface="Times New Roman" panose="02020603050405020304" pitchFamily="18" charset="0"/>
                <a:cs typeface="B Nazanin" panose="00000400000000000000" pitchFamily="2" charset="-78"/>
              </a:rPr>
              <a:t>یک بازی همکارانه از بازی غیر همکارانه ساخته می شود. پس اولین قدم، آشنایی با انتقال بازی غیر همکارانه به بازی همکارانه است که اصطلاحاً به آن نمایش بازی در «فرم مشخصه» گوییم. </a:t>
            </a:r>
          </a:p>
          <a:p>
            <a:pPr algn="r" rtl="1"/>
            <a:endParaRPr lang="fa-IR" dirty="0" smtClean="0">
              <a:latin typeface="Times New Roman" panose="02020603050405020304" pitchFamily="18" charset="0"/>
              <a:cs typeface="B Nazanin" panose="00000400000000000000" pitchFamily="2" charset="-78"/>
            </a:endParaRPr>
          </a:p>
          <a:p>
            <a:pPr algn="r" rtl="1"/>
            <a:r>
              <a:rPr lang="fa-IR" dirty="0" smtClean="0">
                <a:latin typeface="Times New Roman" panose="02020603050405020304" pitchFamily="18" charset="0"/>
                <a:cs typeface="B Nazanin" panose="00000400000000000000" pitchFamily="2" charset="-78"/>
              </a:rPr>
              <a:t>تقسیم بندی حل بازی های همکارانه: </a:t>
            </a:r>
          </a:p>
          <a:p>
            <a:pPr lvl="1" algn="r" rtl="1"/>
            <a:r>
              <a:rPr lang="fa-IR" dirty="0" smtClean="0">
                <a:latin typeface="Times New Roman" panose="02020603050405020304" pitchFamily="18" charset="0"/>
                <a:cs typeface="B Nazanin" panose="00000400000000000000" pitchFamily="2" charset="-78"/>
              </a:rPr>
              <a:t>تشکیل ائتلاف </a:t>
            </a:r>
          </a:p>
          <a:p>
            <a:pPr lvl="1" algn="r" rtl="1"/>
            <a:r>
              <a:rPr lang="fa-IR" dirty="0" smtClean="0">
                <a:latin typeface="Times New Roman" panose="02020603050405020304" pitchFamily="18" charset="0"/>
                <a:cs typeface="B Nazanin" panose="00000400000000000000" pitchFamily="2" charset="-78"/>
              </a:rPr>
              <a:t>نحوه تقسیم پیامد حاصل برای ائتلاف بین اعضا</a:t>
            </a:r>
            <a:endParaRPr lang="en-US" dirty="0">
              <a:latin typeface="Times New Roman" panose="02020603050405020304" pitchFamily="18" charset="0"/>
              <a:cs typeface="B Nazanin" panose="00000400000000000000" pitchFamily="2" charset="-78"/>
            </a:endParaRPr>
          </a:p>
        </p:txBody>
      </p:sp>
      <p:sp>
        <p:nvSpPr>
          <p:cNvPr id="4"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2</a:t>
            </a:r>
          </a:p>
        </p:txBody>
      </p:sp>
    </p:spTree>
    <p:extLst>
      <p:ext uri="{BB962C8B-B14F-4D97-AF65-F5344CB8AC3E}">
        <p14:creationId xmlns:p14="http://schemas.microsoft.com/office/powerpoint/2010/main" val="23275739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2032" y="365125"/>
            <a:ext cx="5135880" cy="780923"/>
          </a:xfrm>
        </p:spPr>
        <p:txBody>
          <a:bodyPr>
            <a:normAutofit/>
          </a:bodyPr>
          <a:lstStyle/>
          <a:p>
            <a:pPr algn="r" rtl="1"/>
            <a:r>
              <a:rPr lang="fa-IR" sz="2400" dirty="0" smtClean="0">
                <a:cs typeface="B Titr" panose="00000700000000000000" pitchFamily="2" charset="-78"/>
              </a:rPr>
              <a:t>تشکیل ائتلاف</a:t>
            </a:r>
            <a:endParaRPr lang="fa-IR" sz="2400" dirty="0">
              <a:cs typeface="B Titr" panose="00000700000000000000" pitchFamily="2" charset="-78"/>
            </a:endParaRPr>
          </a:p>
        </p:txBody>
      </p:sp>
      <p:sp>
        <p:nvSpPr>
          <p:cNvPr id="3" name="Content Placeholder 2"/>
          <p:cNvSpPr>
            <a:spLocks noGrp="1"/>
          </p:cNvSpPr>
          <p:nvPr>
            <p:ph idx="1"/>
          </p:nvPr>
        </p:nvSpPr>
        <p:spPr>
          <a:xfrm>
            <a:off x="838200" y="1398905"/>
            <a:ext cx="10515600" cy="2039239"/>
          </a:xfrm>
        </p:spPr>
        <p:txBody>
          <a:bodyPr>
            <a:normAutofit/>
          </a:bodyPr>
          <a:lstStyle/>
          <a:p>
            <a:pPr marL="0" indent="0" algn="r" rtl="1">
              <a:buNone/>
            </a:pPr>
            <a:r>
              <a:rPr lang="fa-IR" sz="2400" dirty="0" smtClean="0">
                <a:cs typeface="B Nazanin" panose="00000400000000000000" pitchFamily="2" charset="-78"/>
              </a:rPr>
              <a:t>مجموعه بازیکنان {1و2و3} را در نظر بگیرید. تعداد ائتلاف های این مجموعه: </a:t>
            </a:r>
          </a:p>
          <a:p>
            <a:pPr marL="0" indent="0" algn="l">
              <a:buNone/>
            </a:pPr>
            <a:r>
              <a:rPr lang="fa-IR" sz="2400" dirty="0" smtClean="0">
                <a:cs typeface="B Nazanin" panose="00000400000000000000" pitchFamily="2" charset="-78"/>
              </a:rPr>
              <a:t>{1}</a:t>
            </a:r>
            <a:r>
              <a:rPr lang="en-US" sz="2400" dirty="0" smtClean="0">
                <a:cs typeface="B Nazanin" panose="00000400000000000000" pitchFamily="2" charset="-78"/>
              </a:rPr>
              <a:t>	</a:t>
            </a:r>
            <a:r>
              <a:rPr lang="fa-IR" sz="2400" dirty="0" smtClean="0">
                <a:cs typeface="B Nazanin" panose="00000400000000000000" pitchFamily="2" charset="-78"/>
              </a:rPr>
              <a:t>{2}</a:t>
            </a:r>
            <a:r>
              <a:rPr lang="en-US" sz="2400" dirty="0" smtClean="0">
                <a:cs typeface="B Nazanin" panose="00000400000000000000" pitchFamily="2" charset="-78"/>
              </a:rPr>
              <a:t>	{</a:t>
            </a:r>
            <a:r>
              <a:rPr lang="fa-IR" sz="2400" dirty="0" smtClean="0">
                <a:cs typeface="B Nazanin" panose="00000400000000000000" pitchFamily="2" charset="-78"/>
              </a:rPr>
              <a:t>3</a:t>
            </a:r>
            <a:r>
              <a:rPr lang="en-US" sz="2400" dirty="0" smtClean="0">
                <a:cs typeface="B Nazanin" panose="00000400000000000000" pitchFamily="2" charset="-78"/>
              </a:rPr>
              <a:t>}</a:t>
            </a:r>
            <a:endParaRPr lang="fa-IR" sz="2400" dirty="0" smtClean="0">
              <a:cs typeface="B Nazanin" panose="00000400000000000000" pitchFamily="2" charset="-78"/>
            </a:endParaRPr>
          </a:p>
          <a:p>
            <a:pPr marL="0" indent="0" algn="l">
              <a:buNone/>
            </a:pPr>
            <a:r>
              <a:rPr lang="fa-IR" sz="2400" dirty="0" smtClean="0">
                <a:cs typeface="B Nazanin" panose="00000400000000000000" pitchFamily="2" charset="-78"/>
              </a:rPr>
              <a:t>{1و2}	{1و3}	{2و3}</a:t>
            </a:r>
            <a:r>
              <a:rPr lang="en-US" sz="2400" dirty="0" smtClean="0">
                <a:cs typeface="B Nazanin" panose="00000400000000000000" pitchFamily="2" charset="-78"/>
              </a:rPr>
              <a:t> </a:t>
            </a:r>
            <a:endParaRPr lang="fa-IR" sz="2400" dirty="0" smtClean="0">
              <a:cs typeface="B Nazanin" panose="00000400000000000000" pitchFamily="2" charset="-78"/>
            </a:endParaRPr>
          </a:p>
          <a:p>
            <a:pPr marL="0" indent="0" algn="l">
              <a:buNone/>
            </a:pPr>
            <a:r>
              <a:rPr lang="fa-IR" sz="2400" dirty="0" smtClean="0">
                <a:cs typeface="B Nazanin" panose="00000400000000000000" pitchFamily="2" charset="-78"/>
              </a:rPr>
              <a:t>{1و2و3}</a:t>
            </a:r>
            <a:endParaRPr lang="fa-IR" sz="2400" dirty="0">
              <a:cs typeface="B Nazanin" panose="00000400000000000000" pitchFamily="2" charset="-78"/>
            </a:endParaRPr>
          </a:p>
        </p:txBody>
      </p:sp>
      <p:sp>
        <p:nvSpPr>
          <p:cNvPr id="4" name="Content Placeholder 2"/>
          <p:cNvSpPr txBox="1">
            <a:spLocks/>
          </p:cNvSpPr>
          <p:nvPr/>
        </p:nvSpPr>
        <p:spPr>
          <a:xfrm>
            <a:off x="722376" y="3438144"/>
            <a:ext cx="10515600" cy="3084576"/>
          </a:xfrm>
          <a:prstGeom prst="rect">
            <a:avLst/>
          </a:prstGeom>
        </p:spPr>
        <p:txBody>
          <a:bodyPr vert="horz" lIns="91440" tIns="45720" rIns="91440" bIns="45720" rtlCol="0">
            <a:normAutofit/>
          </a:bodyPr>
          <a:lstStyle>
            <a:lvl1pPr indent="0" algn="r" rtl="1">
              <a:lnSpc>
                <a:spcPct val="90000"/>
              </a:lnSpc>
              <a:spcBef>
                <a:spcPts val="1000"/>
              </a:spcBef>
              <a:buFont typeface="Arial" panose="020B0604020202020204" pitchFamily="34" charset="0"/>
              <a:buNone/>
              <a:defRPr sz="2000">
                <a:cs typeface="B Nazanin" panose="00000400000000000000" pitchFamily="2" charset="-78"/>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a-IR" sz="2400" dirty="0"/>
              <a:t>تعداد ائتلاف ها یکی کمتر از تعداد زیر مجموعه های یک مجموعه </a:t>
            </a:r>
            <a:r>
              <a:rPr lang="en-US" sz="2400" dirty="0"/>
              <a:t>n</a:t>
            </a:r>
            <a:r>
              <a:rPr lang="fa-IR" sz="2400" dirty="0" smtClean="0"/>
              <a:t> </a:t>
            </a:r>
            <a:r>
              <a:rPr lang="fa-IR" sz="2400" dirty="0"/>
              <a:t>عضوی می باشد. </a:t>
            </a:r>
          </a:p>
          <a:p>
            <a:pPr algn="l" rtl="0"/>
            <a:r>
              <a:rPr lang="fa-IR" sz="2400" dirty="0"/>
              <a:t>تعداد ائتلاف ها</a:t>
            </a:r>
            <a:r>
              <a:rPr lang="en-US" sz="2400" dirty="0"/>
              <a:t> </a:t>
            </a:r>
            <a:r>
              <a:rPr lang="fa-IR" sz="2400" dirty="0"/>
              <a:t>=</a:t>
            </a:r>
            <a:r>
              <a:rPr lang="en-US" sz="2400" dirty="0"/>
              <a:t> </a:t>
            </a:r>
            <a:r>
              <a:rPr lang="en-US" sz="2400" dirty="0" smtClean="0"/>
              <a:t>2^n-1</a:t>
            </a:r>
            <a:endParaRPr lang="fa-IR" sz="2400" dirty="0"/>
          </a:p>
          <a:p>
            <a:r>
              <a:rPr lang="fa-IR" sz="2400" dirty="0"/>
              <a:t>به خود مجموعه بازیکنان «ائتلاف جمعی» گوییم. </a:t>
            </a:r>
            <a:endParaRPr lang="fa-IR" sz="2400" dirty="0" smtClean="0"/>
          </a:p>
          <a:p>
            <a:r>
              <a:rPr lang="fa-IR" sz="2400" dirty="0" smtClean="0"/>
              <a:t>هر یک از ائتلاف ها را با </a:t>
            </a:r>
            <a:r>
              <a:rPr lang="en-US" sz="2400" dirty="0" smtClean="0"/>
              <a:t>S</a:t>
            </a:r>
            <a:r>
              <a:rPr lang="fa-IR" sz="2400" dirty="0" smtClean="0"/>
              <a:t> و تعداد اعضای هر ائتلاف را با </a:t>
            </a:r>
            <a:r>
              <a:rPr lang="en-US" sz="2400" dirty="0" smtClean="0"/>
              <a:t>|S|</a:t>
            </a:r>
            <a:r>
              <a:rPr lang="fa-IR" sz="2400" dirty="0" smtClean="0"/>
              <a:t> نشان می دهیم. </a:t>
            </a:r>
            <a:endParaRPr lang="fa-IR" sz="2400" dirty="0"/>
          </a:p>
        </p:txBody>
      </p:sp>
      <p:sp>
        <p:nvSpPr>
          <p:cNvPr id="5"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3</a:t>
            </a:r>
          </a:p>
        </p:txBody>
      </p:sp>
    </p:spTree>
    <p:extLst>
      <p:ext uri="{BB962C8B-B14F-4D97-AF65-F5344CB8AC3E}">
        <p14:creationId xmlns:p14="http://schemas.microsoft.com/office/powerpoint/2010/main" val="26899752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8532"/>
            <a:ext cx="10515600" cy="4684903"/>
          </a:xfrm>
        </p:spPr>
        <p:txBody>
          <a:bodyPr vert="horz" lIns="91440" tIns="45720" rIns="91440" bIns="45720" rtlCol="0">
            <a:normAutofit/>
          </a:bodyPr>
          <a:lstStyle/>
          <a:p>
            <a:pPr algn="just" rtl="1"/>
            <a:r>
              <a:rPr lang="fa-IR" sz="2400" dirty="0">
                <a:latin typeface="Times New Roman" panose="02020603050405020304" pitchFamily="18" charset="0"/>
                <a:cs typeface="B Nazanin" panose="00000400000000000000" pitchFamily="2" charset="-78"/>
              </a:rPr>
              <a:t>بازی بازیکنان ائتلاف </a:t>
            </a:r>
            <a:r>
              <a:rPr lang="en-US" sz="2400" dirty="0">
                <a:latin typeface="Times New Roman" panose="02020603050405020304" pitchFamily="18" charset="0"/>
                <a:cs typeface="B Nazanin" panose="00000400000000000000" pitchFamily="2" charset="-78"/>
              </a:rPr>
              <a:t>S</a:t>
            </a:r>
            <a:r>
              <a:rPr lang="fa-IR" sz="2400" dirty="0">
                <a:latin typeface="Times New Roman" panose="02020603050405020304" pitchFamily="18" charset="0"/>
                <a:cs typeface="B Nazanin" panose="00000400000000000000" pitchFamily="2" charset="-78"/>
              </a:rPr>
              <a:t> با یکدیگر یک بازی همکاری می باشد اما بازی بازیکنان ائتلاف </a:t>
            </a:r>
            <a:r>
              <a:rPr lang="en-US" sz="2400" dirty="0">
                <a:latin typeface="Times New Roman" panose="02020603050405020304" pitchFamily="18" charset="0"/>
                <a:cs typeface="B Nazanin" panose="00000400000000000000" pitchFamily="2" charset="-78"/>
              </a:rPr>
              <a:t>S</a:t>
            </a:r>
            <a:r>
              <a:rPr lang="fa-IR" sz="2400" dirty="0">
                <a:latin typeface="Times New Roman" panose="02020603050405020304" pitchFamily="18" charset="0"/>
                <a:cs typeface="B Nazanin" panose="00000400000000000000" pitchFamily="2" charset="-78"/>
              </a:rPr>
              <a:t> با دیگر بازیکنان (ائتلاف </a:t>
            </a:r>
            <a:r>
              <a:rPr lang="en-US" sz="2400" dirty="0">
                <a:latin typeface="Times New Roman" panose="02020603050405020304" pitchFamily="18" charset="0"/>
                <a:cs typeface="B Nazanin" panose="00000400000000000000" pitchFamily="2" charset="-78"/>
              </a:rPr>
              <a:t>SC</a:t>
            </a:r>
            <a:r>
              <a:rPr lang="fa-IR" sz="2400" dirty="0">
                <a:latin typeface="Times New Roman" panose="02020603050405020304" pitchFamily="18" charset="0"/>
                <a:cs typeface="B Nazanin" panose="00000400000000000000" pitchFamily="2" charset="-78"/>
              </a:rPr>
              <a:t>) یک بازی غیر همکاری یا رقابتی محسوب می شود. بعبارتی بازی ائتلاف </a:t>
            </a:r>
            <a:r>
              <a:rPr lang="en-US" sz="2400" dirty="0">
                <a:latin typeface="Times New Roman" panose="02020603050405020304" pitchFamily="18" charset="0"/>
                <a:cs typeface="B Nazanin" panose="00000400000000000000" pitchFamily="2" charset="-78"/>
              </a:rPr>
              <a:t>S</a:t>
            </a:r>
            <a:r>
              <a:rPr lang="fa-IR" sz="2400" dirty="0">
                <a:latin typeface="Times New Roman" panose="02020603050405020304" pitchFamily="18" charset="0"/>
                <a:cs typeface="B Nazanin" panose="00000400000000000000" pitchFamily="2" charset="-78"/>
              </a:rPr>
              <a:t> با ائتلاف </a:t>
            </a:r>
            <a:r>
              <a:rPr lang="en-US" sz="2400" dirty="0">
                <a:latin typeface="Times New Roman" panose="02020603050405020304" pitchFamily="18" charset="0"/>
                <a:cs typeface="B Nazanin" panose="00000400000000000000" pitchFamily="2" charset="-78"/>
              </a:rPr>
              <a:t>SC</a:t>
            </a:r>
            <a:r>
              <a:rPr lang="fa-IR" sz="2400" dirty="0">
                <a:latin typeface="Times New Roman" panose="02020603050405020304" pitchFamily="18" charset="0"/>
                <a:cs typeface="B Nazanin" panose="00000400000000000000" pitchFamily="2" charset="-78"/>
              </a:rPr>
              <a:t> رقابتی می باشد که منجر به انتخاب تعادل نش می شود. </a:t>
            </a:r>
            <a:endParaRPr lang="fa-IR" sz="2400" dirty="0" smtClean="0">
              <a:latin typeface="Times New Roman" panose="02020603050405020304" pitchFamily="18" charset="0"/>
              <a:cs typeface="B Nazanin" panose="00000400000000000000" pitchFamily="2" charset="-78"/>
            </a:endParaRPr>
          </a:p>
          <a:p>
            <a:pPr algn="just" rtl="1"/>
            <a:r>
              <a:rPr lang="fa-IR" sz="2400" dirty="0" smtClean="0">
                <a:latin typeface="Times New Roman" panose="02020603050405020304" pitchFamily="18" charset="0"/>
                <a:cs typeface="B Nazanin" panose="00000400000000000000" pitchFamily="2" charset="-78"/>
              </a:rPr>
              <a:t>اگر </a:t>
            </a:r>
            <a:r>
              <a:rPr lang="fa-IR" sz="2400" dirty="0">
                <a:latin typeface="Times New Roman" panose="02020603050405020304" pitchFamily="18" charset="0"/>
                <a:cs typeface="B Nazanin" panose="00000400000000000000" pitchFamily="2" charset="-78"/>
              </a:rPr>
              <a:t>ائتلاف </a:t>
            </a:r>
            <a:r>
              <a:rPr lang="en-US" sz="2400" dirty="0">
                <a:latin typeface="Times New Roman" panose="02020603050405020304" pitchFamily="18" charset="0"/>
                <a:cs typeface="B Nazanin" panose="00000400000000000000" pitchFamily="2" charset="-78"/>
              </a:rPr>
              <a:t>S</a:t>
            </a:r>
            <a:r>
              <a:rPr lang="fa-IR" sz="2400" dirty="0">
                <a:latin typeface="Times New Roman" panose="02020603050405020304" pitchFamily="18" charset="0"/>
                <a:cs typeface="B Nazanin" panose="00000400000000000000" pitchFamily="2" charset="-78"/>
              </a:rPr>
              <a:t> با </a:t>
            </a:r>
            <a:r>
              <a:rPr lang="en-US" sz="2400" dirty="0">
                <a:latin typeface="Times New Roman" panose="02020603050405020304" pitchFamily="18" charset="0"/>
                <a:cs typeface="B Nazanin" panose="00000400000000000000" pitchFamily="2" charset="-78"/>
              </a:rPr>
              <a:t>SC</a:t>
            </a:r>
            <a:r>
              <a:rPr lang="fa-IR" sz="2400" dirty="0">
                <a:latin typeface="Times New Roman" panose="02020603050405020304" pitchFamily="18" charset="0"/>
                <a:cs typeface="B Nazanin" panose="00000400000000000000" pitchFamily="2" charset="-78"/>
              </a:rPr>
              <a:t> همکاری کنند، ائتلاف جمعی (</a:t>
            </a:r>
            <a:r>
              <a:rPr lang="en-US" sz="2400" dirty="0">
                <a:latin typeface="Times New Roman" panose="02020603050405020304" pitchFamily="18" charset="0"/>
                <a:cs typeface="B Nazanin" panose="00000400000000000000" pitchFamily="2" charset="-78"/>
              </a:rPr>
              <a:t>n</a:t>
            </a:r>
            <a:r>
              <a:rPr lang="fa-IR" sz="2400" dirty="0">
                <a:latin typeface="Times New Roman" panose="02020603050405020304" pitchFamily="18" charset="0"/>
                <a:cs typeface="B Nazanin" panose="00000400000000000000" pitchFamily="2" charset="-78"/>
              </a:rPr>
              <a:t>) بوجود می آید. </a:t>
            </a:r>
            <a:endParaRPr lang="fa-IR" sz="2400" dirty="0" smtClean="0">
              <a:latin typeface="Times New Roman" panose="02020603050405020304" pitchFamily="18" charset="0"/>
              <a:cs typeface="B Nazanin" panose="00000400000000000000" pitchFamily="2" charset="-78"/>
            </a:endParaRPr>
          </a:p>
          <a:p>
            <a:pPr algn="just" rtl="1"/>
            <a:r>
              <a:rPr lang="fa-IR" sz="2400" dirty="0" smtClean="0">
                <a:latin typeface="Times New Roman" panose="02020603050405020304" pitchFamily="18" charset="0"/>
                <a:cs typeface="B Nazanin" panose="00000400000000000000" pitchFamily="2" charset="-78"/>
              </a:rPr>
              <a:t>فرم </a:t>
            </a:r>
            <a:r>
              <a:rPr lang="fa-IR" sz="2400" dirty="0">
                <a:latin typeface="Times New Roman" panose="02020603050405020304" pitchFamily="18" charset="0"/>
                <a:cs typeface="B Nazanin" panose="00000400000000000000" pitchFamily="2" charset="-78"/>
              </a:rPr>
              <a:t>مشخصه: فرم مشخصه بازی با </a:t>
            </a:r>
            <a:r>
              <a:rPr lang="en-US" sz="2400" dirty="0">
                <a:latin typeface="Times New Roman" panose="02020603050405020304" pitchFamily="18" charset="0"/>
                <a:cs typeface="B Nazanin" panose="00000400000000000000" pitchFamily="2" charset="-78"/>
              </a:rPr>
              <a:t>n</a:t>
            </a:r>
            <a:r>
              <a:rPr lang="fa-IR" sz="2400" dirty="0">
                <a:latin typeface="Times New Roman" panose="02020603050405020304" pitchFamily="18" charset="0"/>
                <a:cs typeface="B Nazanin" panose="00000400000000000000" pitchFamily="2" charset="-78"/>
              </a:rPr>
              <a:t> نفر بازیکن را با (</a:t>
            </a:r>
            <a:r>
              <a:rPr lang="en-US" sz="2400" dirty="0">
                <a:latin typeface="Times New Roman" panose="02020603050405020304" pitchFamily="18" charset="0"/>
                <a:cs typeface="B Nazanin" panose="00000400000000000000" pitchFamily="2" charset="-78"/>
              </a:rPr>
              <a:t>N,V</a:t>
            </a:r>
            <a:r>
              <a:rPr lang="fa-IR" sz="2400" dirty="0">
                <a:latin typeface="Times New Roman" panose="02020603050405020304" pitchFamily="18" charset="0"/>
                <a:cs typeface="B Nazanin" panose="00000400000000000000" pitchFamily="2" charset="-78"/>
              </a:rPr>
              <a:t>) نشان می دهیم. </a:t>
            </a:r>
            <a:r>
              <a:rPr lang="en-US" sz="2400" dirty="0">
                <a:latin typeface="Times New Roman" panose="02020603050405020304" pitchFamily="18" charset="0"/>
                <a:cs typeface="B Nazanin" panose="00000400000000000000" pitchFamily="2" charset="-78"/>
              </a:rPr>
              <a:t>V</a:t>
            </a:r>
            <a:r>
              <a:rPr lang="fa-IR" sz="2400" dirty="0">
                <a:latin typeface="Times New Roman" panose="02020603050405020304" pitchFamily="18" charset="0"/>
                <a:cs typeface="B Nazanin" panose="00000400000000000000" pitchFamily="2" charset="-78"/>
              </a:rPr>
              <a:t> تابع مشخصه و نشان دهنده پیامد هر ائتلاف است. </a:t>
            </a:r>
            <a:endParaRPr lang="fa-IR" sz="2400" dirty="0" smtClean="0">
              <a:latin typeface="Times New Roman" panose="02020603050405020304" pitchFamily="18" charset="0"/>
              <a:cs typeface="B Nazanin" panose="00000400000000000000" pitchFamily="2" charset="-78"/>
            </a:endParaRPr>
          </a:p>
          <a:p>
            <a:pPr algn="just" rtl="1"/>
            <a:r>
              <a:rPr lang="fa-IR" sz="2400" dirty="0" smtClean="0">
                <a:latin typeface="Times New Roman" panose="02020603050405020304" pitchFamily="18" charset="0"/>
                <a:cs typeface="B Nazanin" panose="00000400000000000000" pitchFamily="2" charset="-78"/>
              </a:rPr>
              <a:t>اگر </a:t>
            </a:r>
            <a:r>
              <a:rPr lang="en-US" sz="2400" dirty="0">
                <a:latin typeface="Times New Roman" panose="02020603050405020304" pitchFamily="18" charset="0"/>
                <a:cs typeface="B Nazanin" panose="00000400000000000000" pitchFamily="2" charset="-78"/>
              </a:rPr>
              <a:t>S</a:t>
            </a:r>
            <a:r>
              <a:rPr lang="fa-IR" sz="2400" dirty="0">
                <a:latin typeface="Times New Roman" panose="02020603050405020304" pitchFamily="18" charset="0"/>
                <a:cs typeface="B Nazanin" panose="00000400000000000000" pitchFamily="2" charset="-78"/>
              </a:rPr>
              <a:t> و </a:t>
            </a:r>
            <a:r>
              <a:rPr lang="en-US" sz="2400" dirty="0">
                <a:latin typeface="Times New Roman" panose="02020603050405020304" pitchFamily="18" charset="0"/>
                <a:cs typeface="B Nazanin" panose="00000400000000000000" pitchFamily="2" charset="-78"/>
              </a:rPr>
              <a:t>T</a:t>
            </a:r>
            <a:r>
              <a:rPr lang="fa-IR" sz="2400" dirty="0">
                <a:latin typeface="Times New Roman" panose="02020603050405020304" pitchFamily="18" charset="0"/>
                <a:cs typeface="B Nazanin" panose="00000400000000000000" pitchFamily="2" charset="-78"/>
              </a:rPr>
              <a:t> دو ائتلاف ناسازگار باشند داریم: </a:t>
            </a:r>
          </a:p>
          <a:p>
            <a:pPr marL="0" indent="0" algn="just">
              <a:buNone/>
            </a:pPr>
            <a:r>
              <a:rPr lang="en-US" sz="2400" dirty="0">
                <a:latin typeface="Times New Roman" panose="02020603050405020304" pitchFamily="18" charset="0"/>
                <a:cs typeface="B Nazanin" panose="00000400000000000000" pitchFamily="2" charset="-78"/>
              </a:rPr>
              <a:t>V(S) + V(T) &lt;= V(S+T</a:t>
            </a:r>
            <a:r>
              <a:rPr lang="en-US" sz="2400" dirty="0" smtClean="0">
                <a:latin typeface="Times New Roman" panose="02020603050405020304" pitchFamily="18" charset="0"/>
                <a:cs typeface="B Nazanin" panose="00000400000000000000" pitchFamily="2" charset="-78"/>
              </a:rPr>
              <a:t>)</a:t>
            </a:r>
          </a:p>
          <a:p>
            <a:pPr algn="just" rtl="1"/>
            <a:r>
              <a:rPr lang="fa-IR" sz="2400" dirty="0">
                <a:latin typeface="Times New Roman" panose="02020603050405020304" pitchFamily="18" charset="0"/>
                <a:cs typeface="B Nazanin" panose="00000400000000000000" pitchFamily="2" charset="-78"/>
              </a:rPr>
              <a:t>پیامد ائتلاف </a:t>
            </a:r>
            <a:r>
              <a:rPr lang="en-US" sz="2400" dirty="0">
                <a:latin typeface="Times New Roman" panose="02020603050405020304" pitchFamily="18" charset="0"/>
                <a:cs typeface="B Nazanin" panose="00000400000000000000" pitchFamily="2" charset="-78"/>
              </a:rPr>
              <a:t>S</a:t>
            </a:r>
            <a:r>
              <a:rPr lang="fa-IR" sz="2400" dirty="0">
                <a:latin typeface="Times New Roman" panose="02020603050405020304" pitchFamily="18" charset="0"/>
                <a:cs typeface="B Nazanin" panose="00000400000000000000" pitchFamily="2" charset="-78"/>
              </a:rPr>
              <a:t> در مقابل </a:t>
            </a:r>
            <a:r>
              <a:rPr lang="en-US" sz="2400" dirty="0">
                <a:latin typeface="Times New Roman" panose="02020603050405020304" pitchFamily="18" charset="0"/>
                <a:cs typeface="B Nazanin" panose="00000400000000000000" pitchFamily="2" charset="-78"/>
              </a:rPr>
              <a:t>SC</a:t>
            </a:r>
            <a:r>
              <a:rPr lang="fa-IR" sz="2400" dirty="0">
                <a:latin typeface="Times New Roman" panose="02020603050405020304" pitchFamily="18" charset="0"/>
                <a:cs typeface="B Nazanin" panose="00000400000000000000" pitchFamily="2" charset="-78"/>
              </a:rPr>
              <a:t> برابر جمع پیامد تک تک اعضای ائتلاف </a:t>
            </a:r>
            <a:r>
              <a:rPr lang="en-US" sz="2400" dirty="0">
                <a:latin typeface="Times New Roman" panose="02020603050405020304" pitchFamily="18" charset="0"/>
                <a:cs typeface="B Nazanin" panose="00000400000000000000" pitchFamily="2" charset="-78"/>
              </a:rPr>
              <a:t>S</a:t>
            </a:r>
            <a:r>
              <a:rPr lang="fa-IR" sz="2400" dirty="0">
                <a:latin typeface="Times New Roman" panose="02020603050405020304" pitchFamily="18" charset="0"/>
                <a:cs typeface="B Nazanin" panose="00000400000000000000" pitchFamily="2" charset="-78"/>
              </a:rPr>
              <a:t> است: </a:t>
            </a:r>
          </a:p>
          <a:p>
            <a:pPr marL="0" indent="0" algn="just">
              <a:buNone/>
            </a:pPr>
            <a:r>
              <a:rPr lang="en-US" sz="2400" dirty="0">
                <a:latin typeface="Times New Roman" panose="02020603050405020304" pitchFamily="18" charset="0"/>
                <a:cs typeface="B Nazanin" panose="00000400000000000000" pitchFamily="2" charset="-78"/>
              </a:rPr>
              <a:t>V(S) = </a:t>
            </a:r>
            <a:r>
              <a:rPr lang="en-US" sz="3200" dirty="0">
                <a:latin typeface="Times New Roman" panose="02020603050405020304" pitchFamily="18" charset="0"/>
                <a:cs typeface="B Nazanin" panose="00000400000000000000" pitchFamily="2" charset="-78"/>
              </a:rPr>
              <a:t>∑</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u</a:t>
            </a:r>
            <a:r>
              <a:rPr lang="en-US" sz="1400" dirty="0" err="1">
                <a:latin typeface="Times New Roman" panose="02020603050405020304" pitchFamily="18" charset="0"/>
                <a:cs typeface="B Nazanin" panose="00000400000000000000" pitchFamily="2" charset="-78"/>
              </a:rPr>
              <a:t>i</a:t>
            </a:r>
            <a:r>
              <a:rPr lang="en-US" sz="2400" dirty="0">
                <a:latin typeface="Times New Roman" panose="02020603050405020304" pitchFamily="18" charset="0"/>
                <a:cs typeface="B Nazanin" panose="00000400000000000000" pitchFamily="2" charset="-78"/>
              </a:rPr>
              <a:t> (a</a:t>
            </a:r>
            <a:r>
              <a:rPr lang="en-US" sz="16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,a</a:t>
            </a:r>
            <a:r>
              <a:rPr lang="en-US" sz="1600" dirty="0">
                <a:latin typeface="Times New Roman" panose="02020603050405020304" pitchFamily="18" charset="0"/>
                <a:cs typeface="B Nazanin" panose="00000400000000000000" pitchFamily="2" charset="-78"/>
              </a:rPr>
              <a:t>2</a:t>
            </a:r>
            <a:r>
              <a:rPr lang="en-US" sz="2400" dirty="0">
                <a:latin typeface="Times New Roman" panose="02020603050405020304" pitchFamily="18" charset="0"/>
                <a:cs typeface="B Nazanin" panose="00000400000000000000" pitchFamily="2" charset="-78"/>
              </a:rPr>
              <a:t>,…,a</a:t>
            </a:r>
            <a:r>
              <a:rPr lang="en-US" sz="1600" dirty="0">
                <a:latin typeface="Times New Roman" panose="02020603050405020304" pitchFamily="18" charset="0"/>
                <a:cs typeface="B Nazanin" panose="00000400000000000000" pitchFamily="2" charset="-78"/>
              </a:rPr>
              <a:t>n</a:t>
            </a:r>
            <a:r>
              <a:rPr lang="en-US" sz="2400" dirty="0">
                <a:latin typeface="Times New Roman" panose="02020603050405020304" pitchFamily="18" charset="0"/>
                <a:cs typeface="B Nazanin" panose="00000400000000000000" pitchFamily="2" charset="-78"/>
              </a:rPr>
              <a:t>)                    (</a:t>
            </a:r>
            <a:r>
              <a:rPr lang="en-US" sz="2400" dirty="0" err="1">
                <a:latin typeface="Times New Roman" panose="02020603050405020304" pitchFamily="18" charset="0"/>
                <a:cs typeface="B Nazanin" panose="00000400000000000000" pitchFamily="2" charset="-78"/>
              </a:rPr>
              <a:t>i</a:t>
            </a:r>
            <a:r>
              <a:rPr lang="en-US" sz="2400" dirty="0">
                <a:latin typeface="Times New Roman" panose="02020603050405020304" pitchFamily="18" charset="0"/>
                <a:cs typeface="B Nazanin" panose="00000400000000000000" pitchFamily="2" charset="-78"/>
              </a:rPr>
              <a:t> </a:t>
            </a:r>
            <a:r>
              <a:rPr lang="el-GR" sz="2400" dirty="0">
                <a:latin typeface="Times New Roman" panose="02020603050405020304" pitchFamily="18" charset="0"/>
                <a:cs typeface="B Nazanin" panose="00000400000000000000" pitchFamily="2" charset="-78"/>
              </a:rPr>
              <a:t>ԑ</a:t>
            </a:r>
            <a:r>
              <a:rPr lang="en-US" sz="2400" dirty="0">
                <a:latin typeface="Times New Roman" panose="02020603050405020304" pitchFamily="18" charset="0"/>
                <a:cs typeface="B Nazanin" panose="00000400000000000000" pitchFamily="2" charset="-78"/>
              </a:rPr>
              <a:t> S</a:t>
            </a:r>
            <a:r>
              <a:rPr lang="en-US" sz="2400" dirty="0" smtClean="0">
                <a:latin typeface="Times New Roman" panose="02020603050405020304" pitchFamily="18" charset="0"/>
                <a:cs typeface="B Nazanin" panose="00000400000000000000" pitchFamily="2" charset="-78"/>
              </a:rPr>
              <a:t>)</a:t>
            </a:r>
            <a:endParaRPr lang="en-US" sz="2400" dirty="0">
              <a:latin typeface="Times New Roman" panose="02020603050405020304" pitchFamily="18" charset="0"/>
              <a:cs typeface="B Nazanin" panose="00000400000000000000" pitchFamily="2" charset="-78"/>
            </a:endParaRPr>
          </a:p>
        </p:txBody>
      </p:sp>
      <p:sp>
        <p:nvSpPr>
          <p:cNvPr id="4" name="Title 1"/>
          <p:cNvSpPr>
            <a:spLocks noGrp="1"/>
          </p:cNvSpPr>
          <p:nvPr>
            <p:ph type="title"/>
          </p:nvPr>
        </p:nvSpPr>
        <p:spPr>
          <a:xfrm>
            <a:off x="6352032" y="365125"/>
            <a:ext cx="5135880" cy="780923"/>
          </a:xfrm>
        </p:spPr>
        <p:txBody>
          <a:bodyPr>
            <a:normAutofit/>
          </a:bodyPr>
          <a:lstStyle/>
          <a:p>
            <a:pPr algn="r" rtl="1"/>
            <a:r>
              <a:rPr lang="fa-IR" sz="2400" dirty="0" smtClean="0">
                <a:cs typeface="B Titr" panose="00000700000000000000" pitchFamily="2" charset="-78"/>
              </a:rPr>
              <a:t>تشکیل ائتلاف</a:t>
            </a:r>
            <a:endParaRPr lang="fa-IR" sz="2400" dirty="0">
              <a:cs typeface="B Titr" panose="00000700000000000000" pitchFamily="2" charset="-78"/>
            </a:endParaRPr>
          </a:p>
        </p:txBody>
      </p:sp>
      <p:sp>
        <p:nvSpPr>
          <p:cNvPr id="5"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4</a:t>
            </a:r>
          </a:p>
        </p:txBody>
      </p:sp>
    </p:spTree>
    <p:extLst>
      <p:ext uri="{BB962C8B-B14F-4D97-AF65-F5344CB8AC3E}">
        <p14:creationId xmlns:p14="http://schemas.microsoft.com/office/powerpoint/2010/main" val="26112400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6090" y="365125"/>
            <a:ext cx="7449630" cy="768731"/>
          </a:xfrm>
        </p:spPr>
        <p:txBody>
          <a:bodyPr>
            <a:normAutofit/>
          </a:bodyPr>
          <a:lstStyle/>
          <a:p>
            <a:pPr algn="r" rtl="1"/>
            <a:r>
              <a:rPr lang="fa-IR" sz="2400" dirty="0" smtClean="0">
                <a:cs typeface="B Titr" panose="00000700000000000000" pitchFamily="2" charset="-78"/>
              </a:rPr>
              <a:t>بازی سه نفره (نمایش تابع مشخصه)</a:t>
            </a:r>
            <a:endParaRPr lang="en-US" sz="2400" dirty="0">
              <a:cs typeface="B Titr" panose="000007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4843143"/>
              </p:ext>
            </p:extLst>
          </p:nvPr>
        </p:nvGraphicFramePr>
        <p:xfrm>
          <a:off x="7303009" y="1313561"/>
          <a:ext cx="3883310" cy="1483360"/>
        </p:xfrm>
        <a:graphic>
          <a:graphicData uri="http://schemas.openxmlformats.org/drawingml/2006/table">
            <a:tbl>
              <a:tblPr firstRow="1" bandRow="1">
                <a:tableStyleId>{5C22544A-7EE6-4342-B048-85BDC9FD1C3A}</a:tableStyleId>
              </a:tblPr>
              <a:tblGrid>
                <a:gridCol w="1518314"/>
                <a:gridCol w="344276"/>
                <a:gridCol w="1010360"/>
                <a:gridCol w="1010360"/>
              </a:tblGrid>
              <a:tr h="370840">
                <a:tc rowSpan="4">
                  <a:txBody>
                    <a:bodyPr/>
                    <a:lstStyle/>
                    <a:p>
                      <a:pPr algn="ctr"/>
                      <a:endParaRPr lang="fa-IR" sz="1600" dirty="0" smtClean="0">
                        <a:cs typeface="B Titr" panose="00000700000000000000" pitchFamily="2" charset="-78"/>
                      </a:endParaRPr>
                    </a:p>
                    <a:p>
                      <a:pPr algn="ctr"/>
                      <a:endParaRPr lang="fa-IR" sz="1600" dirty="0" smtClean="0">
                        <a:cs typeface="B Titr" panose="00000700000000000000" pitchFamily="2" charset="-78"/>
                      </a:endParaRPr>
                    </a:p>
                    <a:p>
                      <a:pPr algn="ctr"/>
                      <a:endParaRPr lang="fa-IR" sz="1600" dirty="0" smtClean="0">
                        <a:cs typeface="B Titr" panose="00000700000000000000" pitchFamily="2" charset="-78"/>
                      </a:endParaRPr>
                    </a:p>
                    <a:p>
                      <a:pPr algn="r"/>
                      <a:r>
                        <a:rPr lang="fa-IR" sz="1600" dirty="0" smtClean="0">
                          <a:solidFill>
                            <a:srgbClr val="FF0000"/>
                          </a:solidFill>
                          <a:cs typeface="B Titr" panose="00000700000000000000" pitchFamily="2" charset="-78"/>
                        </a:rPr>
                        <a:t>بازیکن 1</a:t>
                      </a:r>
                      <a:endParaRPr lang="en-US" sz="1600" dirty="0">
                        <a:solidFill>
                          <a:srgbClr val="FF0000"/>
                        </a:solidFill>
                        <a:cs typeface="B Titr" panose="00000700000000000000" pitchFamily="2" charset="-78"/>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gridSpan="3">
                  <a:txBody>
                    <a:bodyPr/>
                    <a:lstStyle/>
                    <a:p>
                      <a:pPr algn="ctr" rtl="1"/>
                      <a:r>
                        <a:rPr lang="fa-IR" sz="1600" dirty="0" smtClean="0">
                          <a:solidFill>
                            <a:srgbClr val="FF0000"/>
                          </a:solidFill>
                          <a:cs typeface="B Titr" panose="00000700000000000000" pitchFamily="2" charset="-78"/>
                        </a:rPr>
                        <a:t>بازیکن 2</a:t>
                      </a:r>
                      <a:endParaRPr lang="en-US" sz="1600" dirty="0">
                        <a:solidFill>
                          <a:srgbClr val="FF0000"/>
                        </a:solidFill>
                        <a:cs typeface="B Titr" panose="00000700000000000000" pitchFamily="2" charset="-78"/>
                      </a:endParaRP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r>
              <a:tr h="370840">
                <a:tc vMerge="1">
                  <a:txBody>
                    <a:bodyPr/>
                    <a:lstStyle/>
                    <a:p>
                      <a:endParaRPr lang="en-US"/>
                    </a:p>
                  </a:txBody>
                  <a:tcPr/>
                </a:tc>
                <a:tc>
                  <a:txBody>
                    <a:bodyPr/>
                    <a:lstStyle/>
                    <a:p>
                      <a:pPr algn="ctr"/>
                      <a:endParaRPr lang="en-US" sz="1600" dirty="0">
                        <a:cs typeface="B Titr" panose="00000700000000000000" pitchFamily="2" charset="-78"/>
                      </a:endParaRPr>
                    </a:p>
                  </a:txBody>
                  <a:tcPr anchor="ctr">
                    <a:lnL w="381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1</a:t>
                      </a:r>
                      <a:endParaRPr lang="en-US" sz="1600" dirty="0">
                        <a:cs typeface="B Titr" panose="00000700000000000000" pitchFamily="2" charset="-78"/>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2</a:t>
                      </a:r>
                      <a:endParaRPr lang="en-US" sz="1600" dirty="0">
                        <a:cs typeface="B Titr" panose="00000700000000000000" pitchFamily="2" charset="-78"/>
                      </a:endParaRP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vMerge="1">
                  <a:txBody>
                    <a:bodyPr/>
                    <a:lstStyle/>
                    <a:p>
                      <a:endParaRPr lang="en-US"/>
                    </a:p>
                  </a:txBody>
                  <a:tcPr/>
                </a:tc>
                <a:tc>
                  <a:txBody>
                    <a:bodyPr/>
                    <a:lstStyle/>
                    <a:p>
                      <a:pPr algn="ctr"/>
                      <a:r>
                        <a:rPr lang="fa-IR" sz="1600" dirty="0" smtClean="0">
                          <a:cs typeface="B Titr" panose="00000700000000000000" pitchFamily="2" charset="-78"/>
                        </a:rPr>
                        <a:t>1</a:t>
                      </a:r>
                      <a:endParaRPr lang="en-US" sz="1600" dirty="0">
                        <a:cs typeface="B Titr" panose="00000700000000000000" pitchFamily="2" charset="-78"/>
                      </a:endParaRPr>
                    </a:p>
                  </a:txBody>
                  <a:tcPr anchor="ctr">
                    <a:lnL w="381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1و 1و 2</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0 و0 و1</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vMerge="1">
                  <a:txBody>
                    <a:bodyPr/>
                    <a:lstStyle/>
                    <a:p>
                      <a:endParaRPr lang="en-US"/>
                    </a:p>
                  </a:txBody>
                  <a:tcPr/>
                </a:tc>
                <a:tc>
                  <a:txBody>
                    <a:bodyPr/>
                    <a:lstStyle/>
                    <a:p>
                      <a:pPr algn="ctr"/>
                      <a:r>
                        <a:rPr lang="fa-IR" sz="1600" dirty="0" smtClean="0">
                          <a:cs typeface="B Titr" panose="00000700000000000000" pitchFamily="2" charset="-78"/>
                        </a:rPr>
                        <a:t>2</a:t>
                      </a:r>
                      <a:endParaRPr lang="en-US" sz="1600" dirty="0">
                        <a:cs typeface="B Titr" panose="00000700000000000000" pitchFamily="2" charset="-78"/>
                      </a:endParaRPr>
                    </a:p>
                  </a:txBody>
                  <a:tcPr anchor="ctr">
                    <a:lnL w="381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1و 1و 1</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 1و 1و 0</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Content Placeholder 2"/>
          <p:cNvSpPr txBox="1">
            <a:spLocks/>
          </p:cNvSpPr>
          <p:nvPr/>
        </p:nvSpPr>
        <p:spPr>
          <a:xfrm>
            <a:off x="7461504" y="1219200"/>
            <a:ext cx="1581912" cy="475488"/>
          </a:xfrm>
          <a:prstGeom prst="rect">
            <a:avLst/>
          </a:prstGeom>
          <a:solidFill>
            <a:schemeClr val="bg1"/>
          </a:solidFill>
        </p:spPr>
        <p:txBody>
          <a:bodyPr vert="horz" lIns="91440" tIns="45720" rIns="91440" bIns="45720" rtlCol="0">
            <a:normAutofit/>
          </a:bodyPr>
          <a:lstStyle>
            <a:lvl1pPr indent="0" algn="r" rtl="1">
              <a:lnSpc>
                <a:spcPct val="90000"/>
              </a:lnSpc>
              <a:spcBef>
                <a:spcPts val="1000"/>
              </a:spcBef>
              <a:buFont typeface="Arial" panose="020B0604020202020204" pitchFamily="34" charset="0"/>
              <a:buNone/>
              <a:defRPr sz="2000">
                <a:cs typeface="B Nazanin" panose="00000400000000000000" pitchFamily="2" charset="-78"/>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a-IR" dirty="0" smtClean="0">
                <a:solidFill>
                  <a:srgbClr val="0033CC"/>
                </a:solidFill>
                <a:cs typeface="B Titr" panose="00000700000000000000" pitchFamily="2" charset="-78"/>
              </a:rPr>
              <a:t>2:   بازیکن 3</a:t>
            </a:r>
            <a:endParaRPr lang="fa-IR" dirty="0">
              <a:solidFill>
                <a:srgbClr val="0033CC"/>
              </a:solidFill>
              <a:cs typeface="B Titr" panose="00000700000000000000" pitchFamily="2" charset="-78"/>
            </a:endParaRPr>
          </a:p>
        </p:txBody>
      </p:sp>
      <p:graphicFrame>
        <p:nvGraphicFramePr>
          <p:cNvPr id="6" name="Content Placeholder 3"/>
          <p:cNvGraphicFramePr>
            <a:graphicFrameLocks/>
          </p:cNvGraphicFramePr>
          <p:nvPr>
            <p:extLst>
              <p:ext uri="{D42A27DB-BD31-4B8C-83A1-F6EECF244321}">
                <p14:modId xmlns:p14="http://schemas.microsoft.com/office/powerpoint/2010/main" val="3713396129"/>
              </p:ext>
            </p:extLst>
          </p:nvPr>
        </p:nvGraphicFramePr>
        <p:xfrm>
          <a:off x="1274065" y="1331849"/>
          <a:ext cx="3883310" cy="1483360"/>
        </p:xfrm>
        <a:graphic>
          <a:graphicData uri="http://schemas.openxmlformats.org/drawingml/2006/table">
            <a:tbl>
              <a:tblPr firstRow="1" bandRow="1">
                <a:tableStyleId>{5C22544A-7EE6-4342-B048-85BDC9FD1C3A}</a:tableStyleId>
              </a:tblPr>
              <a:tblGrid>
                <a:gridCol w="1518314"/>
                <a:gridCol w="344276"/>
                <a:gridCol w="1010360"/>
                <a:gridCol w="1010360"/>
              </a:tblGrid>
              <a:tr h="370840">
                <a:tc rowSpan="4">
                  <a:txBody>
                    <a:bodyPr/>
                    <a:lstStyle/>
                    <a:p>
                      <a:pPr algn="ctr"/>
                      <a:endParaRPr lang="fa-IR" sz="1600" dirty="0" smtClean="0">
                        <a:cs typeface="B Titr" panose="00000700000000000000" pitchFamily="2" charset="-78"/>
                      </a:endParaRPr>
                    </a:p>
                    <a:p>
                      <a:pPr algn="ctr"/>
                      <a:endParaRPr lang="fa-IR" sz="1600" dirty="0" smtClean="0">
                        <a:cs typeface="B Titr" panose="00000700000000000000" pitchFamily="2" charset="-78"/>
                      </a:endParaRPr>
                    </a:p>
                    <a:p>
                      <a:pPr algn="ctr"/>
                      <a:endParaRPr lang="fa-IR" sz="1600" dirty="0" smtClean="0">
                        <a:cs typeface="B Titr" panose="00000700000000000000" pitchFamily="2" charset="-78"/>
                      </a:endParaRPr>
                    </a:p>
                    <a:p>
                      <a:pPr algn="r"/>
                      <a:r>
                        <a:rPr lang="fa-IR" sz="1600" dirty="0" smtClean="0">
                          <a:solidFill>
                            <a:srgbClr val="FF0000"/>
                          </a:solidFill>
                          <a:cs typeface="B Titr" panose="00000700000000000000" pitchFamily="2" charset="-78"/>
                        </a:rPr>
                        <a:t>بازیکن 1</a:t>
                      </a:r>
                      <a:endParaRPr lang="en-US" sz="1600" dirty="0">
                        <a:solidFill>
                          <a:srgbClr val="FF0000"/>
                        </a:solidFill>
                        <a:cs typeface="B Titr" panose="00000700000000000000" pitchFamily="2" charset="-78"/>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gridSpan="3">
                  <a:txBody>
                    <a:bodyPr/>
                    <a:lstStyle/>
                    <a:p>
                      <a:pPr algn="ctr" rtl="1"/>
                      <a:r>
                        <a:rPr lang="fa-IR" sz="1600" dirty="0" smtClean="0">
                          <a:solidFill>
                            <a:srgbClr val="FF0000"/>
                          </a:solidFill>
                          <a:cs typeface="B Titr" panose="00000700000000000000" pitchFamily="2" charset="-78"/>
                        </a:rPr>
                        <a:t>بازیکن 2</a:t>
                      </a:r>
                      <a:endParaRPr lang="en-US" sz="1600" dirty="0">
                        <a:solidFill>
                          <a:srgbClr val="FF0000"/>
                        </a:solidFill>
                        <a:cs typeface="B Titr" panose="00000700000000000000" pitchFamily="2" charset="-78"/>
                      </a:endParaRP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r>
              <a:tr h="370840">
                <a:tc vMerge="1">
                  <a:txBody>
                    <a:bodyPr/>
                    <a:lstStyle/>
                    <a:p>
                      <a:endParaRPr lang="en-US"/>
                    </a:p>
                  </a:txBody>
                  <a:tcPr/>
                </a:tc>
                <a:tc>
                  <a:txBody>
                    <a:bodyPr/>
                    <a:lstStyle/>
                    <a:p>
                      <a:pPr algn="ctr"/>
                      <a:endParaRPr lang="en-US" sz="1600" dirty="0">
                        <a:cs typeface="B Titr" panose="00000700000000000000" pitchFamily="2" charset="-78"/>
                      </a:endParaRPr>
                    </a:p>
                  </a:txBody>
                  <a:tcPr anchor="ctr">
                    <a:lnL w="381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1</a:t>
                      </a:r>
                      <a:endParaRPr lang="en-US" sz="1600" dirty="0">
                        <a:cs typeface="B Titr" panose="00000700000000000000" pitchFamily="2" charset="-78"/>
                      </a:endParaRPr>
                    </a:p>
                  </a:txBody>
                  <a:tcPr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2</a:t>
                      </a:r>
                      <a:endParaRPr lang="en-US" sz="1600" dirty="0">
                        <a:cs typeface="B Titr" panose="00000700000000000000" pitchFamily="2" charset="-78"/>
                      </a:endParaRP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vMerge="1">
                  <a:txBody>
                    <a:bodyPr/>
                    <a:lstStyle/>
                    <a:p>
                      <a:endParaRPr lang="en-US"/>
                    </a:p>
                  </a:txBody>
                  <a:tcPr/>
                </a:tc>
                <a:tc>
                  <a:txBody>
                    <a:bodyPr/>
                    <a:lstStyle/>
                    <a:p>
                      <a:pPr algn="ctr"/>
                      <a:r>
                        <a:rPr lang="fa-IR" sz="1600" dirty="0" smtClean="0">
                          <a:cs typeface="B Titr" panose="00000700000000000000" pitchFamily="2" charset="-78"/>
                        </a:rPr>
                        <a:t>1</a:t>
                      </a:r>
                      <a:endParaRPr lang="en-US" sz="1600" dirty="0">
                        <a:cs typeface="B Titr" panose="00000700000000000000" pitchFamily="2" charset="-78"/>
                      </a:endParaRPr>
                    </a:p>
                  </a:txBody>
                  <a:tcPr anchor="ctr">
                    <a:lnL w="381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1و3</a:t>
                      </a:r>
                      <a:r>
                        <a:rPr lang="fa-IR" sz="1600" baseline="0" dirty="0" smtClean="0">
                          <a:cs typeface="B Titr" panose="00000700000000000000" pitchFamily="2" charset="-78"/>
                        </a:rPr>
                        <a:t> و0</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3و2 و4</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vMerge="1">
                  <a:txBody>
                    <a:bodyPr/>
                    <a:lstStyle/>
                    <a:p>
                      <a:endParaRPr lang="en-US"/>
                    </a:p>
                  </a:txBody>
                  <a:tcPr/>
                </a:tc>
                <a:tc>
                  <a:txBody>
                    <a:bodyPr/>
                    <a:lstStyle/>
                    <a:p>
                      <a:pPr algn="ctr"/>
                      <a:r>
                        <a:rPr lang="fa-IR" sz="1600" dirty="0" smtClean="0">
                          <a:cs typeface="B Titr" panose="00000700000000000000" pitchFamily="2" charset="-78"/>
                        </a:rPr>
                        <a:t>2</a:t>
                      </a:r>
                      <a:endParaRPr lang="en-US" sz="1600" dirty="0">
                        <a:cs typeface="B Titr" panose="00000700000000000000" pitchFamily="2" charset="-78"/>
                      </a:endParaRPr>
                    </a:p>
                  </a:txBody>
                  <a:tcPr anchor="ctr">
                    <a:lnL w="381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0 و0 و1</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600" dirty="0" smtClean="0">
                          <a:cs typeface="B Titr" panose="00000700000000000000" pitchFamily="2" charset="-78"/>
                        </a:rPr>
                        <a:t>1و 0 و 0</a:t>
                      </a:r>
                      <a:endParaRPr lang="en-US" sz="16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7" name="Content Placeholder 2"/>
          <p:cNvSpPr txBox="1">
            <a:spLocks/>
          </p:cNvSpPr>
          <p:nvPr/>
        </p:nvSpPr>
        <p:spPr>
          <a:xfrm>
            <a:off x="1432560" y="1237488"/>
            <a:ext cx="1581912" cy="475488"/>
          </a:xfrm>
          <a:prstGeom prst="rect">
            <a:avLst/>
          </a:prstGeom>
          <a:solidFill>
            <a:schemeClr val="bg1"/>
          </a:solidFill>
        </p:spPr>
        <p:txBody>
          <a:bodyPr vert="horz" lIns="91440" tIns="45720" rIns="91440" bIns="45720" rtlCol="0">
            <a:normAutofit/>
          </a:bodyPr>
          <a:lstStyle>
            <a:lvl1pPr indent="0" algn="r" rtl="1">
              <a:lnSpc>
                <a:spcPct val="90000"/>
              </a:lnSpc>
              <a:spcBef>
                <a:spcPts val="1000"/>
              </a:spcBef>
              <a:buFont typeface="Arial" panose="020B0604020202020204" pitchFamily="34" charset="0"/>
              <a:buNone/>
              <a:defRPr sz="2000">
                <a:cs typeface="B Nazanin" panose="00000400000000000000" pitchFamily="2" charset="-78"/>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a-IR" dirty="0" smtClean="0">
                <a:solidFill>
                  <a:srgbClr val="0033CC"/>
                </a:solidFill>
                <a:cs typeface="B Titr" panose="00000700000000000000" pitchFamily="2" charset="-78"/>
              </a:rPr>
              <a:t>1:   بازیکن 3</a:t>
            </a:r>
            <a:endParaRPr lang="fa-IR" dirty="0">
              <a:solidFill>
                <a:srgbClr val="0033CC"/>
              </a:solidFill>
              <a:cs typeface="B Titr" panose="00000700000000000000" pitchFamily="2" charset="-78"/>
            </a:endParaRPr>
          </a:p>
        </p:txBody>
      </p:sp>
      <p:sp>
        <p:nvSpPr>
          <p:cNvPr id="8" name="Content Placeholder 2"/>
          <p:cNvSpPr txBox="1">
            <a:spLocks/>
          </p:cNvSpPr>
          <p:nvPr/>
        </p:nvSpPr>
        <p:spPr>
          <a:xfrm>
            <a:off x="749808" y="3157728"/>
            <a:ext cx="10725912" cy="3401568"/>
          </a:xfrm>
          <a:prstGeom prst="rect">
            <a:avLst/>
          </a:prstGeom>
          <a:solidFill>
            <a:schemeClr val="bg1"/>
          </a:solidFill>
        </p:spPr>
        <p:txBody>
          <a:bodyPr vert="horz" lIns="91440" tIns="45720" rIns="91440" bIns="45720" rtlCol="0">
            <a:noAutofit/>
          </a:bodyPr>
          <a:lstStyle>
            <a:lvl1pPr indent="0" algn="r" rtl="1">
              <a:lnSpc>
                <a:spcPct val="90000"/>
              </a:lnSpc>
              <a:spcBef>
                <a:spcPts val="1000"/>
              </a:spcBef>
              <a:buFont typeface="Arial" panose="020B0604020202020204" pitchFamily="34" charset="0"/>
              <a:buNone/>
              <a:defRPr sz="2000">
                <a:cs typeface="B Nazanin" panose="00000400000000000000" pitchFamily="2" charset="-78"/>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a-IR" sz="2400" dirty="0" smtClean="0"/>
              <a:t>بازیکن های 2و 3 را یک ائتلاف فرض می کنیم. پس بازیکن 1 مکمل این ائتلاف خواهد بود. </a:t>
            </a:r>
          </a:p>
          <a:p>
            <a:endParaRPr lang="fa-IR" sz="2400" dirty="0"/>
          </a:p>
          <a:p>
            <a:endParaRPr lang="fa-IR" sz="2400" dirty="0" smtClean="0"/>
          </a:p>
          <a:p>
            <a:endParaRPr lang="fa-IR" sz="2400" dirty="0"/>
          </a:p>
          <a:p>
            <a:endParaRPr lang="fa-IR" sz="2400" dirty="0" smtClean="0"/>
          </a:p>
          <a:p>
            <a:r>
              <a:rPr lang="fa-IR" sz="2400" dirty="0" smtClean="0"/>
              <a:t>پیامدهای حاصل برابر </a:t>
            </a:r>
            <a:r>
              <a:rPr lang="en-US" sz="2400" dirty="0" smtClean="0"/>
              <a:t>V({1}) = 4</a:t>
            </a:r>
            <a:r>
              <a:rPr lang="fa-IR" sz="2400" dirty="0" smtClean="0"/>
              <a:t>   و   </a:t>
            </a:r>
            <a:r>
              <a:rPr lang="en-US" sz="2400" dirty="0" smtClean="0"/>
              <a:t>V({2,3}) = 5</a:t>
            </a:r>
          </a:p>
          <a:p>
            <a:r>
              <a:rPr lang="fa-IR" sz="2400" dirty="0" smtClean="0"/>
              <a:t>تعادل نش بازی </a:t>
            </a:r>
            <a:r>
              <a:rPr lang="en-US" sz="2400" dirty="0" smtClean="0"/>
              <a:t>a = (a</a:t>
            </a:r>
            <a:r>
              <a:rPr lang="en-US" sz="1600" dirty="0" smtClean="0"/>
              <a:t>1</a:t>
            </a:r>
            <a:r>
              <a:rPr lang="en-US" sz="2400" dirty="0" smtClean="0"/>
              <a:t>,(a</a:t>
            </a:r>
            <a:r>
              <a:rPr lang="en-US" sz="1600" dirty="0" smtClean="0"/>
              <a:t>2</a:t>
            </a:r>
            <a:r>
              <a:rPr lang="en-US" sz="2400" dirty="0" smtClean="0"/>
              <a:t>,a</a:t>
            </a:r>
            <a:r>
              <a:rPr lang="en-US" sz="1600" dirty="0" smtClean="0"/>
              <a:t>3</a:t>
            </a:r>
            <a:r>
              <a:rPr lang="en-US" sz="2400" dirty="0" smtClean="0"/>
              <a:t>)) = (1,(2,1))</a:t>
            </a:r>
            <a:endParaRPr lang="fa-IR" sz="2400" dirty="0" smtClean="0"/>
          </a:p>
          <a:p>
            <a:endParaRPr lang="fa-IR" sz="2400" dirty="0"/>
          </a:p>
        </p:txBody>
      </p:sp>
      <p:graphicFrame>
        <p:nvGraphicFramePr>
          <p:cNvPr id="9" name="Table 8"/>
          <p:cNvGraphicFramePr>
            <a:graphicFrameLocks noGrp="1"/>
          </p:cNvGraphicFramePr>
          <p:nvPr>
            <p:extLst>
              <p:ext uri="{D42A27DB-BD31-4B8C-83A1-F6EECF244321}">
                <p14:modId xmlns:p14="http://schemas.microsoft.com/office/powerpoint/2010/main" val="2267105284"/>
              </p:ext>
            </p:extLst>
          </p:nvPr>
        </p:nvGraphicFramePr>
        <p:xfrm>
          <a:off x="2215896" y="3718560"/>
          <a:ext cx="6827520" cy="1478280"/>
        </p:xfrm>
        <a:graphic>
          <a:graphicData uri="http://schemas.openxmlformats.org/drawingml/2006/table">
            <a:tbl>
              <a:tblPr firstRow="1" bandRow="1">
                <a:tableStyleId>{5C22544A-7EE6-4342-B048-85BDC9FD1C3A}</a:tableStyleId>
              </a:tblPr>
              <a:tblGrid>
                <a:gridCol w="1146049"/>
                <a:gridCol w="365760"/>
                <a:gridCol w="1200830"/>
                <a:gridCol w="1371627"/>
                <a:gridCol w="1371627"/>
                <a:gridCol w="1371627"/>
              </a:tblGrid>
              <a:tr h="0">
                <a:tc gridSpan="2">
                  <a:txBody>
                    <a:bodyPr/>
                    <a:lstStyle/>
                    <a:p>
                      <a:pPr algn="ctr"/>
                      <a:endParaRPr lang="en-US" sz="1400" dirty="0">
                        <a:cs typeface="B Titr" panose="00000700000000000000" pitchFamily="2" charset="-78"/>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hMerge="1">
                  <a:txBody>
                    <a:bodyPr/>
                    <a:lstStyle/>
                    <a:p>
                      <a:endParaRPr lang="en-US" dirty="0"/>
                    </a:p>
                  </a:txBody>
                  <a:tcPr/>
                </a:tc>
                <a:tc gridSpan="4">
                  <a:txBody>
                    <a:bodyPr/>
                    <a:lstStyle/>
                    <a:p>
                      <a:pPr algn="ctr"/>
                      <a:r>
                        <a:rPr lang="fa-IR" sz="1800" dirty="0" smtClean="0">
                          <a:solidFill>
                            <a:srgbClr val="FF0000"/>
                          </a:solidFill>
                          <a:cs typeface="B Titr" panose="00000700000000000000" pitchFamily="2" charset="-78"/>
                        </a:rPr>
                        <a:t>بازیکن {3و2}</a:t>
                      </a:r>
                      <a:endParaRPr lang="en-US" sz="1800" dirty="0">
                        <a:solidFill>
                          <a:srgbClr val="FF0000"/>
                        </a:solidFill>
                        <a:cs typeface="B Titr" panose="00000700000000000000" pitchFamily="2" charset="-78"/>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370840">
                <a:tc gridSpan="2">
                  <a:txBody>
                    <a:bodyPr/>
                    <a:lstStyle/>
                    <a:p>
                      <a:pPr algn="ctr"/>
                      <a:endParaRPr lang="en-US" sz="1400" dirty="0">
                        <a:cs typeface="B Titr" panose="00000700000000000000" pitchFamily="2" charset="-78"/>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hMerge="1">
                  <a:txBody>
                    <a:bodyPr/>
                    <a:lstStyle/>
                    <a:p>
                      <a:endParaRPr lang="en-US" dirty="0"/>
                    </a:p>
                  </a:txBody>
                  <a:tcPr/>
                </a:tc>
                <a:tc>
                  <a:txBody>
                    <a:bodyPr/>
                    <a:lstStyle/>
                    <a:p>
                      <a:pPr algn="ctr"/>
                      <a:r>
                        <a:rPr lang="fa-IR" sz="1400" dirty="0" smtClean="0">
                          <a:cs typeface="B Titr" panose="00000700000000000000" pitchFamily="2" charset="-78"/>
                        </a:rPr>
                        <a:t>(1و1)</a:t>
                      </a:r>
                      <a:endParaRPr lang="en-US" sz="1400" dirty="0">
                        <a:cs typeface="B Titr" panose="00000700000000000000" pitchFamily="2" charset="-78"/>
                      </a:endParaRP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(2و1)</a:t>
                      </a:r>
                      <a:endParaRPr lang="en-US" sz="1400" dirty="0">
                        <a:cs typeface="B Titr" panose="00000700000000000000" pitchFamily="2" charset="-78"/>
                      </a:endParaRP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(1و2)</a:t>
                      </a:r>
                      <a:endParaRPr lang="en-US" sz="1400" dirty="0">
                        <a:cs typeface="B Titr" panose="00000700000000000000" pitchFamily="2" charset="-78"/>
                      </a:endParaRP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(2.2)</a:t>
                      </a:r>
                      <a:endParaRPr lang="en-US" sz="1400" dirty="0">
                        <a:cs typeface="B Titr" panose="00000700000000000000" pitchFamily="2" charset="-78"/>
                      </a:endParaRP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rowSpan="2">
                  <a:txBody>
                    <a:bodyPr/>
                    <a:lstStyle/>
                    <a:p>
                      <a:pPr algn="ctr"/>
                      <a:r>
                        <a:rPr lang="fa-IR" sz="1800" dirty="0" smtClean="0">
                          <a:solidFill>
                            <a:srgbClr val="FF0000"/>
                          </a:solidFill>
                          <a:cs typeface="B Titr" panose="00000700000000000000" pitchFamily="2" charset="-78"/>
                        </a:rPr>
                        <a:t>بازیکن 1</a:t>
                      </a:r>
                      <a:endParaRPr lang="en-US" sz="1800" dirty="0">
                        <a:solidFill>
                          <a:srgbClr val="FF0000"/>
                        </a:solidFill>
                        <a:cs typeface="B Titr" panose="00000700000000000000" pitchFamily="2" charset="-7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a-IR" sz="1400" dirty="0" smtClean="0">
                          <a:cs typeface="B Titr" panose="00000700000000000000" pitchFamily="2" charset="-78"/>
                        </a:rPr>
                        <a:t>1</a:t>
                      </a:r>
                      <a:endParaRPr lang="en-US" sz="1400" dirty="0">
                        <a:cs typeface="B Titr" panose="00000700000000000000" pitchFamily="2" charset="-78"/>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4=1+3 و 0</a:t>
                      </a:r>
                      <a:endParaRPr lang="en-US" sz="14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2=1+1 و</a:t>
                      </a:r>
                      <a:r>
                        <a:rPr lang="fa-IR" sz="1400" baseline="0" dirty="0" smtClean="0">
                          <a:cs typeface="B Titr" panose="00000700000000000000" pitchFamily="2" charset="-78"/>
                        </a:rPr>
                        <a:t> 2</a:t>
                      </a:r>
                      <a:endParaRPr lang="en-US" sz="14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ln>
                            <a:solidFill>
                              <a:srgbClr val="FFFF00"/>
                            </a:solidFill>
                          </a:ln>
                          <a:solidFill>
                            <a:srgbClr val="FFFF00"/>
                          </a:solidFill>
                          <a:cs typeface="B Titr" panose="00000700000000000000" pitchFamily="2" charset="-78"/>
                        </a:rPr>
                        <a:t>5=3+2 و 4</a:t>
                      </a:r>
                      <a:endParaRPr lang="en-US" sz="1400" dirty="0">
                        <a:ln>
                          <a:solidFill>
                            <a:srgbClr val="FFFF00"/>
                          </a:solidFill>
                        </a:ln>
                        <a:solidFill>
                          <a:srgbClr val="FFFF00"/>
                        </a:solidFill>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a:r>
                        <a:rPr lang="fa-IR" sz="1400" dirty="0" smtClean="0">
                          <a:cs typeface="B Titr" panose="00000700000000000000" pitchFamily="2" charset="-78"/>
                        </a:rPr>
                        <a:t>0 =0+0</a:t>
                      </a:r>
                      <a:r>
                        <a:rPr lang="fa-IR" sz="1400" baseline="0" dirty="0" smtClean="0">
                          <a:cs typeface="B Titr" panose="00000700000000000000" pitchFamily="2" charset="-78"/>
                        </a:rPr>
                        <a:t> و 1</a:t>
                      </a:r>
                      <a:endParaRPr lang="en-US" sz="14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vMerge="1">
                  <a:txBody>
                    <a:bodyPr/>
                    <a:lstStyle/>
                    <a:p>
                      <a:endParaRPr lang="en-US"/>
                    </a:p>
                  </a:txBody>
                  <a:tcPr/>
                </a:tc>
                <a:tc>
                  <a:txBody>
                    <a:bodyPr/>
                    <a:lstStyle/>
                    <a:p>
                      <a:pPr algn="r"/>
                      <a:r>
                        <a:rPr lang="fa-IR" sz="1400" dirty="0" smtClean="0">
                          <a:cs typeface="B Titr" panose="00000700000000000000" pitchFamily="2" charset="-78"/>
                        </a:rPr>
                        <a:t>2</a:t>
                      </a:r>
                      <a:endParaRPr lang="en-US" sz="1400" dirty="0">
                        <a:cs typeface="B Titr" panose="00000700000000000000" pitchFamily="2" charset="-78"/>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0=0+0</a:t>
                      </a:r>
                      <a:r>
                        <a:rPr lang="fa-IR" sz="1400" baseline="0" dirty="0" smtClean="0">
                          <a:cs typeface="B Titr" panose="00000700000000000000" pitchFamily="2" charset="-78"/>
                        </a:rPr>
                        <a:t> و 1</a:t>
                      </a:r>
                      <a:endParaRPr lang="en-US" sz="14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2=1+1</a:t>
                      </a:r>
                      <a:r>
                        <a:rPr lang="fa-IR" sz="1400" baseline="0" dirty="0" smtClean="0">
                          <a:cs typeface="B Titr" panose="00000700000000000000" pitchFamily="2" charset="-78"/>
                        </a:rPr>
                        <a:t> و 1</a:t>
                      </a:r>
                      <a:endParaRPr lang="en-US" sz="14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1=1+0 و 0</a:t>
                      </a:r>
                      <a:endParaRPr lang="en-US" sz="14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a-IR" sz="1400" dirty="0" smtClean="0">
                          <a:cs typeface="B Titr" panose="00000700000000000000" pitchFamily="2" charset="-78"/>
                        </a:rPr>
                        <a:t>2=1+1</a:t>
                      </a:r>
                      <a:r>
                        <a:rPr lang="fa-IR" sz="1400" baseline="0" dirty="0" smtClean="0">
                          <a:cs typeface="B Titr" panose="00000700000000000000" pitchFamily="2" charset="-78"/>
                        </a:rPr>
                        <a:t> و 0</a:t>
                      </a:r>
                      <a:endParaRPr lang="en-US" sz="1400" dirty="0">
                        <a:cs typeface="B Titr" panose="000007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0" name="Content Placeholder 2"/>
          <p:cNvSpPr txBox="1">
            <a:spLocks/>
          </p:cNvSpPr>
          <p:nvPr/>
        </p:nvSpPr>
        <p:spPr>
          <a:xfrm>
            <a:off x="109728" y="5413248"/>
            <a:ext cx="5449824" cy="1353312"/>
          </a:xfrm>
          <a:prstGeom prst="rect">
            <a:avLst/>
          </a:prstGeom>
          <a:solidFill>
            <a:schemeClr val="bg1"/>
          </a:solidFill>
        </p:spPr>
        <p:txBody>
          <a:bodyPr vert="horz" lIns="91440" tIns="45720" rIns="91440" bIns="45720" rtlCol="0">
            <a:normAutofit/>
          </a:bodyPr>
          <a:lstStyle>
            <a:lvl1pPr indent="0" algn="r" rtl="1">
              <a:lnSpc>
                <a:spcPct val="90000"/>
              </a:lnSpc>
              <a:spcBef>
                <a:spcPts val="1000"/>
              </a:spcBef>
              <a:buFont typeface="Arial" panose="020B0604020202020204" pitchFamily="34" charset="0"/>
              <a:buNone/>
              <a:defRPr sz="2000">
                <a:cs typeface="B Nazanin" panose="00000400000000000000" pitchFamily="2" charset="-78"/>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a-IR" dirty="0" smtClean="0"/>
              <a:t>ائتلاف بازیکن 2 و بازیکن {3و1}: </a:t>
            </a:r>
            <a:r>
              <a:rPr lang="en-US" dirty="0" smtClean="0"/>
              <a:t>V({2}) = 1</a:t>
            </a:r>
            <a:r>
              <a:rPr lang="fa-IR" dirty="0" smtClean="0"/>
              <a:t> و </a:t>
            </a:r>
            <a:r>
              <a:rPr lang="en-US" dirty="0" smtClean="0"/>
              <a:t>V({1,3}) = 3</a:t>
            </a:r>
          </a:p>
          <a:p>
            <a:r>
              <a:rPr lang="fa-IR" dirty="0" smtClean="0"/>
              <a:t>ائتلاف بازیکن 3 و بازیکن {2و1}: </a:t>
            </a:r>
            <a:r>
              <a:rPr lang="en-US" dirty="0" smtClean="0"/>
              <a:t>V({3}) = 3</a:t>
            </a:r>
            <a:r>
              <a:rPr lang="fa-IR" dirty="0" smtClean="0"/>
              <a:t> و </a:t>
            </a:r>
            <a:r>
              <a:rPr lang="en-US" dirty="0" smtClean="0"/>
              <a:t>V({1,2}) = 6</a:t>
            </a:r>
            <a:endParaRPr lang="fa-IR" dirty="0" smtClean="0"/>
          </a:p>
          <a:p>
            <a:r>
              <a:rPr lang="fa-IR" dirty="0" smtClean="0"/>
              <a:t>ائتلاف {3و2و1}: </a:t>
            </a:r>
            <a:r>
              <a:rPr lang="en-US" dirty="0" smtClean="0"/>
              <a:t>V({1,2,3}) = 9</a:t>
            </a:r>
            <a:endParaRPr lang="fa-IR" dirty="0"/>
          </a:p>
        </p:txBody>
      </p:sp>
      <p:sp>
        <p:nvSpPr>
          <p:cNvPr id="11" name="Content Placeholder 2"/>
          <p:cNvSpPr txBox="1">
            <a:spLocks/>
          </p:cNvSpPr>
          <p:nvPr/>
        </p:nvSpPr>
        <p:spPr>
          <a:xfrm>
            <a:off x="417096" y="6431211"/>
            <a:ext cx="453189" cy="3834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5</a:t>
            </a:r>
          </a:p>
        </p:txBody>
      </p:sp>
    </p:spTree>
    <p:extLst>
      <p:ext uri="{BB962C8B-B14F-4D97-AF65-F5344CB8AC3E}">
        <p14:creationId xmlns:p14="http://schemas.microsoft.com/office/powerpoint/2010/main" val="36617116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8848" y="365125"/>
            <a:ext cx="6854952" cy="622427"/>
          </a:xfrm>
        </p:spPr>
        <p:txBody>
          <a:bodyPr>
            <a:normAutofit/>
          </a:bodyPr>
          <a:lstStyle/>
          <a:p>
            <a:pPr algn="r" rtl="1"/>
            <a:r>
              <a:rPr lang="fa-IR" sz="2400" dirty="0" smtClean="0">
                <a:cs typeface="B Titr" panose="00000700000000000000" pitchFamily="2" charset="-78"/>
              </a:rPr>
              <a:t>تقسیم پیامد ائتلاف (تخصیص عقلایی)</a:t>
            </a:r>
            <a:endParaRPr lang="en-US" sz="2400" dirty="0">
              <a:cs typeface="B Titr" panose="00000700000000000000" pitchFamily="2" charset="-78"/>
            </a:endParaRPr>
          </a:p>
        </p:txBody>
      </p:sp>
      <p:sp>
        <p:nvSpPr>
          <p:cNvPr id="3" name="Content Placeholder 2"/>
          <p:cNvSpPr>
            <a:spLocks noGrp="1"/>
          </p:cNvSpPr>
          <p:nvPr>
            <p:ph idx="1"/>
          </p:nvPr>
        </p:nvSpPr>
        <p:spPr>
          <a:xfrm>
            <a:off x="170688" y="1085088"/>
            <a:ext cx="11183112" cy="5091875"/>
          </a:xfrm>
        </p:spPr>
        <p:txBody>
          <a:bodyPr>
            <a:normAutofit fontScale="92500" lnSpcReduction="20000"/>
          </a:bodyPr>
          <a:lstStyle/>
          <a:p>
            <a:pPr algn="r" rtl="1">
              <a:lnSpc>
                <a:spcPct val="110000"/>
              </a:lnSpc>
            </a:pPr>
            <a:r>
              <a:rPr lang="fa-IR" dirty="0" smtClean="0">
                <a:cs typeface="B Nazanin" panose="00000400000000000000" pitchFamily="2" charset="-78"/>
              </a:rPr>
              <a:t>تقسیم پیامد (منافع) بین اعضا باید طوری عادلانه صورت گیرد که هیچ ائتلاف دیگری مطلوب بازیکنان آن ائتلاف نباشد که منجر به از هم پاشیدن ائتلاف شود. </a:t>
            </a:r>
          </a:p>
          <a:p>
            <a:pPr algn="r" rtl="1">
              <a:lnSpc>
                <a:spcPct val="110000"/>
              </a:lnSpc>
            </a:pPr>
            <a:r>
              <a:rPr lang="fa-IR" dirty="0" smtClean="0">
                <a:cs typeface="B Nazanin" panose="00000400000000000000" pitchFamily="2" charset="-78"/>
              </a:rPr>
              <a:t>به تخصیصی که به رضایت اعضای ائتلاف منجر شود، تخصیص عقلایی گوییم. </a:t>
            </a:r>
          </a:p>
          <a:p>
            <a:pPr algn="r" rtl="1">
              <a:lnSpc>
                <a:spcPct val="110000"/>
              </a:lnSpc>
            </a:pPr>
            <a:r>
              <a:rPr lang="fa-IR" dirty="0" smtClean="0">
                <a:cs typeface="B Nazanin" panose="00000400000000000000" pitchFamily="2" charset="-78"/>
              </a:rPr>
              <a:t>ویژگی های مهم تخصیص عقلایی: </a:t>
            </a:r>
            <a:endParaRPr lang="fa-IR" sz="2600" dirty="0" smtClean="0">
              <a:cs typeface="B Nazanin" panose="00000400000000000000" pitchFamily="2" charset="-78"/>
            </a:endParaRPr>
          </a:p>
          <a:p>
            <a:pPr lvl="1" algn="r" rtl="1">
              <a:lnSpc>
                <a:spcPct val="110000"/>
              </a:lnSpc>
            </a:pPr>
            <a:r>
              <a:rPr lang="fa-IR" sz="2600" dirty="0" smtClean="0">
                <a:cs typeface="B Nazanin" panose="00000400000000000000" pitchFamily="2" charset="-78"/>
              </a:rPr>
              <a:t>اگر </a:t>
            </a:r>
            <a:r>
              <a:rPr lang="en-US" sz="2600" dirty="0" smtClean="0">
                <a:latin typeface="Times New Roman" panose="02020603050405020304" pitchFamily="18" charset="0"/>
                <a:cs typeface="Times New Roman" panose="02020603050405020304" pitchFamily="18" charset="0"/>
              </a:rPr>
              <a:t>X</a:t>
            </a:r>
            <a:r>
              <a:rPr lang="en-US" sz="1900" dirty="0" smtClean="0">
                <a:latin typeface="Times New Roman" panose="02020603050405020304" pitchFamily="18" charset="0"/>
                <a:cs typeface="Times New Roman" panose="02020603050405020304" pitchFamily="18" charset="0"/>
              </a:rPr>
              <a:t>i</a:t>
            </a:r>
            <a:r>
              <a:rPr lang="fa-IR" sz="2600" dirty="0" smtClean="0">
                <a:cs typeface="B Nazanin" panose="00000400000000000000" pitchFamily="2" charset="-78"/>
              </a:rPr>
              <a:t> نشان دهنده میزان پیامد تخصیص یافته به بازیکن </a:t>
            </a:r>
            <a:r>
              <a:rPr lang="en-US" sz="2600" dirty="0" err="1" smtClean="0">
                <a:cs typeface="B Nazanin" panose="00000400000000000000" pitchFamily="2" charset="-78"/>
              </a:rPr>
              <a:t>i</a:t>
            </a:r>
            <a:r>
              <a:rPr lang="fa-IR" sz="2600" dirty="0" smtClean="0">
                <a:cs typeface="B Nazanin" panose="00000400000000000000" pitchFamily="2" charset="-78"/>
              </a:rPr>
              <a:t> در یک ائتلاف باشد، داریم: </a:t>
            </a:r>
            <a:endParaRPr lang="fa-IR" sz="2600" dirty="0">
              <a:latin typeface="Times New Roman" panose="02020603050405020304" pitchFamily="18" charset="0"/>
              <a:cs typeface="B Nazanin" panose="00000400000000000000" pitchFamily="2" charset="-78"/>
            </a:endParaRPr>
          </a:p>
          <a:p>
            <a:pPr marL="457200" lvl="1" indent="0">
              <a:lnSpc>
                <a:spcPct val="110000"/>
              </a:lnSpc>
              <a:buNone/>
            </a:pPr>
            <a:r>
              <a:rPr lang="en-US" sz="2600" dirty="0">
                <a:latin typeface="Times New Roman" panose="02020603050405020304" pitchFamily="18" charset="0"/>
                <a:cs typeface="B Nazanin" panose="00000400000000000000" pitchFamily="2" charset="-78"/>
              </a:rPr>
              <a:t>∑ X</a:t>
            </a:r>
            <a:r>
              <a:rPr lang="en-US" sz="1900" dirty="0">
                <a:latin typeface="Times New Roman" panose="02020603050405020304" pitchFamily="18" charset="0"/>
                <a:cs typeface="B Nazanin" panose="00000400000000000000" pitchFamily="2" charset="-78"/>
              </a:rPr>
              <a:t>i</a:t>
            </a:r>
            <a:r>
              <a:rPr lang="en-US" sz="2600" dirty="0">
                <a:latin typeface="Times New Roman" panose="02020603050405020304" pitchFamily="18" charset="0"/>
                <a:cs typeface="B Nazanin" panose="00000400000000000000" pitchFamily="2" charset="-78"/>
              </a:rPr>
              <a:t> = V(N)                    (</a:t>
            </a:r>
            <a:r>
              <a:rPr lang="en-US" sz="2600" dirty="0" err="1">
                <a:latin typeface="Times New Roman" panose="02020603050405020304" pitchFamily="18" charset="0"/>
                <a:cs typeface="B Nazanin" panose="00000400000000000000" pitchFamily="2" charset="-78"/>
              </a:rPr>
              <a:t>i</a:t>
            </a:r>
            <a:r>
              <a:rPr lang="en-US" sz="2600" dirty="0">
                <a:latin typeface="Times New Roman" panose="02020603050405020304" pitchFamily="18" charset="0"/>
                <a:cs typeface="B Nazanin" panose="00000400000000000000" pitchFamily="2" charset="-78"/>
              </a:rPr>
              <a:t>=1,2,…,n)</a:t>
            </a:r>
            <a:endParaRPr lang="fa-IR" sz="2600" dirty="0" smtClean="0">
              <a:latin typeface="Times New Roman" panose="02020603050405020304" pitchFamily="18" charset="0"/>
              <a:cs typeface="B Nazanin" panose="00000400000000000000" pitchFamily="2" charset="-78"/>
            </a:endParaRPr>
          </a:p>
          <a:p>
            <a:pPr lvl="1" algn="r" rtl="1">
              <a:lnSpc>
                <a:spcPct val="110000"/>
              </a:lnSpc>
            </a:pPr>
            <a:r>
              <a:rPr lang="fa-IR" sz="2600" dirty="0" smtClean="0">
                <a:latin typeface="Times New Roman" panose="02020603050405020304" pitchFamily="18" charset="0"/>
                <a:cs typeface="B Nazanin" panose="00000400000000000000" pitchFamily="2" charset="-78"/>
              </a:rPr>
              <a:t>پیامدی که از پیوستن به ائتلاف عاید هر بازیکن می شود، نباید کمتر از پیامدی باشد که آن بازیکن بطور فردی عمل می کند. (عقلانیت فردی)</a:t>
            </a:r>
          </a:p>
          <a:p>
            <a:pPr marL="457200" lvl="1" indent="0">
              <a:lnSpc>
                <a:spcPct val="110000"/>
              </a:lnSpc>
              <a:buNone/>
            </a:pPr>
            <a:r>
              <a:rPr lang="en-US" sz="2600" dirty="0" smtClean="0">
                <a:latin typeface="Times New Roman" panose="02020603050405020304" pitchFamily="18" charset="0"/>
                <a:cs typeface="B Nazanin" panose="00000400000000000000" pitchFamily="2" charset="-78"/>
              </a:rPr>
              <a:t>X</a:t>
            </a:r>
            <a:r>
              <a:rPr lang="en-US" sz="1900" dirty="0" smtClean="0">
                <a:latin typeface="Times New Roman" panose="02020603050405020304" pitchFamily="18" charset="0"/>
                <a:cs typeface="B Nazanin" panose="00000400000000000000" pitchFamily="2" charset="-78"/>
              </a:rPr>
              <a:t>i</a:t>
            </a:r>
            <a:r>
              <a:rPr lang="fa-IR" sz="1900" dirty="0" smtClean="0">
                <a:latin typeface="Times New Roman" panose="02020603050405020304" pitchFamily="18" charset="0"/>
                <a:cs typeface="B Nazanin" panose="00000400000000000000" pitchFamily="2" charset="-78"/>
              </a:rPr>
              <a:t> </a:t>
            </a:r>
            <a:r>
              <a:rPr lang="en-US" sz="2600" dirty="0" smtClean="0">
                <a:latin typeface="Times New Roman" panose="02020603050405020304" pitchFamily="18" charset="0"/>
                <a:cs typeface="B Nazanin" panose="00000400000000000000" pitchFamily="2" charset="-78"/>
              </a:rPr>
              <a:t> &gt;= V({</a:t>
            </a:r>
            <a:r>
              <a:rPr lang="en-US" sz="2600" dirty="0" err="1" smtClean="0">
                <a:latin typeface="Times New Roman" panose="02020603050405020304" pitchFamily="18" charset="0"/>
                <a:cs typeface="B Nazanin" panose="00000400000000000000" pitchFamily="2" charset="-78"/>
              </a:rPr>
              <a:t>i</a:t>
            </a:r>
            <a:r>
              <a:rPr lang="en-US" sz="2600" dirty="0" smtClean="0">
                <a:latin typeface="Times New Roman" panose="02020603050405020304" pitchFamily="18" charset="0"/>
                <a:cs typeface="B Nazanin" panose="00000400000000000000" pitchFamily="2" charset="-78"/>
              </a:rPr>
              <a:t>})</a:t>
            </a:r>
          </a:p>
          <a:p>
            <a:pPr lvl="1" algn="r" rtl="1"/>
            <a:endParaRPr lang="en-US" sz="2600" dirty="0">
              <a:latin typeface="Times New Roman" panose="02020603050405020304" pitchFamily="18" charset="0"/>
              <a:cs typeface="B Nazanin" panose="00000400000000000000" pitchFamily="2" charset="-78"/>
            </a:endParaRPr>
          </a:p>
          <a:p>
            <a:pPr marL="457200" lvl="1" indent="0" algn="r" rtl="1">
              <a:buNone/>
            </a:pPr>
            <a:r>
              <a:rPr lang="fa-IR" sz="2600" dirty="0" smtClean="0">
                <a:latin typeface="Times New Roman" panose="02020603050405020304" pitchFamily="18" charset="0"/>
                <a:cs typeface="B Nazanin" panose="00000400000000000000" pitchFamily="2" charset="-78"/>
              </a:rPr>
              <a:t>پس در حالت کلی داریم:</a:t>
            </a:r>
            <a:endParaRPr lang="en-US" sz="2600" dirty="0" smtClean="0">
              <a:latin typeface="Times New Roman" panose="02020603050405020304" pitchFamily="18" charset="0"/>
              <a:cs typeface="B Nazanin" panose="00000400000000000000" pitchFamily="2" charset="-78"/>
            </a:endParaRPr>
          </a:p>
          <a:p>
            <a:pPr marL="457200" lvl="1" indent="0" algn="l">
              <a:buNone/>
            </a:pPr>
            <a:endParaRPr lang="en-US" sz="2600" dirty="0" smtClean="0">
              <a:latin typeface="Times New Roman" panose="02020603050405020304" pitchFamily="18" charset="0"/>
              <a:cs typeface="B Nazanin" panose="00000400000000000000" pitchFamily="2" charset="-78"/>
            </a:endParaRPr>
          </a:p>
          <a:p>
            <a:pPr marL="457200" lvl="1" indent="0" algn="l">
              <a:buNone/>
            </a:pPr>
            <a:r>
              <a:rPr lang="en-US" sz="2600" dirty="0" smtClean="0">
                <a:latin typeface="Times New Roman" panose="02020603050405020304" pitchFamily="18" charset="0"/>
                <a:cs typeface="B Nazanin" panose="00000400000000000000" pitchFamily="2" charset="-78"/>
              </a:rPr>
              <a:t>{ X = (X</a:t>
            </a:r>
            <a:r>
              <a:rPr lang="en-US" sz="1900" dirty="0" smtClean="0">
                <a:latin typeface="Times New Roman" panose="02020603050405020304" pitchFamily="18" charset="0"/>
                <a:cs typeface="B Nazanin" panose="00000400000000000000" pitchFamily="2" charset="-78"/>
              </a:rPr>
              <a:t>1</a:t>
            </a:r>
            <a:r>
              <a:rPr lang="en-US" sz="2600" dirty="0" smtClean="0">
                <a:latin typeface="Times New Roman" panose="02020603050405020304" pitchFamily="18" charset="0"/>
                <a:cs typeface="B Nazanin" panose="00000400000000000000" pitchFamily="2" charset="-78"/>
              </a:rPr>
              <a:t>,X</a:t>
            </a:r>
            <a:r>
              <a:rPr lang="en-US" sz="1900" dirty="0" smtClean="0">
                <a:latin typeface="Times New Roman" panose="02020603050405020304" pitchFamily="18" charset="0"/>
                <a:cs typeface="B Nazanin" panose="00000400000000000000" pitchFamily="2" charset="-78"/>
              </a:rPr>
              <a:t>2</a:t>
            </a:r>
            <a:r>
              <a:rPr lang="en-US" sz="2600" dirty="0" smtClean="0">
                <a:latin typeface="Times New Roman" panose="02020603050405020304" pitchFamily="18" charset="0"/>
                <a:cs typeface="B Nazanin" panose="00000400000000000000" pitchFamily="2" charset="-78"/>
              </a:rPr>
              <a:t>,…,</a:t>
            </a:r>
            <a:r>
              <a:rPr lang="en-US" sz="2600" dirty="0" err="1" smtClean="0">
                <a:latin typeface="Times New Roman" panose="02020603050405020304" pitchFamily="18" charset="0"/>
                <a:cs typeface="B Nazanin" panose="00000400000000000000" pitchFamily="2" charset="-78"/>
              </a:rPr>
              <a:t>X</a:t>
            </a:r>
            <a:r>
              <a:rPr lang="en-US" sz="1900" dirty="0" err="1" smtClean="0">
                <a:latin typeface="Times New Roman" panose="02020603050405020304" pitchFamily="18" charset="0"/>
                <a:cs typeface="B Nazanin" panose="00000400000000000000" pitchFamily="2" charset="-78"/>
              </a:rPr>
              <a:t>n</a:t>
            </a:r>
            <a:r>
              <a:rPr lang="en-US" sz="2600" dirty="0" smtClean="0">
                <a:latin typeface="Times New Roman" panose="02020603050405020304" pitchFamily="18" charset="0"/>
                <a:cs typeface="B Nazanin" panose="00000400000000000000" pitchFamily="2" charset="-78"/>
              </a:rPr>
              <a:t>) : ∑ X</a:t>
            </a:r>
            <a:r>
              <a:rPr lang="en-US" sz="1900" dirty="0" smtClean="0">
                <a:latin typeface="Times New Roman" panose="02020603050405020304" pitchFamily="18" charset="0"/>
                <a:cs typeface="B Nazanin" panose="00000400000000000000" pitchFamily="2" charset="-78"/>
              </a:rPr>
              <a:t>i</a:t>
            </a:r>
            <a:r>
              <a:rPr lang="en-US" sz="2600" dirty="0" smtClean="0">
                <a:latin typeface="Times New Roman" panose="02020603050405020304" pitchFamily="18" charset="0"/>
                <a:cs typeface="B Nazanin" panose="00000400000000000000" pitchFamily="2" charset="-78"/>
              </a:rPr>
              <a:t> = V(N) , X</a:t>
            </a:r>
            <a:r>
              <a:rPr lang="en-US" sz="1900" dirty="0" smtClean="0">
                <a:latin typeface="Times New Roman" panose="02020603050405020304" pitchFamily="18" charset="0"/>
                <a:cs typeface="B Nazanin" panose="00000400000000000000" pitchFamily="2" charset="-78"/>
              </a:rPr>
              <a:t>i</a:t>
            </a:r>
            <a:r>
              <a:rPr lang="en-US" sz="2600" dirty="0" smtClean="0">
                <a:latin typeface="Times New Roman" panose="02020603050405020304" pitchFamily="18" charset="0"/>
                <a:cs typeface="B Nazanin" panose="00000400000000000000" pitchFamily="2" charset="-78"/>
              </a:rPr>
              <a:t> &gt;= V({</a:t>
            </a:r>
            <a:r>
              <a:rPr lang="en-US" sz="2600" dirty="0" err="1" smtClean="0">
                <a:latin typeface="Times New Roman" panose="02020603050405020304" pitchFamily="18" charset="0"/>
                <a:cs typeface="B Nazanin" panose="00000400000000000000" pitchFamily="2" charset="-78"/>
              </a:rPr>
              <a:t>i</a:t>
            </a:r>
            <a:r>
              <a:rPr lang="en-US" sz="2600" dirty="0" smtClean="0">
                <a:latin typeface="Times New Roman" panose="02020603050405020304" pitchFamily="18" charset="0"/>
                <a:cs typeface="B Nazanin" panose="00000400000000000000" pitchFamily="2" charset="-78"/>
              </a:rPr>
              <a:t>}) </a:t>
            </a:r>
            <a:r>
              <a:rPr lang="en-US" sz="2600" dirty="0">
                <a:latin typeface="Times New Roman" panose="02020603050405020304" pitchFamily="18" charset="0"/>
                <a:cs typeface="B Nazanin" panose="00000400000000000000" pitchFamily="2" charset="-78"/>
              </a:rPr>
              <a:t>}</a:t>
            </a:r>
            <a:endParaRPr lang="fa-IR" sz="2600" dirty="0" smtClean="0">
              <a:cs typeface="B Nazanin" panose="00000400000000000000" pitchFamily="2" charset="-78"/>
            </a:endParaRPr>
          </a:p>
        </p:txBody>
      </p:sp>
      <p:sp>
        <p:nvSpPr>
          <p:cNvPr id="4" name="Content Placeholder 2"/>
          <p:cNvSpPr txBox="1">
            <a:spLocks/>
          </p:cNvSpPr>
          <p:nvPr/>
        </p:nvSpPr>
        <p:spPr>
          <a:xfrm>
            <a:off x="368968" y="6302874"/>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6</a:t>
            </a:r>
          </a:p>
        </p:txBody>
      </p:sp>
    </p:spTree>
    <p:extLst>
      <p:ext uri="{BB962C8B-B14F-4D97-AF65-F5344CB8AC3E}">
        <p14:creationId xmlns:p14="http://schemas.microsoft.com/office/powerpoint/2010/main" val="14947302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8630" y="365125"/>
            <a:ext cx="8209547" cy="854075"/>
          </a:xfrm>
        </p:spPr>
        <p:txBody>
          <a:bodyPr>
            <a:normAutofit/>
          </a:bodyPr>
          <a:lstStyle/>
          <a:p>
            <a:pPr algn="r" rtl="1"/>
            <a:r>
              <a:rPr lang="fa-IR" sz="2400" dirty="0">
                <a:cs typeface="B Titr" panose="00000700000000000000" pitchFamily="2" charset="-78"/>
              </a:rPr>
              <a:t>تخصیص عقلایی در مثال حل شده: </a:t>
            </a:r>
            <a:endParaRPr lang="en-US" sz="2400" dirty="0">
              <a:cs typeface="B Titr" panose="00000700000000000000" pitchFamily="2" charset="-78"/>
            </a:endParaRPr>
          </a:p>
        </p:txBody>
      </p:sp>
      <p:sp>
        <p:nvSpPr>
          <p:cNvPr id="3" name="Content Placeholder 2"/>
          <p:cNvSpPr>
            <a:spLocks noGrp="1"/>
          </p:cNvSpPr>
          <p:nvPr>
            <p:ph idx="1"/>
          </p:nvPr>
        </p:nvSpPr>
        <p:spPr>
          <a:xfrm>
            <a:off x="838200" y="1825624"/>
            <a:ext cx="10515600" cy="4793539"/>
          </a:xfrm>
        </p:spPr>
        <p:txBody>
          <a:bodyPr>
            <a:normAutofit/>
          </a:bodyPr>
          <a:lstStyle/>
          <a:p>
            <a:pPr marL="0" indent="0" algn="r" rtl="1">
              <a:buNone/>
            </a:pPr>
            <a:r>
              <a:rPr lang="fa-IR" sz="2400" dirty="0" smtClean="0">
                <a:cs typeface="B Nazanin" panose="00000400000000000000" pitchFamily="2" charset="-78"/>
              </a:rPr>
              <a:t>تمام </a:t>
            </a:r>
            <a:r>
              <a:rPr lang="en-US" sz="2400" dirty="0" smtClean="0">
                <a:latin typeface="Times New Roman" panose="02020603050405020304" pitchFamily="18" charset="0"/>
                <a:cs typeface="B Nazanin" panose="00000400000000000000" pitchFamily="2" charset="-78"/>
              </a:rPr>
              <a:t>X = (X1,X2,X3)</a:t>
            </a:r>
            <a:r>
              <a:rPr lang="fa-IR" sz="2400" dirty="0" smtClean="0">
                <a:cs typeface="B Nazanin" panose="00000400000000000000" pitchFamily="2" charset="-78"/>
              </a:rPr>
              <a:t> که در رابطه زیر قرار گیرند، تخصیص عقلایی هستند: </a:t>
            </a:r>
          </a:p>
          <a:p>
            <a:pPr marL="0" indent="0">
              <a:buNone/>
            </a:pP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1</a:t>
            </a: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2</a:t>
            </a:r>
            <a:r>
              <a:rPr lang="en-US" sz="2400" dirty="0" smtClean="0">
                <a:latin typeface="Times New Roman" panose="02020603050405020304" pitchFamily="18" charset="0"/>
                <a:cs typeface="B Nazanin" panose="00000400000000000000" pitchFamily="2" charset="-78"/>
              </a:rPr>
              <a:t>+X</a:t>
            </a:r>
            <a:r>
              <a:rPr lang="en-US" sz="1800" dirty="0" smtClean="0">
                <a:latin typeface="Times New Roman" panose="02020603050405020304" pitchFamily="18" charset="0"/>
                <a:cs typeface="B Nazanin" panose="00000400000000000000" pitchFamily="2" charset="-78"/>
              </a:rPr>
              <a:t>3</a:t>
            </a:r>
            <a:r>
              <a:rPr lang="en-US" sz="2400" dirty="0" smtClean="0">
                <a:latin typeface="Times New Roman" panose="02020603050405020304" pitchFamily="18" charset="0"/>
                <a:cs typeface="B Nazanin" panose="00000400000000000000" pitchFamily="2" charset="-78"/>
              </a:rPr>
              <a:t> = 9     ,    X</a:t>
            </a:r>
            <a:r>
              <a:rPr lang="en-US" sz="1800" dirty="0" smtClean="0">
                <a:latin typeface="Times New Roman" panose="02020603050405020304" pitchFamily="18" charset="0"/>
                <a:cs typeface="B Nazanin" panose="00000400000000000000" pitchFamily="2" charset="-78"/>
              </a:rPr>
              <a:t>1</a:t>
            </a:r>
            <a:r>
              <a:rPr lang="en-US" sz="2400" dirty="0" smtClean="0">
                <a:latin typeface="Times New Roman" panose="02020603050405020304" pitchFamily="18" charset="0"/>
                <a:cs typeface="B Nazanin" panose="00000400000000000000" pitchFamily="2" charset="-78"/>
              </a:rPr>
              <a:t> &gt;= 4    ,     X</a:t>
            </a:r>
            <a:r>
              <a:rPr lang="en-US" sz="1800" dirty="0" smtClean="0">
                <a:latin typeface="Times New Roman" panose="02020603050405020304" pitchFamily="18" charset="0"/>
                <a:cs typeface="B Nazanin" panose="00000400000000000000" pitchFamily="2" charset="-78"/>
              </a:rPr>
              <a:t>2</a:t>
            </a:r>
            <a:r>
              <a:rPr lang="en-US" sz="2400" dirty="0" smtClean="0">
                <a:latin typeface="Times New Roman" panose="02020603050405020304" pitchFamily="18" charset="0"/>
                <a:cs typeface="B Nazanin" panose="00000400000000000000" pitchFamily="2" charset="-78"/>
              </a:rPr>
              <a:t> &gt;= 1       ,      X</a:t>
            </a:r>
            <a:r>
              <a:rPr lang="en-US" sz="1800" dirty="0" smtClean="0">
                <a:latin typeface="Times New Roman" panose="02020603050405020304" pitchFamily="18" charset="0"/>
                <a:cs typeface="B Nazanin" panose="00000400000000000000" pitchFamily="2" charset="-78"/>
              </a:rPr>
              <a:t>3</a:t>
            </a:r>
            <a:r>
              <a:rPr lang="en-US" sz="2400" dirty="0" smtClean="0">
                <a:latin typeface="Times New Roman" panose="02020603050405020304" pitchFamily="18" charset="0"/>
                <a:cs typeface="B Nazanin" panose="00000400000000000000" pitchFamily="2" charset="-78"/>
              </a:rPr>
              <a:t> &gt;= 3</a:t>
            </a:r>
          </a:p>
          <a:p>
            <a:pPr marL="0" indent="0" algn="r" rtl="1">
              <a:buNone/>
            </a:pPr>
            <a:r>
              <a:rPr lang="fa-IR" sz="2400" dirty="0" smtClean="0">
                <a:latin typeface="Times New Roman" panose="02020603050405020304" pitchFamily="18" charset="0"/>
                <a:cs typeface="B Nazanin" panose="00000400000000000000" pitchFamily="2" charset="-78"/>
              </a:rPr>
              <a:t>مثال: </a:t>
            </a:r>
          </a:p>
          <a:p>
            <a:pPr marL="0" indent="0">
              <a:buNone/>
            </a:pPr>
            <a:r>
              <a:rPr lang="en-US" sz="2400" dirty="0" smtClean="0">
                <a:latin typeface="Times New Roman" panose="02020603050405020304" pitchFamily="18" charset="0"/>
                <a:cs typeface="B Nazanin" panose="00000400000000000000" pitchFamily="2" charset="-78"/>
              </a:rPr>
              <a:t>V({1}) = 1                </a:t>
            </a:r>
            <a:r>
              <a:rPr lang="en-US" sz="2400" dirty="0">
                <a:latin typeface="Times New Roman" panose="02020603050405020304" pitchFamily="18" charset="0"/>
                <a:cs typeface="B Nazanin" panose="00000400000000000000" pitchFamily="2" charset="-78"/>
              </a:rPr>
              <a:t>V</a:t>
            </a:r>
            <a:r>
              <a:rPr lang="en-US" sz="2400" dirty="0" smtClean="0">
                <a:latin typeface="Times New Roman" panose="02020603050405020304" pitchFamily="18" charset="0"/>
                <a:cs typeface="B Nazanin" panose="00000400000000000000" pitchFamily="2" charset="-78"/>
              </a:rPr>
              <a:t>({1,2})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4</a:t>
            </a:r>
            <a:endParaRPr lang="en-US" sz="2400" dirty="0">
              <a:cs typeface="B Nazanin" panose="00000400000000000000" pitchFamily="2" charset="-78"/>
            </a:endParaRPr>
          </a:p>
          <a:p>
            <a:pPr marL="0" indent="0">
              <a:buNone/>
            </a:pPr>
            <a:r>
              <a:rPr lang="en-US" sz="2400" dirty="0">
                <a:latin typeface="Times New Roman" panose="02020603050405020304" pitchFamily="18" charset="0"/>
                <a:cs typeface="B Nazanin" panose="00000400000000000000" pitchFamily="2" charset="-78"/>
              </a:rPr>
              <a:t>V</a:t>
            </a:r>
            <a:r>
              <a:rPr lang="en-US" sz="2400" dirty="0" smtClean="0">
                <a:latin typeface="Times New Roman" panose="02020603050405020304" pitchFamily="18" charset="0"/>
                <a:cs typeface="B Nazanin" panose="00000400000000000000" pitchFamily="2" charset="-78"/>
              </a:rPr>
              <a:t>({2})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0                </a:t>
            </a:r>
            <a:r>
              <a:rPr lang="en-US" sz="2400" dirty="0">
                <a:latin typeface="Times New Roman" panose="02020603050405020304" pitchFamily="18" charset="0"/>
                <a:cs typeface="B Nazanin" panose="00000400000000000000" pitchFamily="2" charset="-78"/>
              </a:rPr>
              <a:t>V</a:t>
            </a:r>
            <a:r>
              <a:rPr lang="en-US" sz="2400" dirty="0" smtClean="0">
                <a:latin typeface="Times New Roman" panose="02020603050405020304" pitchFamily="18" charset="0"/>
                <a:cs typeface="B Nazanin" panose="00000400000000000000" pitchFamily="2" charset="-78"/>
              </a:rPr>
              <a:t>({1,3})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3              </a:t>
            </a:r>
            <a:r>
              <a:rPr lang="en-US" sz="2400" dirty="0">
                <a:latin typeface="Times New Roman" panose="02020603050405020304" pitchFamily="18" charset="0"/>
                <a:cs typeface="B Nazanin" panose="00000400000000000000" pitchFamily="2" charset="-78"/>
              </a:rPr>
              <a:t>V({</a:t>
            </a:r>
            <a:r>
              <a:rPr lang="en-US" sz="2400" dirty="0" smtClean="0">
                <a:latin typeface="Times New Roman" panose="02020603050405020304" pitchFamily="18" charset="0"/>
                <a:cs typeface="B Nazanin" panose="00000400000000000000" pitchFamily="2" charset="-78"/>
              </a:rPr>
              <a:t>1,2,3})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8</a:t>
            </a:r>
            <a:endParaRPr lang="en-US" sz="2400" dirty="0">
              <a:cs typeface="B Nazanin" panose="00000400000000000000" pitchFamily="2" charset="-78"/>
            </a:endParaRPr>
          </a:p>
          <a:p>
            <a:pPr marL="0" indent="0">
              <a:buNone/>
            </a:pPr>
            <a:r>
              <a:rPr lang="en-US" sz="2400" dirty="0">
                <a:latin typeface="Times New Roman" panose="02020603050405020304" pitchFamily="18" charset="0"/>
                <a:cs typeface="B Nazanin" panose="00000400000000000000" pitchFamily="2" charset="-78"/>
              </a:rPr>
              <a:t>V</a:t>
            </a:r>
            <a:r>
              <a:rPr lang="en-US" sz="2400" dirty="0" smtClean="0">
                <a:latin typeface="Times New Roman" panose="02020603050405020304" pitchFamily="18" charset="0"/>
                <a:cs typeface="B Nazanin" panose="00000400000000000000" pitchFamily="2" charset="-78"/>
              </a:rPr>
              <a:t>({3})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1                </a:t>
            </a:r>
            <a:r>
              <a:rPr lang="en-US" sz="2400" dirty="0">
                <a:latin typeface="Times New Roman" panose="02020603050405020304" pitchFamily="18" charset="0"/>
                <a:cs typeface="B Nazanin" panose="00000400000000000000" pitchFamily="2" charset="-78"/>
              </a:rPr>
              <a:t>V</a:t>
            </a:r>
            <a:r>
              <a:rPr lang="en-US" sz="2400" dirty="0" smtClean="0">
                <a:latin typeface="Times New Roman" panose="02020603050405020304" pitchFamily="18" charset="0"/>
                <a:cs typeface="B Nazanin" panose="00000400000000000000" pitchFamily="2" charset="-78"/>
              </a:rPr>
              <a:t>({2,3}) </a:t>
            </a:r>
            <a:r>
              <a:rPr lang="en-US" sz="2400" dirty="0">
                <a:latin typeface="Times New Roman" panose="02020603050405020304" pitchFamily="18" charset="0"/>
                <a:cs typeface="B Nazanin" panose="00000400000000000000" pitchFamily="2" charset="-78"/>
              </a:rPr>
              <a:t>= </a:t>
            </a:r>
            <a:r>
              <a:rPr lang="en-US" sz="2400" dirty="0" smtClean="0">
                <a:latin typeface="Times New Roman" panose="02020603050405020304" pitchFamily="18" charset="0"/>
                <a:cs typeface="B Nazanin" panose="00000400000000000000" pitchFamily="2" charset="-78"/>
              </a:rPr>
              <a:t>5</a:t>
            </a:r>
          </a:p>
          <a:p>
            <a:pPr marL="0" indent="0">
              <a:buNone/>
            </a:pPr>
            <a:endParaRPr lang="en-US" sz="2400" dirty="0" smtClean="0">
              <a:latin typeface="Times New Roman" panose="02020603050405020304" pitchFamily="18" charset="0"/>
              <a:cs typeface="B Nazanin" panose="00000400000000000000" pitchFamily="2" charset="-78"/>
            </a:endParaRPr>
          </a:p>
          <a:p>
            <a:pPr marL="0" indent="0">
              <a:buNone/>
            </a:pP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2</a:t>
            </a:r>
            <a:r>
              <a:rPr lang="en-US" sz="2400" dirty="0">
                <a:latin typeface="Times New Roman" panose="02020603050405020304" pitchFamily="18" charset="0"/>
                <a:cs typeface="B Nazanin" panose="00000400000000000000" pitchFamily="2" charset="-78"/>
              </a:rPr>
              <a:t>+X</a:t>
            </a:r>
            <a:r>
              <a:rPr lang="en-US" sz="1800" dirty="0">
                <a:latin typeface="Times New Roman" panose="02020603050405020304" pitchFamily="18" charset="0"/>
                <a:cs typeface="B Nazanin" panose="00000400000000000000" pitchFamily="2" charset="-78"/>
              </a:rPr>
              <a:t>3</a:t>
            </a:r>
            <a:r>
              <a:rPr lang="en-US" sz="2400" dirty="0">
                <a:latin typeface="Times New Roman" panose="02020603050405020304" pitchFamily="18" charset="0"/>
                <a:cs typeface="B Nazanin" panose="00000400000000000000" pitchFamily="2" charset="-78"/>
              </a:rPr>
              <a:t> = </a:t>
            </a:r>
            <a:r>
              <a:rPr lang="en-US" sz="2400" dirty="0" smtClean="0">
                <a:latin typeface="Times New Roman" panose="02020603050405020304" pitchFamily="18" charset="0"/>
                <a:cs typeface="B Nazanin" panose="00000400000000000000" pitchFamily="2" charset="-78"/>
              </a:rPr>
              <a:t>8     </a:t>
            </a:r>
            <a:r>
              <a:rPr lang="en-US" sz="2400" dirty="0">
                <a:latin typeface="Times New Roman" panose="02020603050405020304" pitchFamily="18" charset="0"/>
                <a:cs typeface="B Nazanin" panose="00000400000000000000" pitchFamily="2" charset="-78"/>
              </a:rPr>
              <a:t>,    X</a:t>
            </a:r>
            <a:r>
              <a:rPr lang="en-US" sz="1800" dirty="0">
                <a:latin typeface="Times New Roman" panose="02020603050405020304" pitchFamily="18" charset="0"/>
                <a:cs typeface="B Nazanin" panose="00000400000000000000" pitchFamily="2" charset="-78"/>
              </a:rPr>
              <a:t>1</a:t>
            </a:r>
            <a:r>
              <a:rPr lang="en-US" sz="2400" dirty="0">
                <a:latin typeface="Times New Roman" panose="02020603050405020304" pitchFamily="18" charset="0"/>
                <a:cs typeface="B Nazanin" panose="00000400000000000000" pitchFamily="2" charset="-78"/>
              </a:rPr>
              <a:t> &gt;= </a:t>
            </a:r>
            <a:r>
              <a:rPr lang="en-US" sz="2400" dirty="0" smtClean="0">
                <a:latin typeface="Times New Roman" panose="02020603050405020304" pitchFamily="18" charset="0"/>
                <a:cs typeface="B Nazanin" panose="00000400000000000000" pitchFamily="2" charset="-78"/>
              </a:rPr>
              <a:t>1    </a:t>
            </a:r>
            <a:r>
              <a:rPr lang="en-US" sz="2400" dirty="0">
                <a:latin typeface="Times New Roman" panose="02020603050405020304" pitchFamily="18" charset="0"/>
                <a:cs typeface="B Nazanin" panose="00000400000000000000" pitchFamily="2" charset="-78"/>
              </a:rPr>
              <a:t>,     X</a:t>
            </a:r>
            <a:r>
              <a:rPr lang="en-US" sz="1800" dirty="0">
                <a:latin typeface="Times New Roman" panose="02020603050405020304" pitchFamily="18" charset="0"/>
                <a:cs typeface="B Nazanin" panose="00000400000000000000" pitchFamily="2" charset="-78"/>
              </a:rPr>
              <a:t>2</a:t>
            </a:r>
            <a:r>
              <a:rPr lang="en-US" sz="2400" dirty="0">
                <a:latin typeface="Times New Roman" panose="02020603050405020304" pitchFamily="18" charset="0"/>
                <a:cs typeface="B Nazanin" panose="00000400000000000000" pitchFamily="2" charset="-78"/>
              </a:rPr>
              <a:t> &gt;= </a:t>
            </a:r>
            <a:r>
              <a:rPr lang="en-US" sz="2400" dirty="0" smtClean="0">
                <a:latin typeface="Times New Roman" panose="02020603050405020304" pitchFamily="18" charset="0"/>
                <a:cs typeface="B Nazanin" panose="00000400000000000000" pitchFamily="2" charset="-78"/>
              </a:rPr>
              <a:t>0       </a:t>
            </a:r>
            <a:r>
              <a:rPr lang="en-US" sz="2400" dirty="0">
                <a:latin typeface="Times New Roman" panose="02020603050405020304" pitchFamily="18" charset="0"/>
                <a:cs typeface="B Nazanin" panose="00000400000000000000" pitchFamily="2" charset="-78"/>
              </a:rPr>
              <a:t>,      X</a:t>
            </a:r>
            <a:r>
              <a:rPr lang="en-US" sz="1800" dirty="0">
                <a:latin typeface="Times New Roman" panose="02020603050405020304" pitchFamily="18" charset="0"/>
                <a:cs typeface="B Nazanin" panose="00000400000000000000" pitchFamily="2" charset="-78"/>
              </a:rPr>
              <a:t>3</a:t>
            </a:r>
            <a:r>
              <a:rPr lang="en-US" sz="2400" dirty="0">
                <a:latin typeface="Times New Roman" panose="02020603050405020304" pitchFamily="18" charset="0"/>
                <a:cs typeface="B Nazanin" panose="00000400000000000000" pitchFamily="2" charset="-78"/>
              </a:rPr>
              <a:t> &gt;= </a:t>
            </a:r>
            <a:r>
              <a:rPr lang="en-US" sz="2400" dirty="0" smtClean="0">
                <a:latin typeface="Times New Roman" panose="02020603050405020304" pitchFamily="18" charset="0"/>
                <a:cs typeface="B Nazanin" panose="00000400000000000000" pitchFamily="2" charset="-78"/>
              </a:rPr>
              <a:t>1</a:t>
            </a:r>
            <a:endParaRPr lang="en-US" sz="2400" dirty="0">
              <a:latin typeface="Times New Roman" panose="02020603050405020304" pitchFamily="18" charset="0"/>
              <a:cs typeface="B Nazanin" panose="00000400000000000000" pitchFamily="2" charset="-78"/>
            </a:endParaRPr>
          </a:p>
          <a:p>
            <a:pPr marL="0" indent="0">
              <a:buNone/>
            </a:pPr>
            <a:endParaRPr lang="en-US" sz="2400" dirty="0">
              <a:cs typeface="B Nazanin" panose="00000400000000000000" pitchFamily="2" charset="-78"/>
            </a:endParaRPr>
          </a:p>
        </p:txBody>
      </p:sp>
      <p:sp>
        <p:nvSpPr>
          <p:cNvPr id="4" name="Content Placeholder 2"/>
          <p:cNvSpPr txBox="1">
            <a:spLocks/>
          </p:cNvSpPr>
          <p:nvPr/>
        </p:nvSpPr>
        <p:spPr>
          <a:xfrm>
            <a:off x="368968" y="6158496"/>
            <a:ext cx="629653" cy="481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fa-IR" dirty="0" smtClean="0">
                <a:cs typeface="B Nazanin" panose="00000400000000000000" pitchFamily="2" charset="-78"/>
              </a:rPr>
              <a:t>7</a:t>
            </a:r>
          </a:p>
        </p:txBody>
      </p:sp>
    </p:spTree>
    <p:extLst>
      <p:ext uri="{BB962C8B-B14F-4D97-AF65-F5344CB8AC3E}">
        <p14:creationId xmlns:p14="http://schemas.microsoft.com/office/powerpoint/2010/main" val="25153809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1493</Words>
  <Application>Microsoft Office PowerPoint</Application>
  <PresentationFormat>Widescreen</PresentationFormat>
  <Paragraphs>193</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B Nazanin</vt:lpstr>
      <vt:lpstr>B Titr</vt:lpstr>
      <vt:lpstr>Calibri</vt:lpstr>
      <vt:lpstr>Calibri Light</vt:lpstr>
      <vt:lpstr>Cambria Math</vt:lpstr>
      <vt:lpstr>IranNastaliq</vt:lpstr>
      <vt:lpstr>Times New Roman</vt:lpstr>
      <vt:lpstr>Office Theme</vt:lpstr>
      <vt:lpstr>بسم الله الرحمن الرحیم</vt:lpstr>
      <vt:lpstr>بازی های تعاونی یا همکارانه</vt:lpstr>
      <vt:lpstr>انواع بازی ها</vt:lpstr>
      <vt:lpstr>بازی های همکارانه</vt:lpstr>
      <vt:lpstr>تشکیل ائتلاف</vt:lpstr>
      <vt:lpstr>تشکیل ائتلاف</vt:lpstr>
      <vt:lpstr>بازی سه نفره (نمایش تابع مشخصه)</vt:lpstr>
      <vt:lpstr>تقسیم پیامد ائتلاف (تخصیص عقلایی)</vt:lpstr>
      <vt:lpstr>تخصیص عقلایی در مثال حل شده: </vt:lpstr>
      <vt:lpstr>هسته</vt:lpstr>
      <vt:lpstr>PowerPoint Presentation</vt:lpstr>
      <vt:lpstr>ارزش شپلی</vt:lpstr>
      <vt:lpstr>ارزش شپلی</vt:lpstr>
      <vt:lpstr>ارزش شپلی: مثال</vt:lpstr>
      <vt:lpstr>مراجع</vt:lpstr>
      <vt:lpstr> آدم های بزرگ به دنبال خلق مسأله هستند  آدم های متوسط به دنبال حل مسأله هستند  و  آدم های کوچک مسأله ندارند...  با تشکر از توجهتان 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 ali</dc:creator>
  <cp:lastModifiedBy>ya ali</cp:lastModifiedBy>
  <cp:revision>98</cp:revision>
  <cp:lastPrinted>2013-12-24T08:39:35Z</cp:lastPrinted>
  <dcterms:created xsi:type="dcterms:W3CDTF">2013-12-23T17:15:39Z</dcterms:created>
  <dcterms:modified xsi:type="dcterms:W3CDTF">2013-12-24T08:40:06Z</dcterms:modified>
</cp:coreProperties>
</file>