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57" r:id="rId4"/>
    <p:sldId id="282" r:id="rId5"/>
    <p:sldId id="259" r:id="rId6"/>
    <p:sldId id="283" r:id="rId7"/>
    <p:sldId id="284" r:id="rId8"/>
    <p:sldId id="265" r:id="rId9"/>
    <p:sldId id="285" r:id="rId10"/>
    <p:sldId id="286" r:id="rId11"/>
    <p:sldId id="287" r:id="rId12"/>
    <p:sldId id="288" r:id="rId13"/>
    <p:sldId id="290" r:id="rId14"/>
    <p:sldId id="289" r:id="rId15"/>
    <p:sldId id="291" r:id="rId16"/>
    <p:sldId id="293" r:id="rId17"/>
    <p:sldId id="294" r:id="rId18"/>
    <p:sldId id="292" r:id="rId19"/>
    <p:sldId id="281" r:id="rId20"/>
    <p:sldId id="280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762000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fa-IR" sz="9600" dirty="0" smtClean="0">
                <a:solidFill>
                  <a:schemeClr val="tx1">
                    <a:lumMod val="75000"/>
                  </a:schemeClr>
                </a:solidFill>
              </a:rPr>
              <a:t>به نام خدا</a:t>
            </a:r>
            <a:endParaRPr lang="en-US" sz="96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942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0070C0"/>
                </a:solidFill>
              </a:rPr>
              <a:t>حوزه های مدیریت زنجیره تامین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162800" cy="499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860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0070C0"/>
                </a:solidFill>
              </a:rPr>
              <a:t>تولید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8637"/>
            <a:ext cx="7467600" cy="4525963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>
                <a:solidFill>
                  <a:schemeClr val="bg1"/>
                </a:solidFill>
              </a:rPr>
              <a:t>چه محصولاتي را بازار نياز دارد</a:t>
            </a:r>
            <a:r>
              <a:rPr lang="fa-IR" sz="2400" dirty="0" smtClean="0">
                <a:solidFill>
                  <a:schemeClr val="bg1"/>
                </a:solidFill>
              </a:rPr>
              <a:t>؟</a:t>
            </a:r>
          </a:p>
          <a:p>
            <a:pPr algn="r" rtl="1"/>
            <a:r>
              <a:rPr lang="fa-IR" sz="2400" dirty="0" smtClean="0">
                <a:solidFill>
                  <a:schemeClr val="bg1"/>
                </a:solidFill>
              </a:rPr>
              <a:t>چه </a:t>
            </a:r>
            <a:r>
              <a:rPr lang="fa-IR" sz="2400" dirty="0">
                <a:solidFill>
                  <a:schemeClr val="bg1"/>
                </a:solidFill>
              </a:rPr>
              <a:t>ميزان ؟</a:t>
            </a:r>
            <a:r>
              <a:rPr lang="fa-IR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fa-IR" sz="2400" dirty="0" smtClean="0">
                <a:solidFill>
                  <a:schemeClr val="bg1"/>
                </a:solidFill>
              </a:rPr>
              <a:t>چه </a:t>
            </a:r>
            <a:r>
              <a:rPr lang="fa-IR" sz="2400" dirty="0">
                <a:solidFill>
                  <a:schemeClr val="bg1"/>
                </a:solidFill>
              </a:rPr>
              <a:t>زماني ؟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5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b="1" dirty="0" smtClean="0">
                <a:solidFill>
                  <a:srgbClr val="0070C0"/>
                </a:solidFill>
              </a:rPr>
              <a:t>موجودی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fa-IR" sz="2400" dirty="0">
                <a:solidFill>
                  <a:schemeClr val="bg1"/>
                </a:solidFill>
              </a:rPr>
              <a:t>چه موجودي هائي بايد انبار </a:t>
            </a:r>
            <a:r>
              <a:rPr lang="fa-IR" sz="2400" dirty="0" smtClean="0">
                <a:solidFill>
                  <a:schemeClr val="bg1"/>
                </a:solidFill>
              </a:rPr>
              <a:t>شوند ؟ </a:t>
            </a:r>
          </a:p>
          <a:p>
            <a:pPr marL="36576" indent="0" algn="r" rtl="1"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دركدام </a:t>
            </a:r>
            <a:r>
              <a:rPr lang="fa-IR" sz="2400" dirty="0">
                <a:solidFill>
                  <a:schemeClr val="bg1"/>
                </a:solidFill>
              </a:rPr>
              <a:t>مرحله از زنجيره </a:t>
            </a:r>
            <a:r>
              <a:rPr lang="fa-IR" sz="2400" dirty="0" smtClean="0">
                <a:solidFill>
                  <a:schemeClr val="bg1"/>
                </a:solidFill>
              </a:rPr>
              <a:t>تامين ؟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91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b="1" dirty="0" smtClean="0">
                <a:solidFill>
                  <a:srgbClr val="0070C0"/>
                </a:solidFill>
              </a:rPr>
              <a:t>مکان یابی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fa-IR" sz="2400" dirty="0">
                <a:solidFill>
                  <a:schemeClr val="bg1"/>
                </a:solidFill>
              </a:rPr>
              <a:t>تسهيلات و امكانات توليدي و ذخيره موجودي (انبارها) در كجا (چه مكاني؟) بايد قرار گيرد؟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D:\javad\e_commerce\image\img_sc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9" y="3048000"/>
            <a:ext cx="336120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9633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b="1" dirty="0" smtClean="0">
                <a:solidFill>
                  <a:srgbClr val="0070C0"/>
                </a:solidFill>
              </a:rPr>
              <a:t>حمل و نقل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justLow" rtl="1">
              <a:buNone/>
            </a:pPr>
            <a:r>
              <a:rPr lang="fa-IR" sz="2400" dirty="0">
                <a:solidFill>
                  <a:schemeClr val="bg1"/>
                </a:solidFill>
              </a:rPr>
              <a:t>موجودي ها چطور بايد از يك نقطه زنجيره تامين به نقطه ديگري از آن منتقل شوند</a:t>
            </a:r>
            <a:r>
              <a:rPr lang="fa-IR" sz="2400" dirty="0" smtClean="0">
                <a:solidFill>
                  <a:schemeClr val="bg1"/>
                </a:solidFill>
              </a:rPr>
              <a:t>؟</a:t>
            </a:r>
          </a:p>
          <a:p>
            <a:pPr marL="36576" indent="0" algn="justLow" rtl="1"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از </a:t>
            </a:r>
            <a:r>
              <a:rPr lang="fa-IR" sz="2400" dirty="0">
                <a:solidFill>
                  <a:schemeClr val="bg1"/>
                </a:solidFill>
              </a:rPr>
              <a:t>لحاظ هزينه و </a:t>
            </a:r>
            <a:r>
              <a:rPr lang="fa-IR" sz="2400" dirty="0" smtClean="0">
                <a:solidFill>
                  <a:schemeClr val="bg1"/>
                </a:solidFill>
              </a:rPr>
              <a:t>ايمني كدام </a:t>
            </a:r>
            <a:r>
              <a:rPr lang="fa-IR" sz="2400" dirty="0">
                <a:solidFill>
                  <a:schemeClr val="bg1"/>
                </a:solidFill>
              </a:rPr>
              <a:t>گزينه مناسب </a:t>
            </a:r>
            <a:r>
              <a:rPr lang="fa-IR" sz="2400" dirty="0" smtClean="0">
                <a:solidFill>
                  <a:schemeClr val="bg1"/>
                </a:solidFill>
              </a:rPr>
              <a:t>تر است؟ هوائي،زميني،ريلي </a:t>
            </a:r>
            <a:r>
              <a:rPr lang="fa-IR" sz="2400" dirty="0">
                <a:solidFill>
                  <a:schemeClr val="bg1"/>
                </a:solidFill>
              </a:rPr>
              <a:t>يا دريائي؟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9218" name="Picture 2" descr="D:\javad\e_commerce\image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399" y="3352800"/>
            <a:ext cx="3032043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874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b="1" dirty="0" smtClean="0">
                <a:solidFill>
                  <a:srgbClr val="0070C0"/>
                </a:solidFill>
              </a:rPr>
              <a:t>اطلاعات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fa-IR" sz="2400" dirty="0">
                <a:solidFill>
                  <a:schemeClr val="bg1"/>
                </a:solidFill>
              </a:rPr>
              <a:t>چه ميزان داده بايد جمع آوري شود و چه ميزان اطلاعات بايستي به اشتراك گذاشته شود؟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javad\e_commerce\attachments\a4d28921f7d50e0a858321e486d88e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725" y="2978207"/>
            <a:ext cx="3190875" cy="318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454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800" b="1" dirty="0">
                <a:solidFill>
                  <a:srgbClr val="0070C0"/>
                </a:solidFill>
              </a:rPr>
              <a:t>هماهنگي در زنجيره تأمين و </a:t>
            </a:r>
            <a:r>
              <a:rPr lang="fa-IR" sz="2800" b="1" dirty="0" smtClean="0">
                <a:solidFill>
                  <a:srgbClr val="0070C0"/>
                </a:solidFill>
              </a:rPr>
              <a:t>نقش </a:t>
            </a:r>
            <a:r>
              <a:rPr lang="en-US" sz="2800" b="1" dirty="0" smtClean="0">
                <a:solidFill>
                  <a:srgbClr val="0070C0"/>
                </a:solidFill>
              </a:rPr>
              <a:t>IT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justLow" rtl="1">
              <a:buNone/>
            </a:pPr>
            <a:r>
              <a:rPr lang="fa-IR" sz="2800" dirty="0" smtClean="0">
                <a:solidFill>
                  <a:schemeClr val="bg1"/>
                </a:solidFill>
              </a:rPr>
              <a:t>با گسترش روز افزون شبکه های ارتباطی و کامپیوتر های نسل جدید و نیز پیشرفت روز افزون  فناوری اطلاعات امکان مدیریت بهتر و  موثرتر زنجیره تامین فراهم شده است</a:t>
            </a:r>
          </a:p>
          <a:p>
            <a:pPr marL="36576" indent="0" algn="justLow" rtl="1">
              <a:buNone/>
            </a:pPr>
            <a:r>
              <a:rPr lang="fa-IR" sz="2800" dirty="0" smtClean="0">
                <a:solidFill>
                  <a:schemeClr val="bg1"/>
                </a:solidFill>
              </a:rPr>
              <a:t>با سطح کنونی تکنولوژی سازمان ها می توانند به دنبال ایجاد مزایای رقابتی باشند.</a:t>
            </a:r>
          </a:p>
          <a:p>
            <a:pPr marL="36576" indent="0" algn="justLow" rtl="1">
              <a:buNone/>
            </a:pPr>
            <a:endParaRPr lang="fa-I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javad\e_commerce\SCM\image00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8398452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29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javad\e_commerce\image\scm1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309" y="457200"/>
            <a:ext cx="8727945" cy="580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dirty="0">
                <a:solidFill>
                  <a:srgbClr val="0070C0"/>
                </a:solidFill>
              </a:rPr>
              <a:t>(Bullwhip) " </a:t>
            </a:r>
            <a:r>
              <a:rPr lang="fa-IR" sz="3600" b="1" dirty="0">
                <a:solidFill>
                  <a:srgbClr val="0070C0"/>
                </a:solidFill>
              </a:rPr>
              <a:t>اثر " شلاق چرمي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467600" cy="4525963"/>
          </a:xfrm>
        </p:spPr>
        <p:txBody>
          <a:bodyPr>
            <a:normAutofit/>
          </a:bodyPr>
          <a:lstStyle/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يكي از مسائل بسيار متغير (ديناميك ) در زنجيره تأمين پديده اي است كه عنوان "اثر شلاق چرمي " به آن اطلاق مي شود و بدين</a:t>
            </a:r>
          </a:p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معني است كه تغييرات كوچك در تقاضاي محصول كه در ابتداي (نقطه جلويي ) زنجيره تأمين و توسط مصرف كننده ايجاد مي شود</a:t>
            </a:r>
          </a:p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به نوسانات بزرگ و بزرگتري در تقاضا طي مسير رو به عقب در اين زنجيره ، تبديل مي شود 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99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239000" cy="2895600"/>
          </a:xfrm>
        </p:spPr>
        <p:txBody>
          <a:bodyPr>
            <a:normAutofit fontScale="90000"/>
          </a:bodyPr>
          <a:lstStyle/>
          <a:p>
            <a:r>
              <a:rPr lang="en-US" sz="8800" dirty="0" smtClean="0">
                <a:solidFill>
                  <a:schemeClr val="tx1">
                    <a:lumMod val="75000"/>
                  </a:schemeClr>
                </a:solidFill>
              </a:rPr>
              <a:t>SCM</a:t>
            </a:r>
            <a:br>
              <a:rPr lang="en-US" sz="8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fa-IR" sz="6000" dirty="0" smtClean="0">
                <a:solidFill>
                  <a:schemeClr val="tx1">
                    <a:lumMod val="75000"/>
                  </a:schemeClr>
                </a:solidFill>
              </a:rPr>
              <a:t>مدیریت زنجیره تامین</a:t>
            </a:r>
            <a:endParaRPr lang="en-US" sz="8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8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5036209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3747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rgbClr val="0070C0"/>
                </a:solidFill>
              </a:rPr>
              <a:t>هماهنگي در زنجيره تأمين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7467600" cy="4525963"/>
          </a:xfrm>
        </p:spPr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پيش بيني </a:t>
            </a:r>
            <a:r>
              <a:rPr lang="fa-IR" sz="2000" dirty="0" smtClean="0">
                <a:solidFill>
                  <a:schemeClr val="bg1"/>
                </a:solidFill>
              </a:rPr>
              <a:t>تقاضا</a:t>
            </a:r>
          </a:p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سهميه بندي </a:t>
            </a:r>
            <a:r>
              <a:rPr lang="fa-IR" sz="2000" dirty="0" smtClean="0">
                <a:solidFill>
                  <a:schemeClr val="bg1"/>
                </a:solidFill>
              </a:rPr>
              <a:t>محصول</a:t>
            </a:r>
          </a:p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قيمت گذاري </a:t>
            </a:r>
            <a:r>
              <a:rPr lang="fa-IR" sz="2000" dirty="0" smtClean="0">
                <a:solidFill>
                  <a:schemeClr val="bg1"/>
                </a:solidFill>
              </a:rPr>
              <a:t>محصول</a:t>
            </a:r>
          </a:p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محركهاي عملكرد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8195" name="Picture 3" descr="D:\javad\e_commerce\image\imagesCADTIAP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579" y="3581400"/>
            <a:ext cx="397924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017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467600" cy="5562600"/>
          </a:xfrm>
        </p:spPr>
        <p:txBody>
          <a:bodyPr>
            <a:normAutofit/>
          </a:bodyPr>
          <a:lstStyle/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مقدمه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تعریف مدیریت زنجیره تامین</a:t>
            </a: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تاریخچه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>
                <a:solidFill>
                  <a:schemeClr val="bg1"/>
                </a:solidFill>
              </a:rPr>
              <a:t>مدیریت زنجیره تامین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تفاوت مدیریت زنجیره تامین و لجستیک</a:t>
            </a: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حوزه های مدیریت </a:t>
            </a:r>
            <a:r>
              <a:rPr lang="fa-IR" sz="2000" dirty="0">
                <a:solidFill>
                  <a:schemeClr val="bg1"/>
                </a:solidFill>
              </a:rPr>
              <a:t>زنجیره تامین </a:t>
            </a:r>
            <a:endParaRPr lang="fa-IR" sz="2000" dirty="0" smtClean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هماهنگي در زنجيره تأمين و </a:t>
            </a:r>
            <a:r>
              <a:rPr lang="fa-IR" sz="2000" dirty="0" smtClean="0">
                <a:solidFill>
                  <a:schemeClr val="bg1"/>
                </a:solidFill>
              </a:rPr>
              <a:t>نقش </a:t>
            </a:r>
            <a:r>
              <a:rPr lang="en-US" sz="2000" dirty="0" smtClean="0">
                <a:solidFill>
                  <a:schemeClr val="bg1"/>
                </a:solidFill>
              </a:rPr>
              <a:t>IT</a:t>
            </a: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اثر شلاق چرمی</a:t>
            </a:r>
          </a:p>
          <a:p>
            <a:pPr marL="36576" indent="0" algn="r" rtl="1">
              <a:buNone/>
            </a:pPr>
            <a:r>
              <a:rPr lang="fa-IR" sz="2000" dirty="0">
                <a:solidFill>
                  <a:schemeClr val="bg1"/>
                </a:solidFill>
              </a:rPr>
              <a:t>هماهنگي در زنجيره تأمين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fa-IR" sz="2000" dirty="0" smtClean="0">
                <a:solidFill>
                  <a:schemeClr val="bg1"/>
                </a:solidFill>
              </a:rPr>
              <a:t>اطلاعات </a:t>
            </a:r>
            <a:r>
              <a:rPr lang="fa-IR" sz="2000" dirty="0">
                <a:solidFill>
                  <a:schemeClr val="bg1"/>
                </a:solidFill>
              </a:rPr>
              <a:t>و اهميت آن در زنجيره تامين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ar-SA" sz="2000" dirty="0" smtClean="0">
                <a:solidFill>
                  <a:schemeClr val="bg1"/>
                </a:solidFill>
              </a:rPr>
              <a:t>نقش </a:t>
            </a:r>
            <a:r>
              <a:rPr lang="ar-SA" sz="2000" dirty="0">
                <a:solidFill>
                  <a:schemeClr val="bg1"/>
                </a:solidFill>
              </a:rPr>
              <a:t>سیستم های اطلاعاتی در مدیریت زنجیره </a:t>
            </a:r>
            <a:r>
              <a:rPr lang="ar-SA" sz="2000" dirty="0" smtClean="0">
                <a:solidFill>
                  <a:schemeClr val="bg1"/>
                </a:solidFill>
              </a:rPr>
              <a:t>تامین</a:t>
            </a:r>
            <a:endParaRPr lang="en-US" sz="2000" dirty="0">
              <a:solidFill>
                <a:schemeClr val="bg1"/>
              </a:solidFill>
            </a:endParaRPr>
          </a:p>
          <a:p>
            <a:pPr marL="36576" indent="0" algn="r" rtl="1">
              <a:buNone/>
            </a:pPr>
            <a:r>
              <a:rPr lang="ar-SA" sz="2000" dirty="0" smtClean="0">
                <a:solidFill>
                  <a:schemeClr val="bg1"/>
                </a:solidFill>
              </a:rPr>
              <a:t>مدیریت </a:t>
            </a:r>
            <a:r>
              <a:rPr lang="ar-SA" sz="2000" dirty="0">
                <a:solidFill>
                  <a:schemeClr val="bg1"/>
                </a:solidFill>
              </a:rPr>
              <a:t>زنجیره تامین و تجارت الکترونیک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6800" y="5289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>
                <a:solidFill>
                  <a:srgbClr val="0070C0"/>
                </a:solidFill>
              </a:rPr>
              <a:t>فهرست </a:t>
            </a:r>
            <a:r>
              <a:rPr lang="fa-IR" sz="2400" b="1" dirty="0" smtClean="0">
                <a:solidFill>
                  <a:srgbClr val="0070C0"/>
                </a:solidFill>
              </a:rPr>
              <a:t>مطالب</a:t>
            </a:r>
            <a:endParaRPr lang="fa-I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06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5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95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5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45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9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45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95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45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9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b="1" dirty="0" smtClean="0">
                <a:solidFill>
                  <a:srgbClr val="0070C0"/>
                </a:solidFill>
              </a:rPr>
              <a:t>مقدمه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justLow" rtl="1"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مدیریت زنجیره تامین یکی از اصول بنیادی تجارت است که در سال های اخیر توانسته است این جایگاه را در تجارت الکترونیک نیز پیدا کند.</a:t>
            </a:r>
          </a:p>
          <a:p>
            <a:pPr marL="36576" indent="0" algn="justLow" rtl="1"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در </a:t>
            </a:r>
            <a:r>
              <a:rPr lang="en-US" sz="2400" dirty="0" smtClean="0">
                <a:solidFill>
                  <a:schemeClr val="bg1"/>
                </a:solidFill>
              </a:rPr>
              <a:t>SCM </a:t>
            </a:r>
            <a:r>
              <a:rPr lang="fa-IR" sz="2400" dirty="0" smtClean="0">
                <a:solidFill>
                  <a:schemeClr val="bg1"/>
                </a:solidFill>
              </a:rPr>
              <a:t>زنجیره ای از شرکت ها حضور دارند که در جهت رفع نیاز جامعه عمل می کنند.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2290" name="Picture 2" descr="D:\javad\e_commerce\image\Supply-Chain-Mana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3276600"/>
            <a:ext cx="376237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795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467600" cy="1143000"/>
          </a:xfrm>
        </p:spPr>
        <p:txBody>
          <a:bodyPr>
            <a:noAutofit/>
          </a:bodyPr>
          <a:lstStyle/>
          <a:p>
            <a:pPr algn="r" rtl="1"/>
            <a:r>
              <a:rPr lang="ar-SA" sz="4000" b="1" dirty="0" smtClean="0">
                <a:solidFill>
                  <a:srgbClr val="0070C0"/>
                </a:solidFill>
              </a:rPr>
              <a:t>زنجيره </a:t>
            </a:r>
            <a:r>
              <a:rPr lang="ar-SA" sz="4000" b="1" dirty="0">
                <a:solidFill>
                  <a:srgbClr val="0070C0"/>
                </a:solidFill>
              </a:rPr>
              <a:t>تامين چيست </a:t>
            </a:r>
            <a:r>
              <a:rPr lang="ar-SA" sz="4000" b="1" dirty="0" smtClean="0">
                <a:solidFill>
                  <a:srgbClr val="0070C0"/>
                </a:solidFill>
              </a:rPr>
              <a:t>؟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1027" name="Picture 3" descr="C:\Users\moghaddam\Desktop\imag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133600" cy="193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07008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>
                <a:solidFill>
                  <a:schemeClr val="bg1"/>
                </a:solidFill>
              </a:rPr>
              <a:t>- يك زنجيره تامين،هم راستائي و هم سوئي شركتهائي است كه محصولات </a:t>
            </a:r>
            <a:r>
              <a:rPr lang="fa-IR" dirty="0" smtClean="0">
                <a:solidFill>
                  <a:schemeClr val="bg1"/>
                </a:solidFill>
              </a:rPr>
              <a:t>يا </a:t>
            </a:r>
            <a:r>
              <a:rPr lang="fa-IR" dirty="0">
                <a:solidFill>
                  <a:schemeClr val="bg1"/>
                </a:solidFill>
              </a:rPr>
              <a:t>خدمات را به بازار عرضه </a:t>
            </a:r>
            <a:r>
              <a:rPr lang="fa-IR" dirty="0" smtClean="0">
                <a:solidFill>
                  <a:schemeClr val="bg1"/>
                </a:solidFill>
              </a:rPr>
              <a:t>مي کنند .</a:t>
            </a:r>
            <a:endParaRPr lang="fa-IR" dirty="0">
              <a:solidFill>
                <a:schemeClr val="bg1"/>
              </a:solidFill>
            </a:endParaRPr>
          </a:p>
          <a:p>
            <a:pPr algn="justLow" rtl="1"/>
            <a:r>
              <a:rPr lang="en-US" dirty="0" smtClean="0">
                <a:solidFill>
                  <a:schemeClr val="bg1"/>
                </a:solidFill>
              </a:rPr>
              <a:t>(Lambert,M,Ellram. </a:t>
            </a:r>
            <a:r>
              <a:rPr lang="fa-IR" dirty="0" smtClean="0">
                <a:solidFill>
                  <a:schemeClr val="bg1"/>
                </a:solidFill>
              </a:rPr>
              <a:t>( 1998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</a:rPr>
              <a:t>- يك زنجيره تامين كليه مراحل مستقيم و غير مستقيم كه در تكميل درخواست (سفارش)مشتري درگير هستند را شامل مي شود .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</a:rPr>
              <a:t>زنجيره تامين فقط مرتبط با ساز نده و تامين كننده نيست بلكه حمل </a:t>
            </a:r>
            <a:r>
              <a:rPr lang="fa-IR" dirty="0" smtClean="0">
                <a:solidFill>
                  <a:schemeClr val="bg1"/>
                </a:solidFill>
              </a:rPr>
              <a:t>ونقل ، انبارها ،خرده </a:t>
            </a:r>
            <a:r>
              <a:rPr lang="fa-IR" dirty="0">
                <a:solidFill>
                  <a:schemeClr val="bg1"/>
                </a:solidFill>
              </a:rPr>
              <a:t>فروشي ها و حتي خود مشتريان را نيز در </a:t>
            </a:r>
            <a:r>
              <a:rPr lang="fa-IR" dirty="0" smtClean="0">
                <a:solidFill>
                  <a:schemeClr val="bg1"/>
                </a:solidFill>
              </a:rPr>
              <a:t>برمي گیرد .</a:t>
            </a:r>
            <a:endParaRPr lang="fa-IR" dirty="0">
              <a:solidFill>
                <a:schemeClr val="bg1"/>
              </a:solidFill>
            </a:endParaRPr>
          </a:p>
          <a:p>
            <a:pPr algn="justLow" rtl="1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Chopra and Meind1,2001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fa-IR" dirty="0" smtClean="0">
              <a:solidFill>
                <a:schemeClr val="bg1"/>
              </a:solidFill>
            </a:endParaRPr>
          </a:p>
          <a:p>
            <a:pPr algn="justLow" rtl="1"/>
            <a:r>
              <a:rPr lang="fa-IR" dirty="0">
                <a:solidFill>
                  <a:schemeClr val="bg1"/>
                </a:solidFill>
              </a:rPr>
              <a:t>- يك زنجيره تامين، شبكه اي از تسهيلات و گزينه هاي توزيعي است كه به تدارك مواد،تبديل اين مواد به فرآورده هاي واسطه </a:t>
            </a:r>
            <a:r>
              <a:rPr lang="fa-IR" dirty="0" smtClean="0">
                <a:solidFill>
                  <a:schemeClr val="bg1"/>
                </a:solidFill>
              </a:rPr>
              <a:t>اي يا </a:t>
            </a:r>
            <a:r>
              <a:rPr lang="fa-IR" dirty="0">
                <a:solidFill>
                  <a:schemeClr val="bg1"/>
                </a:solidFill>
              </a:rPr>
              <a:t>محصولات نهائي و توزيع اين محصولات به مشتريان مي پردازند.</a:t>
            </a:r>
          </a:p>
          <a:p>
            <a:pPr algn="justLow" rtl="1"/>
            <a:r>
              <a:rPr lang="en-US" dirty="0">
                <a:solidFill>
                  <a:schemeClr val="bg1"/>
                </a:solidFill>
              </a:rPr>
              <a:t>(Ganeshan , Ram and Terry P.Harrison,1995)</a:t>
            </a:r>
          </a:p>
        </p:txBody>
      </p:sp>
    </p:spTree>
    <p:extLst>
      <p:ext uri="{BB962C8B-B14F-4D97-AF65-F5344CB8AC3E}">
        <p14:creationId xmlns:p14="http://schemas.microsoft.com/office/powerpoint/2010/main" xmlns="" val="180309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solidFill>
                  <a:srgbClr val="0070C0"/>
                </a:solidFill>
              </a:rPr>
              <a:t>مدیریت </a:t>
            </a:r>
            <a:r>
              <a:rPr lang="ar-SA" sz="4000" b="1" dirty="0">
                <a:solidFill>
                  <a:srgbClr val="0070C0"/>
                </a:solidFill>
              </a:rPr>
              <a:t>زنجيره تامين چيست ؟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467600" cy="4525963"/>
          </a:xfrm>
        </p:spPr>
        <p:txBody>
          <a:bodyPr>
            <a:noAutofit/>
          </a:bodyPr>
          <a:lstStyle/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- هماهنگ ي سيستماتيك و استراتژيك كاركردهاي سنتي كسب وكار و تاكتيك هاي بين اين كاركردها در يك شركت با ساير </a:t>
            </a:r>
            <a:r>
              <a:rPr lang="fa-IR" sz="2000" dirty="0" smtClean="0">
                <a:solidFill>
                  <a:schemeClr val="bg1"/>
                </a:solidFill>
              </a:rPr>
              <a:t>كسب و </a:t>
            </a:r>
            <a:r>
              <a:rPr lang="fa-IR" sz="2000" dirty="0">
                <a:solidFill>
                  <a:schemeClr val="bg1"/>
                </a:solidFill>
              </a:rPr>
              <a:t>كارهاي موجود در زنجيره تامين،به منظور بهبود بلند مدت عملكرد شركت (بطور مجزا) و كل يك زنجيره تامين.</a:t>
            </a:r>
          </a:p>
          <a:p>
            <a:pPr algn="justLow" rtl="1"/>
            <a:r>
              <a:rPr lang="en-US" sz="2000" dirty="0">
                <a:solidFill>
                  <a:schemeClr val="bg1"/>
                </a:solidFill>
              </a:rPr>
              <a:t>(Journal of Business Logistics, 2001)</a:t>
            </a:r>
          </a:p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- مديريت زنجيره تامين هماهنگي در توليد،موجودي (انبار)،مكان يابي و حمل و نقل بين شركت كنندگان در يك زنجيره تامين است</a:t>
            </a:r>
          </a:p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جهت دستيابي به بهترين تركيب پاسخ گوئي و كارائي براي موفقيت در بازار.</a:t>
            </a:r>
          </a:p>
          <a:p>
            <a:pPr algn="justLow" rtl="1"/>
            <a:r>
              <a:rPr lang="en-US" sz="2000" dirty="0">
                <a:solidFill>
                  <a:schemeClr val="bg1"/>
                </a:solidFill>
              </a:rPr>
              <a:t>(Michael Hugos 2003)</a:t>
            </a:r>
          </a:p>
        </p:txBody>
      </p:sp>
      <p:pic>
        <p:nvPicPr>
          <p:cNvPr id="3074" name="Picture 2" descr="D:\javad\e_commerce\image\untitled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72025"/>
            <a:ext cx="2179512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459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4933" y="1"/>
            <a:ext cx="6225467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320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solidFill>
                  <a:srgbClr val="0070C0"/>
                </a:solidFill>
              </a:rPr>
              <a:t>تاریخچه مدیریت زنجیره تامین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oghaddam\Desktop\image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399" y="2819400"/>
            <a:ext cx="3352801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600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>
                <a:solidFill>
                  <a:schemeClr val="bg1"/>
                </a:solidFill>
              </a:rPr>
              <a:t>اصلاح مديريت زنجيره </a:t>
            </a:r>
            <a:r>
              <a:rPr lang="fa-IR" dirty="0" smtClean="0">
                <a:solidFill>
                  <a:schemeClr val="bg1"/>
                </a:solidFill>
              </a:rPr>
              <a:t>تامين </a:t>
            </a:r>
            <a:r>
              <a:rPr lang="fa-IR" dirty="0">
                <a:solidFill>
                  <a:schemeClr val="bg1"/>
                </a:solidFill>
              </a:rPr>
              <a:t>در اواخر دهه 80 ميلادي مطرح و در دهه 90 بطور گسترده مورد استفاده قرار گرفت.تا </a:t>
            </a:r>
            <a:r>
              <a:rPr lang="fa-IR" dirty="0" smtClean="0">
                <a:solidFill>
                  <a:schemeClr val="bg1"/>
                </a:solidFill>
              </a:rPr>
              <a:t>قبل </a:t>
            </a:r>
            <a:r>
              <a:rPr lang="fa-IR" dirty="0">
                <a:solidFill>
                  <a:schemeClr val="bg1"/>
                </a:solidFill>
              </a:rPr>
              <a:t>از اين زمان،"لجستيك" و "مديريت عمليات" </a:t>
            </a:r>
            <a:r>
              <a:rPr lang="fa-IR" dirty="0" smtClean="0">
                <a:solidFill>
                  <a:schemeClr val="bg1"/>
                </a:solidFill>
              </a:rPr>
              <a:t>بجاي </a:t>
            </a:r>
            <a:r>
              <a:rPr lang="en-US" dirty="0" smtClean="0">
                <a:solidFill>
                  <a:schemeClr val="bg1"/>
                </a:solidFill>
              </a:rPr>
              <a:t>SCM</a:t>
            </a:r>
            <a:r>
              <a:rPr lang="fa-IR" dirty="0" smtClean="0">
                <a:solidFill>
                  <a:schemeClr val="bg1"/>
                </a:solidFill>
              </a:rPr>
              <a:t> </a:t>
            </a:r>
            <a:r>
              <a:rPr lang="fa-IR" dirty="0">
                <a:solidFill>
                  <a:schemeClr val="bg1"/>
                </a:solidFill>
              </a:rPr>
              <a:t>بكار مي رفتند.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64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solidFill>
                  <a:srgbClr val="0070C0"/>
                </a:solidFill>
              </a:rPr>
              <a:t>تفاوت </a:t>
            </a:r>
            <a:r>
              <a:rPr lang="en-US" sz="4000" b="1" dirty="0" smtClean="0">
                <a:solidFill>
                  <a:srgbClr val="0070C0"/>
                </a:solidFill>
              </a:rPr>
              <a:t>SCM</a:t>
            </a:r>
            <a:r>
              <a:rPr lang="fa-IR" sz="4000" b="1" dirty="0" smtClean="0">
                <a:solidFill>
                  <a:srgbClr val="0070C0"/>
                </a:solidFill>
              </a:rPr>
              <a:t> و لجستیک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4525963"/>
          </a:xfrm>
        </p:spPr>
        <p:txBody>
          <a:bodyPr>
            <a:normAutofit/>
          </a:bodyPr>
          <a:lstStyle/>
          <a:p>
            <a:pPr algn="justLow" rtl="1"/>
            <a:r>
              <a:rPr lang="fa-IR" sz="2000" dirty="0">
                <a:solidFill>
                  <a:schemeClr val="bg1"/>
                </a:solidFill>
              </a:rPr>
              <a:t>لجستيك معمولا به فعاليتهائي اطلاق مي شود </a:t>
            </a:r>
            <a:r>
              <a:rPr lang="fa-IR" sz="2000" dirty="0" smtClean="0">
                <a:solidFill>
                  <a:schemeClr val="bg1"/>
                </a:solidFill>
              </a:rPr>
              <a:t>كه در </a:t>
            </a:r>
            <a:r>
              <a:rPr lang="fa-IR" sz="2000" dirty="0">
                <a:solidFill>
                  <a:schemeClr val="bg1"/>
                </a:solidFill>
              </a:rPr>
              <a:t>داخل مرزهاي يك سازمان مجزا اتفاق مي افتد در صورتي كه زنجيره تامين شبكه اي از شركتهائي است كه با يكديگر كار </a:t>
            </a:r>
            <a:r>
              <a:rPr lang="fa-IR" sz="2000" dirty="0" smtClean="0">
                <a:solidFill>
                  <a:schemeClr val="bg1"/>
                </a:solidFill>
              </a:rPr>
              <a:t>مي كنند </a:t>
            </a:r>
            <a:r>
              <a:rPr lang="fa-IR" sz="2000" dirty="0">
                <a:solidFill>
                  <a:schemeClr val="bg1"/>
                </a:solidFill>
              </a:rPr>
              <a:t>و اقدامات و فعاليتهاي خود را براي تحويل يك محصول (خدمت) به بازار هماهنگ مي كنند.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D:\javad\e_commerce\image\image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496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Custom 9">
      <a:dk1>
        <a:srgbClr val="000000"/>
      </a:dk1>
      <a:lt1>
        <a:srgbClr val="FFCCCC"/>
      </a:lt1>
      <a:dk2>
        <a:srgbClr val="FFFFFF"/>
      </a:dk2>
      <a:lt2>
        <a:srgbClr val="44FFFA"/>
      </a:lt2>
      <a:accent1>
        <a:srgbClr val="FFFFFF"/>
      </a:accent1>
      <a:accent2>
        <a:srgbClr val="FFFFFF"/>
      </a:accent2>
      <a:accent3>
        <a:srgbClr val="CCAF0A"/>
      </a:accent3>
      <a:accent4>
        <a:srgbClr val="D4D2D0"/>
      </a:accent4>
      <a:accent5>
        <a:srgbClr val="8D89A4"/>
      </a:accent5>
      <a:accent6>
        <a:srgbClr val="7E848D"/>
      </a:accent6>
      <a:hlink>
        <a:srgbClr val="00C8C3"/>
      </a:hlink>
      <a:folHlink>
        <a:srgbClr val="FF000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692</Words>
  <Application>Microsoft Office PowerPoint</Application>
  <PresentationFormat>On-screen Show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به نام خدا</vt:lpstr>
      <vt:lpstr>SCM مدیریت زنجیره تامین</vt:lpstr>
      <vt:lpstr>Slide 3</vt:lpstr>
      <vt:lpstr>مقدمه</vt:lpstr>
      <vt:lpstr>زنجيره تامين چيست ؟</vt:lpstr>
      <vt:lpstr>مدیریت زنجيره تامين چيست ؟</vt:lpstr>
      <vt:lpstr>Slide 7</vt:lpstr>
      <vt:lpstr>تاریخچه مدیریت زنجیره تامین </vt:lpstr>
      <vt:lpstr>تفاوت SCM و لجستیک</vt:lpstr>
      <vt:lpstr>حوزه های مدیریت زنجیره تامین</vt:lpstr>
      <vt:lpstr>تولید</vt:lpstr>
      <vt:lpstr>موجودی</vt:lpstr>
      <vt:lpstr>مکان یابی</vt:lpstr>
      <vt:lpstr>حمل و نقل</vt:lpstr>
      <vt:lpstr>اطلاعات</vt:lpstr>
      <vt:lpstr>هماهنگي در زنجيره تأمين و نقش IT</vt:lpstr>
      <vt:lpstr>Slide 17</vt:lpstr>
      <vt:lpstr>Slide 18</vt:lpstr>
      <vt:lpstr>(Bullwhip) " اثر " شلاق چرمي</vt:lpstr>
      <vt:lpstr>Slide 20</vt:lpstr>
      <vt:lpstr>هماهنگي در زنجيره تأمين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moghaddam</dc:creator>
  <cp:lastModifiedBy>MRT</cp:lastModifiedBy>
  <cp:revision>74</cp:revision>
  <dcterms:created xsi:type="dcterms:W3CDTF">2006-08-16T00:00:00Z</dcterms:created>
  <dcterms:modified xsi:type="dcterms:W3CDTF">2013-12-17T19:54:40Z</dcterms:modified>
</cp:coreProperties>
</file>