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45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0" r:id="rId3"/>
    <p:sldId id="278" r:id="rId4"/>
    <p:sldId id="274" r:id="rId5"/>
    <p:sldId id="292" r:id="rId6"/>
    <p:sldId id="284" r:id="rId7"/>
    <p:sldId id="293" r:id="rId8"/>
    <p:sldId id="286" r:id="rId9"/>
    <p:sldId id="287" r:id="rId10"/>
    <p:sldId id="294" r:id="rId11"/>
    <p:sldId id="295" r:id="rId12"/>
    <p:sldId id="298" r:id="rId13"/>
    <p:sldId id="297" r:id="rId14"/>
    <p:sldId id="296" r:id="rId15"/>
    <p:sldId id="305" r:id="rId16"/>
    <p:sldId id="304" r:id="rId17"/>
    <p:sldId id="303" r:id="rId18"/>
    <p:sldId id="307" r:id="rId19"/>
    <p:sldId id="306" r:id="rId20"/>
    <p:sldId id="302" r:id="rId21"/>
    <p:sldId id="309" r:id="rId22"/>
    <p:sldId id="301" r:id="rId23"/>
    <p:sldId id="308" r:id="rId24"/>
    <p:sldId id="312" r:id="rId25"/>
    <p:sldId id="314" r:id="rId26"/>
    <p:sldId id="313" r:id="rId27"/>
    <p:sldId id="317" r:id="rId28"/>
    <p:sldId id="315" r:id="rId29"/>
    <p:sldId id="316" r:id="rId30"/>
    <p:sldId id="319" r:id="rId31"/>
    <p:sldId id="318" r:id="rId32"/>
    <p:sldId id="320" r:id="rId33"/>
    <p:sldId id="310" r:id="rId34"/>
    <p:sldId id="311" r:id="rId35"/>
    <p:sldId id="321" r:id="rId36"/>
    <p:sldId id="323" r:id="rId37"/>
    <p:sldId id="322" r:id="rId3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2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8DA6A-42D5-4774-B287-7A6AE0D3A266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61032-BFAC-4BA0-9E59-358D70F7C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47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B23A0-22E5-4C5D-BC5E-C3B604254186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3923D-3544-4BD4-8B47-3ADBA9CC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05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3923D-3544-4BD4-8B47-3ADBA9CC7C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8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51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72"/>
            <a:ext cx="2743200" cy="365125"/>
          </a:xfrm>
        </p:spPr>
        <p:txBody>
          <a:bodyPr/>
          <a:lstStyle/>
          <a:p>
            <a:fld id="{B25ADAF3-06F1-467A-A1F8-0E3420B75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9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6"/>
            <a:ext cx="10822035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45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21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7E77-6DDF-4655-8919-F36CFA30F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8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6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3" y="379947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5" y="381006"/>
            <a:ext cx="643748" cy="365125"/>
          </a:xfrm>
        </p:spPr>
        <p:txBody>
          <a:bodyPr/>
          <a:lstStyle/>
          <a:p>
            <a:fld id="{55ED7E77-6DDF-4655-8919-F36CFA30F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60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68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6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3" y="379947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5" y="381006"/>
            <a:ext cx="643748" cy="365125"/>
          </a:xfrm>
        </p:spPr>
        <p:txBody>
          <a:bodyPr/>
          <a:lstStyle/>
          <a:p>
            <a:fld id="{55ED7E77-6DDF-4655-8919-F36CFA30F1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999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7" y="1124707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70" y="3648321"/>
            <a:ext cx="10144655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9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3" y="378889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5" y="381006"/>
            <a:ext cx="643748" cy="365125"/>
          </a:xfrm>
        </p:spPr>
        <p:txBody>
          <a:bodyPr/>
          <a:lstStyle/>
          <a:p>
            <a:fld id="{55ED7E77-6DDF-4655-8919-F36CFA30F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5" y="762005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7E77-6DDF-4655-8919-F36CFA30F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9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5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21" y="4191006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21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21" y="4873770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7" y="4191006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8" y="4873769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6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8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7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7E77-6DDF-4655-8919-F36CFA30F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65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9C86-9B35-4E60-A255-5DBEB047F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0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72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70" y="745073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7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3" y="381006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5" y="381006"/>
            <a:ext cx="643748" cy="365125"/>
          </a:xfrm>
        </p:spPr>
        <p:txBody>
          <a:bodyPr/>
          <a:lstStyle/>
          <a:p>
            <a:fld id="{1A6F17D4-A290-438E-8B3A-361D04855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753539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6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3" y="381007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5" y="381006"/>
            <a:ext cx="643748" cy="365125"/>
          </a:xfrm>
        </p:spPr>
        <p:txBody>
          <a:bodyPr/>
          <a:lstStyle/>
          <a:p>
            <a:fld id="{C6FB29C7-2184-46E3-A7F1-A34D77656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5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5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49D-F31F-4543-BB83-9C8CBA0C2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3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3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5" y="3132672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72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A01C-18DB-461C-801F-9626BB3D3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67B4-1805-4C42-9F31-98E0B51E2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D86D-8E0A-486A-8AF4-256CBD8DE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4"/>
            <a:ext cx="6510619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5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64EE-6198-456A-B990-1DF7B342E8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1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7"/>
            <a:ext cx="3644963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5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0F32-7F4F-45D8-B128-EF4C7B17FA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1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6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6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51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D7E77-6DDF-4655-8919-F36CFA30F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55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377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68600" y="838200"/>
            <a:ext cx="7315200" cy="1825096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 smtClean="0"/>
              <a:t>فصل چهارم</a:t>
            </a:r>
            <a:br>
              <a:rPr lang="fa-IR" b="1" dirty="0" smtClean="0"/>
            </a:br>
            <a:r>
              <a:rPr lang="fa-IR" b="1" dirty="0" smtClean="0"/>
              <a:t>	رویکرد شناختی1 </a:t>
            </a:r>
            <a:br>
              <a:rPr lang="fa-IR" b="1" dirty="0" smtClean="0"/>
            </a:br>
            <a:r>
              <a:rPr lang="fa-IR" b="1" dirty="0" smtClean="0"/>
              <a:t>		تاریخچه، بینایی </a:t>
            </a:r>
            <a:r>
              <a:rPr lang="fa-IR" b="1" dirty="0" err="1" smtClean="0"/>
              <a:t>وتوجه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863600" y="3276600"/>
            <a:ext cx="7315200" cy="685800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>
                <a:cs typeface="2  Bardiya" panose="00000400000000000000" pitchFamily="2" charset="-78"/>
              </a:rPr>
              <a:t>ارائه دهنده: حسن حکمی</a:t>
            </a:r>
            <a:endParaRPr lang="en-US" sz="2800" b="1" dirty="0">
              <a:cs typeface="2  Bardiya" panose="00000400000000000000" pitchFamily="2" charset="-78"/>
            </a:endParaRPr>
          </a:p>
          <a:p>
            <a:pPr algn="r" rtl="1"/>
            <a:r>
              <a:rPr lang="fa-IR" sz="2800" b="1" dirty="0">
                <a:cs typeface="2  Bardiya" panose="00000400000000000000" pitchFamily="2" charset="-78"/>
              </a:rPr>
              <a:t>استاد مربوطه: جناب آقای دکتر </a:t>
            </a:r>
            <a:r>
              <a:rPr lang="fa-IR" sz="2800" b="1" dirty="0" err="1">
                <a:cs typeface="2  Bardiya" panose="00000400000000000000" pitchFamily="2" charset="-78"/>
              </a:rPr>
              <a:t>ستایشی</a:t>
            </a:r>
            <a:endParaRPr lang="fa-IR" b="1" dirty="0">
              <a:cs typeface="2  Bardiya" panose="00000400000000000000" pitchFamily="2" charset="-78"/>
            </a:endParaRPr>
          </a:p>
          <a:p>
            <a:pPr algn="r" rtl="1"/>
            <a:r>
              <a:rPr lang="fa-IR" b="1" dirty="0" smtClean="0">
                <a:cs typeface="2  Bardiya" panose="00000400000000000000" pitchFamily="2" charset="-78"/>
              </a:rPr>
              <a:t>علوم شناختی و هوش ماشین</a:t>
            </a:r>
            <a:endParaRPr lang="fa-IR" b="1" dirty="0">
              <a:cs typeface="2  Bardiya" panose="00000400000000000000" pitchFamily="2" charset="-78"/>
            </a:endParaRPr>
          </a:p>
          <a:p>
            <a:pPr algn="r" rtl="1"/>
            <a:r>
              <a:rPr lang="fa-IR" b="1" dirty="0">
                <a:cs typeface="2  Bardiya" panose="00000400000000000000" pitchFamily="2" charset="-78"/>
              </a:rPr>
              <a:t>کارشناسی ارشد مهندسی دانش و علوم تصمیم</a:t>
            </a:r>
          </a:p>
          <a:p>
            <a:pPr algn="r" rtl="1"/>
            <a:r>
              <a:rPr lang="fa-IR" b="1" dirty="0">
                <a:cs typeface="2  Bardiya" panose="00000400000000000000" pitchFamily="2" charset="-78"/>
              </a:rPr>
              <a:t>دانشگاه علوم اقتصادی</a:t>
            </a:r>
          </a:p>
          <a:p>
            <a:pPr algn="r" rtl="1"/>
            <a:r>
              <a:rPr lang="fa-IR" b="1" dirty="0" err="1">
                <a:cs typeface="2  Bardiya" panose="00000400000000000000" pitchFamily="2" charset="-78"/>
              </a:rPr>
              <a:t>نیمسال</a:t>
            </a:r>
            <a:r>
              <a:rPr lang="fa-IR" b="1" dirty="0">
                <a:cs typeface="2  Bardiya" panose="00000400000000000000" pitchFamily="2" charset="-78"/>
              </a:rPr>
              <a:t> دوم 92-91</a:t>
            </a:r>
            <a:endParaRPr lang="ru-RU" b="1" dirty="0">
              <a:cs typeface="2  Bardiya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DAF3-06F1-467A-A1F8-0E3420B75E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نظریه تطابق با الگو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928" y="2194566"/>
            <a:ext cx="6863272" cy="390143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بنا بر نظریه انطباق الگو در بازشناسی الگو، </a:t>
            </a:r>
            <a:r>
              <a:rPr lang="fa-IR" sz="3600" dirty="0" smtClean="0">
                <a:solidFill>
                  <a:srgbClr val="FF0000"/>
                </a:solidFill>
              </a:rPr>
              <a:t>تصویری</a:t>
            </a:r>
            <a:r>
              <a:rPr lang="fa-IR" sz="3600" dirty="0" smtClean="0"/>
              <a:t> که با یک </a:t>
            </a:r>
            <a:r>
              <a:rPr lang="fa-IR" sz="3600" dirty="0" smtClean="0">
                <a:solidFill>
                  <a:srgbClr val="FF0000"/>
                </a:solidFill>
              </a:rPr>
              <a:t>محرک بیرونی </a:t>
            </a:r>
            <a:r>
              <a:rPr lang="fa-IR" sz="3600" dirty="0" smtClean="0"/>
              <a:t>ایجاد می شود، </a:t>
            </a:r>
            <a:r>
              <a:rPr lang="fa-IR" sz="3600" dirty="0" smtClean="0">
                <a:solidFill>
                  <a:srgbClr val="FF0000"/>
                </a:solidFill>
              </a:rPr>
              <a:t>منطبق</a:t>
            </a:r>
            <a:r>
              <a:rPr lang="fa-IR" sz="3600" dirty="0" smtClean="0"/>
              <a:t> با یک </a:t>
            </a:r>
            <a:r>
              <a:rPr lang="fa-IR" sz="3600" dirty="0" smtClean="0">
                <a:solidFill>
                  <a:srgbClr val="FF0000"/>
                </a:solidFill>
              </a:rPr>
              <a:t>بازنمایی درونی </a:t>
            </a:r>
            <a:r>
              <a:rPr lang="fa-IR" sz="3600" dirty="0" smtClean="0"/>
              <a:t>ذهن از محرک است که به آن </a:t>
            </a:r>
            <a:r>
              <a:rPr lang="fa-IR" sz="3600" dirty="0" smtClean="0">
                <a:solidFill>
                  <a:srgbClr val="FF0000"/>
                </a:solidFill>
              </a:rPr>
              <a:t>الگو </a:t>
            </a:r>
            <a:r>
              <a:rPr lang="fa-IR" sz="3600" dirty="0" smtClean="0"/>
              <a:t>گفته می شود.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4261928" cy="4770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593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ارزیابی نظریه </a:t>
            </a:r>
            <a:r>
              <a:rPr lang="fa-IR" sz="5400" b="1" dirty="0"/>
              <a:t>تطابق با </a:t>
            </a:r>
            <a:r>
              <a:rPr lang="fa-IR" sz="5400" b="1" dirty="0" smtClean="0"/>
              <a:t>الگو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r" rtl="1"/>
            <a:r>
              <a:rPr lang="fa-IR" sz="3600" dirty="0" smtClean="0"/>
              <a:t>با توجه به اینکه برای </a:t>
            </a:r>
            <a:r>
              <a:rPr lang="fa-IR" sz="3600" dirty="0" smtClean="0">
                <a:solidFill>
                  <a:srgbClr val="FF0000"/>
                </a:solidFill>
              </a:rPr>
              <a:t>هر محرک </a:t>
            </a:r>
            <a:r>
              <a:rPr lang="fa-IR" sz="3600" dirty="0" smtClean="0"/>
              <a:t>منفرد دامنه ی </a:t>
            </a:r>
            <a:r>
              <a:rPr lang="fa-IR" sz="3600" dirty="0" smtClean="0">
                <a:solidFill>
                  <a:srgbClr val="FF0000"/>
                </a:solidFill>
              </a:rPr>
              <a:t>گسترده ای از تغییرات </a:t>
            </a:r>
            <a:r>
              <a:rPr lang="fa-IR" sz="3600" dirty="0" smtClean="0"/>
              <a:t>و احتمالات وجود دارد مثلا تصور کنید فقط برای یک حرف الفبا چه تعداد الگو های جداگانه باید موجود باشد این نظریه رد شد. این نظریه یک </a:t>
            </a:r>
            <a:r>
              <a:rPr lang="fa-IR" sz="3600" dirty="0" smtClean="0">
                <a:solidFill>
                  <a:srgbClr val="FF0000"/>
                </a:solidFill>
              </a:rPr>
              <a:t>نظریه ی </a:t>
            </a:r>
            <a:r>
              <a:rPr lang="fa-IR" sz="3600" dirty="0" err="1" smtClean="0">
                <a:solidFill>
                  <a:srgbClr val="FF0000"/>
                </a:solidFill>
              </a:rPr>
              <a:t>مترسکی</a:t>
            </a:r>
            <a:r>
              <a:rPr lang="fa-IR" sz="3600" dirty="0" smtClean="0"/>
              <a:t> بی اساس تلقی شد.</a:t>
            </a:r>
          </a:p>
          <a:p>
            <a:pPr algn="r" rtl="1"/>
            <a:r>
              <a:rPr lang="fa-IR" sz="3600" dirty="0" smtClean="0"/>
              <a:t>البته </a:t>
            </a:r>
            <a:r>
              <a:rPr lang="fa-IR" sz="3600" dirty="0" smtClean="0">
                <a:solidFill>
                  <a:srgbClr val="FF0000"/>
                </a:solidFill>
              </a:rPr>
              <a:t>نمونه های موفقی </a:t>
            </a:r>
            <a:r>
              <a:rPr lang="fa-IR" sz="3600" dirty="0" smtClean="0"/>
              <a:t>از کاربرد این نظریه در موارد خاص وجود دارد مثلا یکی از این موارد خواندن و بررسی </a:t>
            </a:r>
            <a:r>
              <a:rPr lang="fa-IR" sz="3600" dirty="0" smtClean="0">
                <a:solidFill>
                  <a:srgbClr val="FF0000"/>
                </a:solidFill>
              </a:rPr>
              <a:t>شماره های حساب در پایین برگه های چک </a:t>
            </a:r>
            <a:r>
              <a:rPr lang="fa-IR" sz="3600" dirty="0" smtClean="0"/>
              <a:t>بود که به علت کاهش قابلیت تغییر محرک در این مورد خاص به خوبی جواب داده است.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نظریه ی شناسایی جزییات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در مدل شناسایی جزییات، </a:t>
            </a:r>
            <a:r>
              <a:rPr lang="fa-IR" sz="3600" dirty="0" smtClean="0">
                <a:solidFill>
                  <a:srgbClr val="FF0000"/>
                </a:solidFill>
              </a:rPr>
              <a:t>تصویر</a:t>
            </a:r>
            <a:r>
              <a:rPr lang="fa-IR" sz="3600" dirty="0" smtClean="0"/>
              <a:t> یک محرک </a:t>
            </a:r>
            <a:r>
              <a:rPr lang="fa-IR" sz="3600" dirty="0"/>
              <a:t>پ</a:t>
            </a:r>
            <a:r>
              <a:rPr lang="fa-IR" sz="3600" dirty="0" smtClean="0"/>
              <a:t>یش از آنکه </a:t>
            </a:r>
            <a:r>
              <a:rPr lang="fa-IR" sz="3600" dirty="0" err="1" smtClean="0"/>
              <a:t>تمامیتش</a:t>
            </a:r>
            <a:r>
              <a:rPr lang="fa-IR" sz="3600" dirty="0" smtClean="0"/>
              <a:t> منطبق بر الگو باشد، </a:t>
            </a:r>
            <a:r>
              <a:rPr lang="fa-IR" sz="3600" dirty="0" smtClean="0">
                <a:solidFill>
                  <a:srgbClr val="FF0000"/>
                </a:solidFill>
              </a:rPr>
              <a:t>به </a:t>
            </a:r>
            <a:r>
              <a:rPr lang="fa-IR" sz="3600" dirty="0" err="1" smtClean="0">
                <a:solidFill>
                  <a:srgbClr val="FF0000"/>
                </a:solidFill>
              </a:rPr>
              <a:t>اجزایش</a:t>
            </a:r>
            <a:r>
              <a:rPr lang="fa-IR" sz="3600" dirty="0" smtClean="0">
                <a:solidFill>
                  <a:srgbClr val="FF0000"/>
                </a:solidFill>
              </a:rPr>
              <a:t> شکسته </a:t>
            </a:r>
            <a:r>
              <a:rPr lang="fa-IR" sz="3600" dirty="0" smtClean="0"/>
              <a:t>می شود.</a:t>
            </a:r>
          </a:p>
          <a:p>
            <a:pPr algn="r" rtl="1"/>
            <a:r>
              <a:rPr lang="fa-IR" sz="3600" dirty="0" smtClean="0"/>
              <a:t>مثلا حرف </a:t>
            </a:r>
            <a:r>
              <a:rPr lang="en-US" sz="3600" dirty="0" smtClean="0"/>
              <a:t>A</a:t>
            </a:r>
            <a:r>
              <a:rPr lang="fa-IR" sz="3600" dirty="0" smtClean="0"/>
              <a:t> را می توان با این واقعیت تشخیص داد که خط افقی کوتاه یکی از ویژگی ها و دو خط مایل بلند، از ویژگی دیگر آن است.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مشهورترین مدل </a:t>
            </a:r>
            <a:r>
              <a:rPr lang="fa-IR" sz="3600" dirty="0" smtClean="0"/>
              <a:t>شناسایی ویژگی ها، مدل «</a:t>
            </a:r>
            <a:r>
              <a:rPr lang="fa-IR" sz="3600" dirty="0" smtClean="0">
                <a:solidFill>
                  <a:srgbClr val="FF0000"/>
                </a:solidFill>
              </a:rPr>
              <a:t>جار و جنجال</a:t>
            </a:r>
            <a:r>
              <a:rPr lang="fa-IR" sz="3600" dirty="0" smtClean="0"/>
              <a:t>» است.</a:t>
            </a:r>
          </a:p>
          <a:p>
            <a:pPr algn="r" rtl="1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5400" b="1" dirty="0" smtClean="0"/>
              <a:t>جار و جنجال شیاطین ذهنی برای بازشناسی </a:t>
            </a:r>
            <a:r>
              <a:rPr lang="en-US" sz="5400" b="1" dirty="0" smtClean="0"/>
              <a:t>R </a:t>
            </a:r>
            <a:r>
              <a:rPr lang="fa-IR" sz="5400" b="1" dirty="0" smtClean="0"/>
              <a:t>حرف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93925"/>
            <a:ext cx="12192000" cy="4024313"/>
          </a:xfrm>
        </p:spPr>
      </p:pic>
    </p:spTree>
    <p:extLst>
      <p:ext uri="{BB962C8B-B14F-4D97-AF65-F5344CB8AC3E}">
        <p14:creationId xmlns:p14="http://schemas.microsoft.com/office/powerpoint/2010/main" val="5276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/>
              <a:t>ارزیابی نظریه شناسایی اجرا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به اندازه اجزای شی </a:t>
            </a:r>
            <a:r>
              <a:rPr lang="fa-IR" sz="3600" dirty="0" err="1" smtClean="0">
                <a:solidFill>
                  <a:srgbClr val="FF0000"/>
                </a:solidFill>
              </a:rPr>
              <a:t>شیطانک</a:t>
            </a:r>
            <a:r>
              <a:rPr lang="fa-IR" sz="3600" dirty="0" smtClean="0">
                <a:solidFill>
                  <a:srgbClr val="FF0000"/>
                </a:solidFill>
              </a:rPr>
              <a:t> ویژگی </a:t>
            </a:r>
            <a:r>
              <a:rPr lang="fa-IR" sz="3600" dirty="0" smtClean="0"/>
              <a:t>داریم و </a:t>
            </a:r>
            <a:r>
              <a:rPr lang="fa-IR" sz="3600" dirty="0" smtClean="0">
                <a:solidFill>
                  <a:srgbClr val="FF0000"/>
                </a:solidFill>
              </a:rPr>
              <a:t>به اندازه ی </a:t>
            </a:r>
            <a:r>
              <a:rPr lang="fa-IR" sz="3600" dirty="0" err="1" smtClean="0">
                <a:solidFill>
                  <a:srgbClr val="FF0000"/>
                </a:solidFill>
              </a:rPr>
              <a:t>اشیاء</a:t>
            </a:r>
            <a:r>
              <a:rPr lang="fa-IR" sz="3600" dirty="0" smtClean="0">
                <a:solidFill>
                  <a:srgbClr val="FF0000"/>
                </a:solidFill>
              </a:rPr>
              <a:t> دیگر </a:t>
            </a:r>
            <a:r>
              <a:rPr lang="fa-IR" sz="3600" dirty="0" err="1" smtClean="0">
                <a:solidFill>
                  <a:srgbClr val="FF0000"/>
                </a:solidFill>
              </a:rPr>
              <a:t>شیطانک</a:t>
            </a:r>
            <a:r>
              <a:rPr lang="fa-IR" sz="3600" dirty="0" smtClean="0">
                <a:solidFill>
                  <a:srgbClr val="FF0000"/>
                </a:solidFill>
              </a:rPr>
              <a:t> شناختی</a:t>
            </a:r>
            <a:r>
              <a:rPr lang="fa-IR" sz="3600" dirty="0" smtClean="0"/>
              <a:t> داریم.</a:t>
            </a:r>
          </a:p>
          <a:p>
            <a:pPr algn="r" rtl="1"/>
            <a:r>
              <a:rPr lang="fa-IR" sz="3600" dirty="0" smtClean="0"/>
              <a:t>این مدل می تواند </a:t>
            </a:r>
            <a:r>
              <a:rPr lang="fa-IR" sz="3600" dirty="0" smtClean="0">
                <a:solidFill>
                  <a:srgbClr val="FF0000"/>
                </a:solidFill>
              </a:rPr>
              <a:t>اشتباهات</a:t>
            </a:r>
            <a:r>
              <a:rPr lang="fa-IR" sz="3600" dirty="0" smtClean="0"/>
              <a:t> در حین بازشناسی را </a:t>
            </a:r>
            <a:r>
              <a:rPr lang="fa-IR" sz="3600" dirty="0" smtClean="0">
                <a:solidFill>
                  <a:srgbClr val="FF0000"/>
                </a:solidFill>
              </a:rPr>
              <a:t>توضیح </a:t>
            </a:r>
            <a:r>
              <a:rPr lang="fa-IR" sz="3600" dirty="0" smtClean="0"/>
              <a:t>دهد. (</a:t>
            </a:r>
            <a:r>
              <a:rPr lang="fa-IR" sz="3600" dirty="0" smtClean="0">
                <a:solidFill>
                  <a:srgbClr val="FF0000"/>
                </a:solidFill>
              </a:rPr>
              <a:t>گیج شدن </a:t>
            </a:r>
            <a:r>
              <a:rPr lang="fa-IR" sz="3600" dirty="0" smtClean="0"/>
              <a:t>افراد برای حروف دارای </a:t>
            </a:r>
            <a:r>
              <a:rPr lang="fa-IR" sz="3600" dirty="0" smtClean="0">
                <a:solidFill>
                  <a:srgbClr val="FF0000"/>
                </a:solidFill>
              </a:rPr>
              <a:t>ویژگی های مشترک</a:t>
            </a:r>
            <a:r>
              <a:rPr lang="fa-IR" sz="36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1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79312"/>
            <a:ext cx="8610600" cy="1293028"/>
          </a:xfrm>
        </p:spPr>
        <p:txBody>
          <a:bodyPr>
            <a:normAutofit/>
          </a:bodyPr>
          <a:lstStyle/>
          <a:p>
            <a:r>
              <a:rPr lang="fa-IR" sz="5400" b="1" dirty="0"/>
              <a:t>ارزیابی نظریه شناسایی </a:t>
            </a:r>
            <a:r>
              <a:rPr lang="fa-IR" sz="5400" b="1" dirty="0" smtClean="0"/>
              <a:t>اجرا(2)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524000"/>
            <a:ext cx="7239000" cy="51054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مشکلات:</a:t>
            </a:r>
          </a:p>
          <a:p>
            <a:pPr algn="r" rtl="1"/>
            <a:r>
              <a:rPr lang="fa-IR" sz="3600" dirty="0" smtClean="0"/>
              <a:t>برای یک شی </a:t>
            </a:r>
            <a:r>
              <a:rPr lang="fa-IR" sz="3600" dirty="0" smtClean="0">
                <a:solidFill>
                  <a:srgbClr val="FF0000"/>
                </a:solidFill>
              </a:rPr>
              <a:t>تعریف مناسبی </a:t>
            </a:r>
            <a:r>
              <a:rPr lang="fa-IR" sz="3600" dirty="0" smtClean="0"/>
              <a:t>از آنچه یک </a:t>
            </a:r>
            <a:r>
              <a:rPr lang="fa-IR" sz="3600" dirty="0" smtClean="0">
                <a:solidFill>
                  <a:srgbClr val="FF0000"/>
                </a:solidFill>
              </a:rPr>
              <a:t>ویژگی</a:t>
            </a:r>
            <a:r>
              <a:rPr lang="fa-IR" sz="3600" dirty="0" smtClean="0"/>
              <a:t> هست، وجود ندارد.</a:t>
            </a:r>
          </a:p>
          <a:p>
            <a:pPr algn="r" rtl="1"/>
            <a:r>
              <a:rPr lang="fa-IR" sz="3600" dirty="0" smtClean="0"/>
              <a:t>این مدل ها </a:t>
            </a:r>
            <a:r>
              <a:rPr lang="fa-IR" sz="3600" dirty="0" smtClean="0">
                <a:solidFill>
                  <a:srgbClr val="FF0000"/>
                </a:solidFill>
              </a:rPr>
              <a:t>پایین به بالا </a:t>
            </a:r>
            <a:r>
              <a:rPr lang="fa-IR" sz="3600" dirty="0" smtClean="0"/>
              <a:t>هستند (از اجزا به کل می رسند) لذا </a:t>
            </a:r>
            <a:r>
              <a:rPr lang="fa-IR" sz="3600" dirty="0" smtClean="0">
                <a:solidFill>
                  <a:srgbClr val="FF0000"/>
                </a:solidFill>
              </a:rPr>
              <a:t>از رسیدن به محتوا باز </a:t>
            </a:r>
            <a:r>
              <a:rPr lang="fa-IR" sz="3600" dirty="0" err="1" smtClean="0">
                <a:solidFill>
                  <a:srgbClr val="FF0000"/>
                </a:solidFill>
              </a:rPr>
              <a:t>می‌مانند</a:t>
            </a:r>
            <a:r>
              <a:rPr lang="fa-IR" sz="3600" dirty="0" smtClean="0">
                <a:solidFill>
                  <a:srgbClr val="FF0000"/>
                </a:solidFill>
              </a:rPr>
              <a:t> </a:t>
            </a:r>
            <a:r>
              <a:rPr lang="fa-IR" sz="3600" dirty="0" smtClean="0"/>
              <a:t>و </a:t>
            </a:r>
            <a:r>
              <a:rPr lang="fa-IR" sz="3600" dirty="0" smtClean="0">
                <a:solidFill>
                  <a:srgbClr val="FF0000"/>
                </a:solidFill>
              </a:rPr>
              <a:t>سرنخ های محیط نادیده گرفته </a:t>
            </a:r>
            <a:r>
              <a:rPr lang="fa-IR" sz="3600" dirty="0" smtClean="0"/>
              <a:t>می شود(مثلا زمانی که برای بازشناسی حرف </a:t>
            </a:r>
            <a:r>
              <a:rPr lang="en-US" sz="3600" dirty="0" smtClean="0"/>
              <a:t>A</a:t>
            </a:r>
            <a:r>
              <a:rPr lang="fa-IR" sz="3600" dirty="0" smtClean="0"/>
              <a:t> در کلمه </a:t>
            </a:r>
            <a:r>
              <a:rPr lang="en-US" sz="3600" dirty="0" smtClean="0"/>
              <a:t>CAT</a:t>
            </a:r>
            <a:r>
              <a:rPr lang="fa-IR" sz="3600" dirty="0" smtClean="0"/>
              <a:t> صرف می شود کوتاه تر است زمانی که </a:t>
            </a:r>
            <a:r>
              <a:rPr lang="en-US" sz="3600" dirty="0" smtClean="0"/>
              <a:t>A</a:t>
            </a:r>
            <a:r>
              <a:rPr lang="fa-IR" sz="3600" dirty="0" smtClean="0"/>
              <a:t> به تنهایی بازشناسی می 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79613"/>
            <a:ext cx="4038600" cy="5447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78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تئوری </a:t>
            </a:r>
            <a:r>
              <a:rPr lang="fa-IR" sz="5400" b="1" dirty="0" err="1" smtClean="0"/>
              <a:t>محاسباتی</a:t>
            </a:r>
            <a:r>
              <a:rPr lang="fa-IR" sz="5400" b="1" dirty="0" smtClean="0"/>
              <a:t> بینایی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دیوید مار </a:t>
            </a:r>
            <a:r>
              <a:rPr lang="fa-IR" sz="3600" dirty="0" smtClean="0"/>
              <a:t>در سال 1982 </a:t>
            </a:r>
            <a:r>
              <a:rPr lang="fa-IR" sz="3600" dirty="0" smtClean="0">
                <a:solidFill>
                  <a:srgbClr val="FF0000"/>
                </a:solidFill>
              </a:rPr>
              <a:t>مراحلی </a:t>
            </a:r>
            <a:r>
              <a:rPr lang="fa-IR" sz="3600" dirty="0" smtClean="0"/>
              <a:t>که یک </a:t>
            </a:r>
            <a:r>
              <a:rPr lang="fa-IR" sz="3600" dirty="0" smtClean="0">
                <a:solidFill>
                  <a:srgbClr val="FF0000"/>
                </a:solidFill>
              </a:rPr>
              <a:t>کامپیوتر</a:t>
            </a:r>
            <a:r>
              <a:rPr lang="fa-IR" sz="3600" dirty="0" smtClean="0"/>
              <a:t> می تواند طی کند تا </a:t>
            </a:r>
            <a:r>
              <a:rPr lang="fa-IR" sz="3600" dirty="0" err="1" smtClean="0"/>
              <a:t>اشیاء</a:t>
            </a:r>
            <a:r>
              <a:rPr lang="fa-IR" sz="3600" dirty="0" smtClean="0"/>
              <a:t> را </a:t>
            </a:r>
            <a:r>
              <a:rPr lang="fa-IR" sz="3600" dirty="0" smtClean="0">
                <a:solidFill>
                  <a:srgbClr val="FF0000"/>
                </a:solidFill>
              </a:rPr>
              <a:t>بازشناسی</a:t>
            </a:r>
            <a:r>
              <a:rPr lang="fa-IR" sz="3600" dirty="0" smtClean="0"/>
              <a:t> کند ارائه داد.</a:t>
            </a:r>
            <a:endParaRPr lang="en-US" sz="3600" dirty="0" smtClean="0"/>
          </a:p>
          <a:p>
            <a:pPr algn="r" rtl="1"/>
            <a:r>
              <a:rPr lang="fa-IR" sz="3600" dirty="0" smtClean="0"/>
              <a:t>در </a:t>
            </a:r>
            <a:r>
              <a:rPr lang="fa-IR" sz="3600" dirty="0" smtClean="0">
                <a:solidFill>
                  <a:srgbClr val="FF0000"/>
                </a:solidFill>
              </a:rPr>
              <a:t>مرحله اول </a:t>
            </a:r>
            <a:r>
              <a:rPr lang="fa-IR" sz="3600" dirty="0" smtClean="0"/>
              <a:t>تصاویر توسط تکنیک </a:t>
            </a:r>
            <a:r>
              <a:rPr lang="fa-IR" sz="3600" dirty="0" err="1" smtClean="0"/>
              <a:t>هایی</a:t>
            </a:r>
            <a:r>
              <a:rPr lang="fa-IR" sz="3600" dirty="0" smtClean="0"/>
              <a:t> همچون </a:t>
            </a:r>
            <a:r>
              <a:rPr lang="fa-IR" sz="3600" dirty="0" smtClean="0">
                <a:solidFill>
                  <a:srgbClr val="FF0000"/>
                </a:solidFill>
              </a:rPr>
              <a:t>افزایش </a:t>
            </a:r>
            <a:r>
              <a:rPr lang="fa-IR" sz="3600" dirty="0" err="1" smtClean="0">
                <a:solidFill>
                  <a:srgbClr val="FF0000"/>
                </a:solidFill>
              </a:rPr>
              <a:t>کنتراست</a:t>
            </a:r>
            <a:r>
              <a:rPr lang="fa-IR" sz="3600" dirty="0" smtClean="0">
                <a:solidFill>
                  <a:srgbClr val="FF0000"/>
                </a:solidFill>
              </a:rPr>
              <a:t> </a:t>
            </a:r>
            <a:r>
              <a:rPr lang="fa-IR" sz="3600" dirty="0" smtClean="0"/>
              <a:t>به نمایی تبدیل می شوند که </a:t>
            </a:r>
            <a:r>
              <a:rPr lang="fa-IR" sz="3600" dirty="0" smtClean="0">
                <a:solidFill>
                  <a:srgbClr val="FF0000"/>
                </a:solidFill>
              </a:rPr>
              <a:t>لبه ها در آن مشخص </a:t>
            </a:r>
            <a:r>
              <a:rPr lang="fa-IR" sz="3600" dirty="0" smtClean="0"/>
              <a:t>می گردد.</a:t>
            </a:r>
          </a:p>
          <a:p>
            <a:pPr algn="r" rtl="1"/>
            <a:r>
              <a:rPr lang="fa-IR" sz="3600" dirty="0" smtClean="0"/>
              <a:t>در </a:t>
            </a:r>
            <a:r>
              <a:rPr lang="fa-IR" sz="3600" dirty="0" smtClean="0">
                <a:solidFill>
                  <a:srgbClr val="FF0000"/>
                </a:solidFill>
              </a:rPr>
              <a:t>مرحله دوم </a:t>
            </a:r>
            <a:r>
              <a:rPr lang="fa-IR" sz="3600" dirty="0" smtClean="0"/>
              <a:t>طرح کلی </a:t>
            </a:r>
            <a:r>
              <a:rPr lang="fa-IR" sz="3600" dirty="0" smtClean="0">
                <a:solidFill>
                  <a:srgbClr val="FF0000"/>
                </a:solidFill>
              </a:rPr>
              <a:t>دو و نیم بعدی </a:t>
            </a:r>
            <a:r>
              <a:rPr lang="fa-IR" sz="3600" dirty="0" smtClean="0"/>
              <a:t>حاصل می </a:t>
            </a:r>
            <a:r>
              <a:rPr lang="fa-IR" sz="3600" dirty="0" err="1" smtClean="0"/>
              <a:t>گرددکه</a:t>
            </a:r>
            <a:r>
              <a:rPr lang="fa-IR" sz="3600" dirty="0" smtClean="0"/>
              <a:t> شامل </a:t>
            </a:r>
            <a:r>
              <a:rPr lang="fa-IR" sz="3600" dirty="0" smtClean="0">
                <a:solidFill>
                  <a:srgbClr val="FF0000"/>
                </a:solidFill>
              </a:rPr>
              <a:t>مجموعه ای از اجزاء، سطح و زمینه(</a:t>
            </a:r>
            <a:r>
              <a:rPr lang="en-US" sz="3600" dirty="0" smtClean="0">
                <a:solidFill>
                  <a:srgbClr val="FF0000"/>
                </a:solidFill>
              </a:rPr>
              <a:t>layout</a:t>
            </a:r>
            <a:r>
              <a:rPr lang="fa-IR" sz="3600" dirty="0" smtClean="0">
                <a:solidFill>
                  <a:srgbClr val="FF0000"/>
                </a:solidFill>
              </a:rPr>
              <a:t>) 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r" rtl="1"/>
            <a:r>
              <a:rPr lang="fa-IR" sz="3600" dirty="0" smtClean="0"/>
              <a:t>در </a:t>
            </a:r>
            <a:r>
              <a:rPr lang="fa-IR" sz="3600" dirty="0" smtClean="0">
                <a:solidFill>
                  <a:srgbClr val="FF0000"/>
                </a:solidFill>
              </a:rPr>
              <a:t>مرحله سوم </a:t>
            </a:r>
            <a:r>
              <a:rPr lang="fa-IR" sz="3600" dirty="0" smtClean="0"/>
              <a:t>طرح کلی </a:t>
            </a:r>
            <a:r>
              <a:rPr lang="fa-IR" sz="3600" dirty="0" smtClean="0">
                <a:solidFill>
                  <a:srgbClr val="FF0000"/>
                </a:solidFill>
              </a:rPr>
              <a:t>سه بعدی</a:t>
            </a:r>
            <a:r>
              <a:rPr lang="fa-IR" sz="3600" dirty="0" smtClean="0"/>
              <a:t> شی شامل تفسیر کامل شی با اجزاء به هم پیوسته و </a:t>
            </a:r>
            <a:r>
              <a:rPr lang="fa-IR" sz="3600" dirty="0" smtClean="0">
                <a:solidFill>
                  <a:srgbClr val="FF0000"/>
                </a:solidFill>
              </a:rPr>
              <a:t>مستقل از موقعیت بیننده، جهت و غیره تولید </a:t>
            </a:r>
            <a:r>
              <a:rPr lang="fa-IR" sz="3600" dirty="0" smtClean="0"/>
              <a:t>می گردد.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71800" y="2187073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fa-IR" sz="5400" b="1" dirty="0" smtClean="0"/>
              <a:t>بازشناسی های شی در مدل</a:t>
            </a:r>
            <a:br>
              <a:rPr lang="fa-IR" sz="5400" b="1" dirty="0" smtClean="0"/>
            </a:br>
            <a:r>
              <a:rPr lang="fa-IR" sz="5400" b="1" dirty="0" smtClean="0"/>
              <a:t> سه بعدی مار</a:t>
            </a:r>
            <a:endParaRPr lang="en-US" sz="5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54990"/>
            <a:ext cx="4776642" cy="6430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7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ارزیابی تئوری </a:t>
            </a:r>
            <a:r>
              <a:rPr lang="fa-IR" sz="5400" b="1" dirty="0" err="1" smtClean="0"/>
              <a:t>محاسباتی</a:t>
            </a:r>
            <a:r>
              <a:rPr lang="fa-IR" sz="5400" b="1" dirty="0" smtClean="0"/>
              <a:t> بازشناسی الگو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نظریه ی مار به طور واقع راجع به چگونگی </a:t>
            </a:r>
            <a:r>
              <a:rPr lang="fa-IR" sz="3600" dirty="0" smtClean="0">
                <a:solidFill>
                  <a:srgbClr val="FF0000"/>
                </a:solidFill>
              </a:rPr>
              <a:t>بازشناسی</a:t>
            </a:r>
            <a:r>
              <a:rPr lang="fa-IR" sz="3600" dirty="0" smtClean="0"/>
              <a:t> در سیستم های </a:t>
            </a:r>
            <a:r>
              <a:rPr lang="fa-IR" sz="3600" dirty="0" smtClean="0">
                <a:solidFill>
                  <a:srgbClr val="FF0000"/>
                </a:solidFill>
              </a:rPr>
              <a:t>بینایی نیست</a:t>
            </a:r>
            <a:r>
              <a:rPr lang="fa-IR" sz="3600" dirty="0" smtClean="0"/>
              <a:t>، بلکه به </a:t>
            </a:r>
            <a:r>
              <a:rPr lang="fa-IR" sz="3600" dirty="0" smtClean="0">
                <a:solidFill>
                  <a:srgbClr val="FF0000"/>
                </a:solidFill>
              </a:rPr>
              <a:t>نحوه ی امکان </a:t>
            </a:r>
            <a:r>
              <a:rPr lang="fa-IR" sz="3600" dirty="0" smtClean="0"/>
              <a:t>چنین عملی (بازشناسی)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نظریه یکپارچگی اجزا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نظریه ای منحصر به فرد است زیرا </a:t>
            </a:r>
            <a:r>
              <a:rPr lang="fa-IR" sz="3600" dirty="0" smtClean="0">
                <a:solidFill>
                  <a:srgbClr val="FF0000"/>
                </a:solidFill>
              </a:rPr>
              <a:t>نقش ویژه ای به «توجه» </a:t>
            </a:r>
            <a:r>
              <a:rPr lang="fa-IR" sz="3600" dirty="0" smtClean="0"/>
              <a:t>داده است. نظریه ای مرحله ای است و در آن اجزای موجود استخراج و </a:t>
            </a:r>
            <a:r>
              <a:rPr lang="fa-IR" sz="3600" dirty="0" err="1" smtClean="0"/>
              <a:t>بازترکیب</a:t>
            </a:r>
            <a:r>
              <a:rPr lang="fa-IR" sz="3600" dirty="0" smtClean="0"/>
              <a:t> می گردند.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ویژگی های اصلی </a:t>
            </a:r>
            <a:r>
              <a:rPr lang="fa-IR" sz="3600" dirty="0" smtClean="0"/>
              <a:t>یک شی به واسطه ی وجود تصویر در </a:t>
            </a:r>
            <a:r>
              <a:rPr lang="fa-IR" sz="3600" dirty="0" smtClean="0">
                <a:solidFill>
                  <a:srgbClr val="FF0000"/>
                </a:solidFill>
              </a:rPr>
              <a:t>مرحله پیش توجه </a:t>
            </a:r>
            <a:r>
              <a:rPr lang="fa-IR" sz="3600" dirty="0" smtClean="0"/>
              <a:t>شناسایی می شود. این </a:t>
            </a:r>
            <a:r>
              <a:rPr lang="fa-IR" sz="3600" dirty="0" smtClean="0">
                <a:solidFill>
                  <a:srgbClr val="FF0000"/>
                </a:solidFill>
              </a:rPr>
              <a:t>ویژگی ها شامل رنگ، حرکت، جهت و انحنا </a:t>
            </a:r>
            <a:r>
              <a:rPr lang="fa-IR" sz="3600" dirty="0" smtClean="0"/>
              <a:t>هستند که طی مد مرحله ای به نام </a:t>
            </a:r>
            <a:r>
              <a:rPr lang="fa-IR" sz="3600" dirty="0" smtClean="0">
                <a:solidFill>
                  <a:srgbClr val="FF0000"/>
                </a:solidFill>
              </a:rPr>
              <a:t>توجه متمرکز </a:t>
            </a:r>
            <a:r>
              <a:rPr lang="fa-IR" sz="3600" dirty="0" smtClean="0"/>
              <a:t>ترکیب می شوند. به دنبال این مرحله، شی بازشناسی می شود.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2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verview of Cognitive Psychology - YouTub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410887"/>
            <a:ext cx="12192000" cy="47243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/>
              <a:t>نظریه یکپارچگی </a:t>
            </a:r>
            <a:r>
              <a:rPr lang="fa-IR" sz="5400" b="1" dirty="0" smtClean="0"/>
              <a:t>اجزا(2)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در مرحله ی </a:t>
            </a:r>
            <a:r>
              <a:rPr lang="fa-IR" sz="3600" dirty="0" smtClean="0">
                <a:solidFill>
                  <a:srgbClr val="FF0000"/>
                </a:solidFill>
              </a:rPr>
              <a:t>پیش توجه</a:t>
            </a:r>
            <a:r>
              <a:rPr lang="fa-IR" sz="3600" dirty="0" smtClean="0"/>
              <a:t>، ویژگی ها </a:t>
            </a:r>
            <a:r>
              <a:rPr lang="fa-IR" sz="3600" dirty="0" smtClean="0">
                <a:solidFill>
                  <a:srgbClr val="FF0000"/>
                </a:solidFill>
              </a:rPr>
              <a:t>بدون تلاش زیادی </a:t>
            </a:r>
            <a:r>
              <a:rPr lang="fa-IR" sz="3600" dirty="0" smtClean="0"/>
              <a:t>به دست می آید. توجه نیازی نیست و </a:t>
            </a:r>
            <a:r>
              <a:rPr lang="fa-IR" sz="3600" dirty="0" smtClean="0">
                <a:solidFill>
                  <a:srgbClr val="FF0000"/>
                </a:solidFill>
              </a:rPr>
              <a:t>جستجو به صورت موازی </a:t>
            </a:r>
            <a:r>
              <a:rPr lang="fa-IR" sz="3600" dirty="0" smtClean="0"/>
              <a:t>صورت می گیرد.</a:t>
            </a:r>
          </a:p>
          <a:p>
            <a:pPr algn="r" rtl="1"/>
            <a:r>
              <a:rPr lang="fa-IR" sz="3600" dirty="0" smtClean="0"/>
              <a:t>در مرحله ی </a:t>
            </a:r>
            <a:r>
              <a:rPr lang="fa-IR" sz="3600" dirty="0" smtClean="0">
                <a:solidFill>
                  <a:srgbClr val="FF0000"/>
                </a:solidFill>
              </a:rPr>
              <a:t>توجه متمرکز</a:t>
            </a:r>
            <a:r>
              <a:rPr lang="fa-IR" sz="3600" dirty="0" smtClean="0"/>
              <a:t>، </a:t>
            </a:r>
            <a:r>
              <a:rPr lang="fa-IR" sz="3600" dirty="0" smtClean="0">
                <a:solidFill>
                  <a:srgbClr val="FF0000"/>
                </a:solidFill>
              </a:rPr>
              <a:t>توجه نیاز است </a:t>
            </a:r>
            <a:r>
              <a:rPr lang="fa-IR" sz="3600" dirty="0" smtClean="0"/>
              <a:t>و </a:t>
            </a:r>
            <a:r>
              <a:rPr lang="fa-IR" sz="3600" dirty="0" smtClean="0">
                <a:solidFill>
                  <a:srgbClr val="FF0000"/>
                </a:solidFill>
              </a:rPr>
              <a:t>جستجو به صورت سری </a:t>
            </a:r>
            <a:r>
              <a:rPr lang="fa-IR" sz="3600" dirty="0" smtClean="0"/>
              <a:t>صورت می گیرد.</a:t>
            </a:r>
          </a:p>
          <a:p>
            <a:pPr algn="r" rtl="1"/>
            <a:r>
              <a:rPr lang="fa-IR" sz="3600" dirty="0" smtClean="0"/>
              <a:t>یک تست زیرکانه </a:t>
            </a:r>
          </a:p>
          <a:p>
            <a:pPr algn="r" rtl="1"/>
            <a:r>
              <a:rPr lang="fa-IR" sz="3600" dirty="0" smtClean="0"/>
              <a:t>در شکل های بعد حرف </a:t>
            </a:r>
            <a:r>
              <a:rPr lang="en-US" sz="3600" dirty="0" smtClean="0">
                <a:solidFill>
                  <a:srgbClr val="FF0000"/>
                </a:solidFill>
              </a:rPr>
              <a:t>T</a:t>
            </a:r>
            <a:r>
              <a:rPr lang="fa-IR" sz="3600" dirty="0" smtClean="0">
                <a:solidFill>
                  <a:srgbClr val="FF0000"/>
                </a:solidFill>
              </a:rPr>
              <a:t> مشکی </a:t>
            </a:r>
            <a:r>
              <a:rPr lang="fa-IR" sz="3600" dirty="0" smtClean="0"/>
              <a:t>را پیدا کنید.</a:t>
            </a:r>
          </a:p>
          <a:p>
            <a:pPr algn="r" rtl="1"/>
            <a:endParaRPr lang="fa-IR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جستجوی موازی</a:t>
            </a:r>
            <a:endParaRPr lang="en-US" sz="5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914400"/>
            <a:ext cx="4875892" cy="5085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9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جستجوی سری</a:t>
            </a:r>
            <a:endParaRPr lang="en-US" sz="5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914400"/>
            <a:ext cx="4953000" cy="5255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9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ارزیابی نظریه یکپارچگی اجزا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r" rtl="1"/>
            <a:r>
              <a:rPr lang="fa-IR" sz="3600" dirty="0" smtClean="0"/>
              <a:t>به طور وسیعی در </a:t>
            </a:r>
            <a:r>
              <a:rPr lang="fa-IR" sz="3600" dirty="0" smtClean="0">
                <a:solidFill>
                  <a:srgbClr val="FF0000"/>
                </a:solidFill>
              </a:rPr>
              <a:t>جامعه محققان پذیرفته </a:t>
            </a:r>
            <a:r>
              <a:rPr lang="fa-IR" sz="3600" dirty="0" smtClean="0"/>
              <a:t>شده است.</a:t>
            </a:r>
          </a:p>
          <a:p>
            <a:pPr algn="r" rtl="1"/>
            <a:r>
              <a:rPr lang="fa-IR" sz="3600" dirty="0" smtClean="0"/>
              <a:t>موضوعی که از این نظریه </a:t>
            </a:r>
            <a:r>
              <a:rPr lang="fa-IR" sz="3600" dirty="0" smtClean="0">
                <a:solidFill>
                  <a:srgbClr val="FF0000"/>
                </a:solidFill>
              </a:rPr>
              <a:t>استنباط </a:t>
            </a:r>
            <a:r>
              <a:rPr lang="fa-IR" sz="3600" dirty="0" err="1" smtClean="0">
                <a:solidFill>
                  <a:srgbClr val="FF0000"/>
                </a:solidFill>
              </a:rPr>
              <a:t>نمی</a:t>
            </a:r>
            <a:r>
              <a:rPr lang="fa-IR" sz="3600" dirty="0" smtClean="0">
                <a:solidFill>
                  <a:srgbClr val="FF0000"/>
                </a:solidFill>
              </a:rPr>
              <a:t> شود</a:t>
            </a:r>
            <a:r>
              <a:rPr lang="fa-IR" sz="3600" dirty="0" smtClean="0"/>
              <a:t>، آن است که </a:t>
            </a:r>
            <a:r>
              <a:rPr lang="fa-IR" sz="3600" dirty="0" smtClean="0">
                <a:solidFill>
                  <a:srgbClr val="FF0000"/>
                </a:solidFill>
              </a:rPr>
              <a:t>در سیستم بینایی، ویژگی ها دقیقا چگونه و کجا با هم تلفیق می شوند</a:t>
            </a:r>
            <a:r>
              <a:rPr lang="fa-IR" sz="3600" dirty="0" smtClean="0"/>
              <a:t>. که البته مشکل کوچکی نیست.</a:t>
            </a:r>
          </a:p>
          <a:p>
            <a:pPr algn="r" rtl="1"/>
            <a:r>
              <a:rPr lang="fa-IR" sz="3600" dirty="0" smtClean="0"/>
              <a:t>مغز چگونه اجزا را به هم وصل می کند؟ در کجای مغز به هم می پیوندند؟ (اشاره به مشکل الحاق اطلاعات در بینایی)</a:t>
            </a:r>
          </a:p>
          <a:p>
            <a:pPr algn="r" rtl="1"/>
            <a:r>
              <a:rPr lang="fa-IR" sz="3600" dirty="0" smtClean="0"/>
              <a:t>یک راه حل برای مشکل الحاق، </a:t>
            </a:r>
            <a:r>
              <a:rPr lang="fa-IR" sz="3600" dirty="0" smtClean="0">
                <a:solidFill>
                  <a:srgbClr val="FF0000"/>
                </a:solidFill>
              </a:rPr>
              <a:t>همزمان شدن فعالیت </a:t>
            </a:r>
            <a:r>
              <a:rPr lang="fa-IR" sz="3600" dirty="0" err="1" smtClean="0">
                <a:solidFill>
                  <a:srgbClr val="FF0000"/>
                </a:solidFill>
              </a:rPr>
              <a:t>نورون</a:t>
            </a:r>
            <a:r>
              <a:rPr lang="fa-IR" sz="3600" dirty="0" smtClean="0">
                <a:solidFill>
                  <a:srgbClr val="FF0000"/>
                </a:solidFill>
              </a:rPr>
              <a:t> </a:t>
            </a:r>
            <a:r>
              <a:rPr lang="fa-IR" sz="3600" dirty="0" err="1" smtClean="0">
                <a:solidFill>
                  <a:srgbClr val="FF0000"/>
                </a:solidFill>
              </a:rPr>
              <a:t>هایی</a:t>
            </a:r>
            <a:r>
              <a:rPr lang="fa-IR" sz="3600" dirty="0" smtClean="0">
                <a:solidFill>
                  <a:srgbClr val="FF0000"/>
                </a:solidFill>
              </a:rPr>
              <a:t> </a:t>
            </a:r>
            <a:r>
              <a:rPr lang="fa-IR" sz="3600" dirty="0" smtClean="0"/>
              <a:t>است که </a:t>
            </a:r>
            <a:r>
              <a:rPr lang="fa-IR" sz="3600" dirty="0" smtClean="0">
                <a:solidFill>
                  <a:srgbClr val="FF0000"/>
                </a:solidFill>
              </a:rPr>
              <a:t>ویژگی های جداگانه را بازنمایی </a:t>
            </a:r>
            <a:r>
              <a:rPr lang="fa-IR" sz="3600" dirty="0" smtClean="0"/>
              <a:t>می کنند.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63568"/>
            <a:ext cx="8610600" cy="1293028"/>
          </a:xfrm>
        </p:spPr>
        <p:txBody>
          <a:bodyPr>
            <a:normAutofit/>
          </a:bodyPr>
          <a:lstStyle/>
          <a:p>
            <a:r>
              <a:rPr lang="fa-IR" sz="5400" b="1" dirty="0" smtClean="0"/>
              <a:t>نظریه های توجه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0820400" cy="525780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r" rtl="1"/>
            <a:r>
              <a:rPr lang="fa-IR" sz="3600" dirty="0" smtClean="0"/>
              <a:t>توجه به عنوان </a:t>
            </a:r>
            <a:r>
              <a:rPr lang="fa-IR" sz="3600" dirty="0" smtClean="0">
                <a:solidFill>
                  <a:srgbClr val="FF0000"/>
                </a:solidFill>
              </a:rPr>
              <a:t>فعالیت ذهنی </a:t>
            </a:r>
            <a:r>
              <a:rPr lang="fa-IR" sz="3600" dirty="0" err="1" smtClean="0">
                <a:solidFill>
                  <a:srgbClr val="FF0000"/>
                </a:solidFill>
              </a:rPr>
              <a:t>تمرکزیافته</a:t>
            </a:r>
            <a:r>
              <a:rPr lang="fa-IR" sz="3600" dirty="0" smtClean="0">
                <a:solidFill>
                  <a:srgbClr val="FF0000"/>
                </a:solidFill>
              </a:rPr>
              <a:t> </a:t>
            </a:r>
            <a:r>
              <a:rPr lang="fa-IR" sz="3600" dirty="0" smtClean="0"/>
              <a:t>تعریف می شود و به صورت کلی می توان توجه را به عنوان شکلی از فعالیت ذهنی یا انرژی توزیع شده در منابع اطلاعاتی جایگزین نگاه کنیم.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نقش</a:t>
            </a:r>
            <a:r>
              <a:rPr lang="fa-IR" sz="3600" dirty="0" smtClean="0"/>
              <a:t> توجه در </a:t>
            </a:r>
            <a:r>
              <a:rPr lang="fa-IR" sz="3600" dirty="0" smtClean="0">
                <a:solidFill>
                  <a:srgbClr val="FF0000"/>
                </a:solidFill>
              </a:rPr>
              <a:t>استخراج اجزا و شکل دادن به آن ها </a:t>
            </a:r>
            <a:r>
              <a:rPr lang="fa-IR" sz="3600" dirty="0" smtClean="0"/>
              <a:t>در بازشناسی الگو می باشد.</a:t>
            </a:r>
          </a:p>
          <a:p>
            <a:pPr algn="r" rtl="1"/>
            <a:r>
              <a:rPr lang="fa-IR" sz="3600" dirty="0" smtClean="0"/>
              <a:t>ویژگی های توجه: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انتخابی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تقسیم پذیری</a:t>
            </a:r>
          </a:p>
          <a:p>
            <a:pPr algn="r" rtl="1"/>
            <a:r>
              <a:rPr lang="fa-IR" sz="3600" dirty="0" err="1" smtClean="0">
                <a:solidFill>
                  <a:srgbClr val="FF0000"/>
                </a:solidFill>
              </a:rPr>
              <a:t>جابه</a:t>
            </a:r>
            <a:r>
              <a:rPr lang="fa-IR" sz="3600" dirty="0" err="1">
                <a:solidFill>
                  <a:srgbClr val="FF0000"/>
                </a:solidFill>
              </a:rPr>
              <a:t>‌</a:t>
            </a:r>
            <a:r>
              <a:rPr lang="fa-IR" sz="3600" dirty="0" err="1" smtClean="0">
                <a:solidFill>
                  <a:srgbClr val="FF0000"/>
                </a:solidFill>
              </a:rPr>
              <a:t>جاپذیر</a:t>
            </a:r>
            <a:endParaRPr lang="fa-IR" sz="3600" dirty="0" smtClean="0">
              <a:solidFill>
                <a:srgbClr val="FF0000"/>
              </a:solidFill>
            </a:endParaRP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پایدار</a:t>
            </a:r>
            <a:r>
              <a:rPr lang="fa-IR" sz="3600" dirty="0" smtClean="0"/>
              <a:t>(توجه پایدار = تمرکز </a:t>
            </a:r>
            <a:r>
              <a:rPr lang="fa-IR" sz="3600" dirty="0" err="1" smtClean="0"/>
              <a:t>تمدیدیافته</a:t>
            </a:r>
            <a:r>
              <a:rPr lang="fa-IR" sz="3600" dirty="0" smtClean="0"/>
              <a:t>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63568"/>
            <a:ext cx="8610600" cy="1293028"/>
          </a:xfrm>
        </p:spPr>
        <p:txBody>
          <a:bodyPr>
            <a:normAutofit/>
          </a:bodyPr>
          <a:lstStyle/>
          <a:p>
            <a:r>
              <a:rPr lang="fa-IR" sz="5400" b="1" dirty="0" smtClean="0"/>
              <a:t>نظریه های توجه(2)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0820400" cy="52578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از این قسمت به بعد به بیان چندین نظریه در مورد چگونگی استفاده از توجه در حوزه ی شناختی خواهیم پرداخت.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دو گروه عمومی </a:t>
            </a:r>
            <a:r>
              <a:rPr lang="fa-IR" sz="3600" dirty="0" smtClean="0"/>
              <a:t>از نظریات توجه وجود دارد.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1. نظریات دهانه بطری</a:t>
            </a:r>
            <a:r>
              <a:rPr lang="fa-IR" sz="3600" dirty="0" smtClean="0"/>
              <a:t>(میراث </a:t>
            </a:r>
            <a:r>
              <a:rPr lang="fa-IR" sz="3600" dirty="0" smtClean="0">
                <a:solidFill>
                  <a:srgbClr val="FF0000"/>
                </a:solidFill>
              </a:rPr>
              <a:t>نظریه توجه انتخابی</a:t>
            </a:r>
            <a:r>
              <a:rPr lang="fa-IR" sz="3600" dirty="0" smtClean="0"/>
              <a:t>)</a:t>
            </a:r>
          </a:p>
          <a:p>
            <a:pPr algn="r" rtl="1"/>
            <a:r>
              <a:rPr lang="fa-IR" sz="3600" dirty="0" smtClean="0"/>
              <a:t>مدل صافی </a:t>
            </a:r>
            <a:r>
              <a:rPr lang="fa-IR" sz="3600" dirty="0" err="1" smtClean="0"/>
              <a:t>برودبنت</a:t>
            </a:r>
            <a:r>
              <a:rPr lang="fa-IR" sz="3600" dirty="0" smtClean="0"/>
              <a:t>، مدل </a:t>
            </a:r>
            <a:r>
              <a:rPr lang="fa-IR" sz="3600" dirty="0" err="1" smtClean="0"/>
              <a:t>ترقیق</a:t>
            </a:r>
            <a:r>
              <a:rPr lang="fa-IR" sz="3600" dirty="0" smtClean="0"/>
              <a:t> اطلاعات </a:t>
            </a:r>
            <a:r>
              <a:rPr lang="fa-IR" sz="3600" dirty="0" err="1" smtClean="0"/>
              <a:t>تریسمن</a:t>
            </a:r>
            <a:r>
              <a:rPr lang="fa-IR" sz="3600" dirty="0" smtClean="0"/>
              <a:t>، مدل انتخاب حافظه </a:t>
            </a:r>
            <a:r>
              <a:rPr lang="fa-IR" sz="3600" dirty="0" err="1" smtClean="0"/>
              <a:t>دوچ</a:t>
            </a:r>
            <a:r>
              <a:rPr lang="fa-IR" sz="3600" dirty="0" smtClean="0"/>
              <a:t>-نورمن و مدل چند سبکی همه از نظریات دهانه بطری هستند.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2. نظریه ی ظرفیت </a:t>
            </a:r>
            <a:r>
              <a:rPr lang="fa-IR" sz="3600" dirty="0" smtClean="0"/>
              <a:t>(</a:t>
            </a:r>
            <a:r>
              <a:rPr lang="fa-IR" sz="3600" dirty="0" smtClean="0">
                <a:solidFill>
                  <a:srgbClr val="FF0000"/>
                </a:solidFill>
              </a:rPr>
              <a:t>نظریه ی تقسیم </a:t>
            </a:r>
            <a:r>
              <a:rPr lang="fa-IR" sz="3600" dirty="0" smtClean="0"/>
              <a:t>را مورد توجه قرار داده)</a:t>
            </a:r>
          </a:p>
          <a:p>
            <a:pPr algn="r" rtl="1"/>
            <a:r>
              <a:rPr lang="fa-IR" sz="3600" dirty="0" smtClean="0"/>
              <a:t>توجه را منبع محدود در نظر می گیرند. مدل </a:t>
            </a:r>
            <a:r>
              <a:rPr lang="fa-IR" sz="3600" dirty="0" err="1" smtClean="0"/>
              <a:t>ظرفیتی</a:t>
            </a:r>
            <a:r>
              <a:rPr lang="fa-IR" sz="3600" dirty="0" smtClean="0"/>
              <a:t> </a:t>
            </a:r>
            <a:r>
              <a:rPr lang="fa-IR" sz="3600" dirty="0" err="1" smtClean="0"/>
              <a:t>کاهنمن</a:t>
            </a:r>
            <a:r>
              <a:rPr lang="fa-IR" sz="3600" dirty="0" smtClean="0"/>
              <a:t> نمونه ای از نظریه ی ظرفیت است.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مدل صافی(فیلتر) </a:t>
            </a:r>
            <a:r>
              <a:rPr lang="fa-IR" sz="5400" b="1" dirty="0" err="1" smtClean="0"/>
              <a:t>برودبنت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دونالد </a:t>
            </a:r>
            <a:r>
              <a:rPr lang="fa-IR" sz="3600" dirty="0" err="1" smtClean="0">
                <a:solidFill>
                  <a:srgbClr val="FF0000"/>
                </a:solidFill>
              </a:rPr>
              <a:t>برودبنت</a:t>
            </a:r>
            <a:r>
              <a:rPr lang="fa-IR" sz="3600" dirty="0" smtClean="0">
                <a:solidFill>
                  <a:srgbClr val="FF0000"/>
                </a:solidFill>
              </a:rPr>
              <a:t> </a:t>
            </a:r>
            <a:r>
              <a:rPr lang="fa-IR" sz="3600" dirty="0" smtClean="0"/>
              <a:t>در سال 1958 مدل فیلتر توجه خود را ارائه نمود.</a:t>
            </a:r>
          </a:p>
          <a:p>
            <a:pPr algn="r" rtl="1"/>
            <a:r>
              <a:rPr lang="fa-IR" sz="3600" dirty="0" smtClean="0"/>
              <a:t>در این مدل:</a:t>
            </a:r>
          </a:p>
          <a:p>
            <a:pPr algn="r" rtl="1"/>
            <a:r>
              <a:rPr lang="fa-IR" sz="3600" dirty="0" smtClean="0"/>
              <a:t>اطلاعات بر اساس </a:t>
            </a:r>
            <a:r>
              <a:rPr lang="fa-IR" sz="3600" dirty="0" smtClean="0">
                <a:solidFill>
                  <a:srgbClr val="FF0000"/>
                </a:solidFill>
              </a:rPr>
              <a:t>ویژگی های فیزیکی </a:t>
            </a:r>
            <a:r>
              <a:rPr lang="fa-IR" sz="3600" dirty="0" smtClean="0"/>
              <a:t>خود انتخاب می شوند.</a:t>
            </a:r>
          </a:p>
          <a:p>
            <a:pPr algn="r" rtl="1"/>
            <a:r>
              <a:rPr lang="fa-IR" sz="3600" dirty="0" smtClean="0"/>
              <a:t>به </a:t>
            </a:r>
            <a:r>
              <a:rPr lang="fa-IR" sz="3600" dirty="0" smtClean="0">
                <a:solidFill>
                  <a:srgbClr val="FF0000"/>
                </a:solidFill>
              </a:rPr>
              <a:t>اطلاعات انتخاب </a:t>
            </a:r>
            <a:r>
              <a:rPr lang="fa-IR" sz="3600" dirty="0" smtClean="0"/>
              <a:t>شده اجازه داده می شود تا برای پردازش های بیشتر به مراحل بعدی بروند.</a:t>
            </a:r>
          </a:p>
          <a:p>
            <a:pPr algn="r" rtl="1"/>
            <a:r>
              <a:rPr lang="fa-IR" sz="3600" dirty="0" smtClean="0"/>
              <a:t>اطلاعات </a:t>
            </a:r>
            <a:r>
              <a:rPr lang="fa-IR" sz="3600" dirty="0" smtClean="0">
                <a:solidFill>
                  <a:srgbClr val="FF0000"/>
                </a:solidFill>
              </a:rPr>
              <a:t>انتخاب نشده</a:t>
            </a:r>
            <a:r>
              <a:rPr lang="fa-IR" sz="3600" dirty="0" smtClean="0"/>
              <a:t> به طور کلی </a:t>
            </a:r>
            <a:r>
              <a:rPr lang="fa-IR" sz="3600" dirty="0" smtClean="0">
                <a:solidFill>
                  <a:srgbClr val="FF0000"/>
                </a:solidFill>
              </a:rPr>
              <a:t>بلوک</a:t>
            </a:r>
            <a:r>
              <a:rPr lang="fa-IR" sz="3600" dirty="0" smtClean="0"/>
              <a:t> می شوند.</a:t>
            </a:r>
          </a:p>
          <a:p>
            <a:pPr algn="r" rtl="1"/>
            <a:r>
              <a:rPr lang="fa-IR" sz="3600" dirty="0" smtClean="0"/>
              <a:t>مثالی از مدل های انتخابی </a:t>
            </a:r>
            <a:r>
              <a:rPr lang="fa-IR" sz="3600" dirty="0" smtClean="0">
                <a:solidFill>
                  <a:srgbClr val="FF0000"/>
                </a:solidFill>
              </a:rPr>
              <a:t>سریع انتخاب</a:t>
            </a:r>
            <a:r>
              <a:rPr lang="fa-IR" sz="36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مدل صافی </a:t>
            </a:r>
            <a:r>
              <a:rPr lang="fa-IR" sz="5400" b="1" dirty="0" err="1" smtClean="0"/>
              <a:t>برودبنت</a:t>
            </a:r>
            <a:endParaRPr lang="en-US" sz="5400" b="1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956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4958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9436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73914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89916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905000" y="2705100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657600" y="27051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5257800" y="27051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6705600" y="27051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8153400" y="27051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1905000" y="4038600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3657600" y="40386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1676400" y="2133601"/>
            <a:ext cx="1311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Attended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1321952" y="4186536"/>
            <a:ext cx="16017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Unattended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665914" y="4572001"/>
            <a:ext cx="1176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Sensory</a:t>
            </a:r>
          </a:p>
          <a:p>
            <a:pPr algn="ctr"/>
            <a:r>
              <a:rPr lang="en-US"/>
              <a:t>Store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556126" y="4608514"/>
            <a:ext cx="849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Filter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5566985" y="4572001"/>
            <a:ext cx="16866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Pattern</a:t>
            </a:r>
          </a:p>
          <a:p>
            <a:pPr algn="ctr"/>
            <a:r>
              <a:rPr lang="en-US"/>
              <a:t>Recognition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7315200" y="4648201"/>
            <a:ext cx="1327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Selection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8712644" y="4648201"/>
            <a:ext cx="15167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Short-term</a:t>
            </a:r>
          </a:p>
          <a:p>
            <a:pPr algn="ctr"/>
            <a:r>
              <a:rPr lang="en-US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27821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ارزیابی مدل صافی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در مورد این نظریه </a:t>
            </a:r>
            <a:r>
              <a:rPr lang="fa-IR" sz="3600" dirty="0" smtClean="0">
                <a:solidFill>
                  <a:srgbClr val="FF0000"/>
                </a:solidFill>
              </a:rPr>
              <a:t>مشکلات اثبات </a:t>
            </a:r>
            <a:r>
              <a:rPr lang="fa-IR" sz="3600" dirty="0" smtClean="0"/>
              <a:t>شده ای وجود دارد.</a:t>
            </a:r>
          </a:p>
          <a:p>
            <a:pPr algn="r" rtl="1"/>
            <a:r>
              <a:rPr lang="fa-IR" sz="3600" dirty="0" smtClean="0"/>
              <a:t>یکی از این مشکلات پدیده ای روانشناسی به نام </a:t>
            </a:r>
            <a:r>
              <a:rPr lang="fa-IR" sz="3600" dirty="0" smtClean="0">
                <a:solidFill>
                  <a:srgbClr val="FF0000"/>
                </a:solidFill>
              </a:rPr>
              <a:t>اثر مهمانی شلوغ </a:t>
            </a:r>
            <a:r>
              <a:rPr lang="fa-IR" sz="3600" dirty="0" smtClean="0"/>
              <a:t>است.(عبور برخی از کلمات مثلا اسم فرد نشانگر های خطر همچون آتش و غیره از کانال توجه نشده)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4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مدل </a:t>
            </a:r>
            <a:r>
              <a:rPr lang="fa-IR" sz="5400" b="1" dirty="0" err="1" smtClean="0"/>
              <a:t>ترقیق</a:t>
            </a:r>
            <a:r>
              <a:rPr lang="fa-IR" sz="5400" b="1" dirty="0" smtClean="0"/>
              <a:t> </a:t>
            </a:r>
            <a:r>
              <a:rPr lang="fa-IR" sz="5400" b="1" dirty="0" err="1" smtClean="0"/>
              <a:t>تریسمن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در سال 1964 توسط </a:t>
            </a:r>
            <a:r>
              <a:rPr lang="fa-IR" sz="3600" dirty="0" err="1" smtClean="0"/>
              <a:t>تریسمن</a:t>
            </a:r>
            <a:r>
              <a:rPr lang="fa-IR" sz="3600" dirty="0" smtClean="0"/>
              <a:t> ارائه گردید.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مشابه نظریه صافی است </a:t>
            </a:r>
            <a:r>
              <a:rPr lang="fa-IR" sz="3600" dirty="0" smtClean="0"/>
              <a:t>با این تفاوت که </a:t>
            </a:r>
            <a:r>
              <a:rPr lang="fa-IR" sz="3600" dirty="0" smtClean="0">
                <a:solidFill>
                  <a:srgbClr val="FF0000"/>
                </a:solidFill>
              </a:rPr>
              <a:t>به جای انسداد کامل </a:t>
            </a:r>
            <a:r>
              <a:rPr lang="fa-IR" sz="3600" dirty="0" smtClean="0"/>
              <a:t>پیام </a:t>
            </a:r>
            <a:r>
              <a:rPr lang="fa-IR" sz="3600" dirty="0" err="1" smtClean="0"/>
              <a:t>ترقیق</a:t>
            </a:r>
            <a:r>
              <a:rPr lang="fa-IR" sz="3600" dirty="0" smtClean="0"/>
              <a:t> نشده، صافی </a:t>
            </a:r>
            <a:r>
              <a:rPr lang="fa-IR" sz="3600" dirty="0" smtClean="0">
                <a:solidFill>
                  <a:srgbClr val="FF0000"/>
                </a:solidFill>
              </a:rPr>
              <a:t>موجب تضعیف با تخفیف </a:t>
            </a:r>
            <a:r>
              <a:rPr lang="fa-IR" sz="3600" dirty="0" smtClean="0"/>
              <a:t>آن می شود.(به مانند عبور از دو شیر)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9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/>
              <a:t>دلایل انقلاب شناختی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1. </a:t>
            </a:r>
            <a:r>
              <a:rPr lang="fa-IR" sz="3600" dirty="0" smtClean="0">
                <a:solidFill>
                  <a:srgbClr val="FF0000"/>
                </a:solidFill>
              </a:rPr>
              <a:t>شکست </a:t>
            </a:r>
            <a:r>
              <a:rPr lang="fa-IR" sz="3600" dirty="0">
                <a:solidFill>
                  <a:srgbClr val="FF0000"/>
                </a:solidFill>
              </a:rPr>
              <a:t>رویکرد رفتارگرایی </a:t>
            </a:r>
            <a:r>
              <a:rPr lang="fa-IR" sz="3600" dirty="0"/>
              <a:t>در توجیه مسائلی چون </a:t>
            </a:r>
            <a:r>
              <a:rPr lang="fa-IR" sz="3600" dirty="0">
                <a:solidFill>
                  <a:srgbClr val="FF0000"/>
                </a:solidFill>
              </a:rPr>
              <a:t>یادگیری زبان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2. </a:t>
            </a:r>
            <a:r>
              <a:rPr lang="fa-IR" sz="3600" dirty="0">
                <a:solidFill>
                  <a:srgbClr val="FF0000"/>
                </a:solidFill>
              </a:rPr>
              <a:t>اختراع </a:t>
            </a:r>
            <a:r>
              <a:rPr lang="fa-IR" sz="3600" dirty="0">
                <a:solidFill>
                  <a:srgbClr val="FF0000"/>
                </a:solidFill>
              </a:rPr>
              <a:t>ابزار </a:t>
            </a:r>
            <a:r>
              <a:rPr lang="fa-IR" sz="3600" dirty="0"/>
              <a:t>اندازه گیری جدید برای آزمودن اعمال ذهنی </a:t>
            </a:r>
            <a:r>
              <a:rPr lang="en-US" sz="3600" dirty="0"/>
              <a:t>(PET, CAT, MRI)</a:t>
            </a:r>
            <a:endParaRPr lang="fa-IR" sz="3600" dirty="0"/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3. </a:t>
            </a:r>
            <a:r>
              <a:rPr lang="fa-IR" sz="3600" dirty="0" smtClean="0"/>
              <a:t>پیدایش </a:t>
            </a:r>
            <a:r>
              <a:rPr lang="fa-IR" sz="3600" dirty="0"/>
              <a:t>رایانه و استفاده گسترده از استعاره «</a:t>
            </a:r>
            <a:r>
              <a:rPr lang="fa-IR" sz="3600" dirty="0">
                <a:solidFill>
                  <a:srgbClr val="FF0000"/>
                </a:solidFill>
              </a:rPr>
              <a:t>ذهن به عنوان رایانه</a:t>
            </a:r>
            <a:r>
              <a:rPr lang="fa-IR" sz="3600" dirty="0"/>
              <a:t>»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5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مدل </a:t>
            </a:r>
            <a:r>
              <a:rPr lang="fa-IR" sz="5400" b="1" dirty="0" err="1" smtClean="0"/>
              <a:t>ترقیق</a:t>
            </a:r>
            <a:r>
              <a:rPr lang="fa-IR" sz="5400" b="1" dirty="0" smtClean="0"/>
              <a:t> </a:t>
            </a:r>
            <a:r>
              <a:rPr lang="fa-IR" sz="5400" b="1" dirty="0" err="1" smtClean="0"/>
              <a:t>تریسمن</a:t>
            </a:r>
            <a:endParaRPr lang="en-US" sz="5400" b="1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8956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4958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9436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73914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89916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905000" y="2705100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3657600" y="27051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5257800" y="27051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6705600" y="27051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8153400" y="27051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1905000" y="4038600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3657600" y="40386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5257800" y="4038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6705600" y="4038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8153400" y="40386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1676400" y="2133601"/>
            <a:ext cx="1311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Attended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1361926" y="4089708"/>
            <a:ext cx="16017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Unattended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2665914" y="4572001"/>
            <a:ext cx="1176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Sensory</a:t>
            </a:r>
          </a:p>
          <a:p>
            <a:pPr algn="ctr"/>
            <a:r>
              <a:rPr lang="en-US"/>
              <a:t>Store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556126" y="4608514"/>
            <a:ext cx="849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Filter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5566985" y="4572001"/>
            <a:ext cx="16866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Pattern</a:t>
            </a:r>
          </a:p>
          <a:p>
            <a:pPr algn="ctr"/>
            <a:r>
              <a:rPr lang="en-US"/>
              <a:t>Recognition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7315200" y="4648201"/>
            <a:ext cx="1327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Selection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8712644" y="4648201"/>
            <a:ext cx="15167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Short-term</a:t>
            </a:r>
          </a:p>
          <a:p>
            <a:pPr algn="ctr"/>
            <a:r>
              <a:rPr lang="en-US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1728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مدل انتخابی </a:t>
            </a:r>
            <a:r>
              <a:rPr lang="fa-IR" sz="5400" b="1" dirty="0" err="1" smtClean="0"/>
              <a:t>دوچ</a:t>
            </a:r>
            <a:r>
              <a:rPr lang="fa-IR" sz="5400" b="1" dirty="0" smtClean="0"/>
              <a:t>-نورمن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err="1" smtClean="0"/>
              <a:t>دوچ</a:t>
            </a:r>
            <a:r>
              <a:rPr lang="fa-IR" sz="3600" dirty="0" smtClean="0"/>
              <a:t> در سال 1963 و نورمن در سال 1968 </a:t>
            </a:r>
            <a:r>
              <a:rPr lang="fa-IR" sz="3600" dirty="0" smtClean="0">
                <a:solidFill>
                  <a:srgbClr val="FF0000"/>
                </a:solidFill>
              </a:rPr>
              <a:t>فرایند ثانویه ای </a:t>
            </a:r>
            <a:r>
              <a:rPr lang="fa-IR" sz="3600" dirty="0" smtClean="0"/>
              <a:t>را برای انتخاب اطلاعات پیشنهاد کردند و </a:t>
            </a:r>
            <a:r>
              <a:rPr lang="fa-IR" sz="3600" dirty="0" smtClean="0">
                <a:solidFill>
                  <a:srgbClr val="FF0000"/>
                </a:solidFill>
              </a:rPr>
              <a:t>آن انتخاب اطلاعات بر پایه ی معانی </a:t>
            </a:r>
            <a:r>
              <a:rPr lang="fa-IR" sz="3600" dirty="0" smtClean="0"/>
              <a:t>آنها بود.</a:t>
            </a:r>
          </a:p>
          <a:p>
            <a:pPr algn="r" rtl="1"/>
            <a:r>
              <a:rPr lang="fa-IR" sz="3600" dirty="0" smtClean="0"/>
              <a:t>این </a:t>
            </a:r>
            <a:r>
              <a:rPr lang="fa-IR" sz="3600" dirty="0" smtClean="0">
                <a:solidFill>
                  <a:srgbClr val="FF0000"/>
                </a:solidFill>
              </a:rPr>
              <a:t>انتخاب</a:t>
            </a:r>
            <a:r>
              <a:rPr lang="fa-IR" sz="3600" dirty="0" smtClean="0"/>
              <a:t> در فرایند پردازش </a:t>
            </a:r>
            <a:r>
              <a:rPr lang="fa-IR" sz="3600" dirty="0" smtClean="0">
                <a:solidFill>
                  <a:srgbClr val="FF0000"/>
                </a:solidFill>
              </a:rPr>
              <a:t>دیرتر</a:t>
            </a:r>
            <a:r>
              <a:rPr lang="fa-IR" sz="3600" dirty="0" smtClean="0"/>
              <a:t> اتفاق  می افتد لذا این مدل نمونه ای از مدل های با </a:t>
            </a:r>
            <a:r>
              <a:rPr lang="fa-IR" sz="3600" dirty="0" smtClean="0">
                <a:solidFill>
                  <a:srgbClr val="FF0000"/>
                </a:solidFill>
              </a:rPr>
              <a:t>انتخاب دیررس </a:t>
            </a:r>
            <a:r>
              <a:rPr lang="fa-IR" sz="3600" dirty="0" smtClean="0"/>
              <a:t>است.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1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 dirty="0">
                <a:solidFill>
                  <a:prstClr val="white"/>
                </a:solidFill>
              </a:rPr>
              <a:t>مدل انتخابی </a:t>
            </a:r>
            <a:r>
              <a:rPr lang="fa-IR" sz="5400" b="1" dirty="0" err="1">
                <a:solidFill>
                  <a:prstClr val="white"/>
                </a:solidFill>
              </a:rPr>
              <a:t>دوچ</a:t>
            </a:r>
            <a:r>
              <a:rPr lang="fa-IR" sz="5400" b="1" dirty="0">
                <a:solidFill>
                  <a:prstClr val="white"/>
                </a:solidFill>
              </a:rPr>
              <a:t>-نورمن</a:t>
            </a:r>
            <a:endParaRPr lang="en-US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8956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4958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9436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3914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89916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1905000" y="2705100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657600" y="27051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257800" y="27051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6705600" y="27051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8153400" y="27051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1905000" y="4038600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3657600" y="40386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5257800" y="4038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6705600" y="4038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676400" y="2133601"/>
            <a:ext cx="1311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Attended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1309119" y="4064616"/>
            <a:ext cx="16017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Unattended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2665914" y="4572001"/>
            <a:ext cx="1176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Sensory</a:t>
            </a:r>
          </a:p>
          <a:p>
            <a:pPr algn="ctr"/>
            <a:r>
              <a:rPr lang="en-US"/>
              <a:t>Store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4556126" y="4608514"/>
            <a:ext cx="849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Filter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5566985" y="4572001"/>
            <a:ext cx="16866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Pattern</a:t>
            </a:r>
          </a:p>
          <a:p>
            <a:pPr algn="ctr"/>
            <a:r>
              <a:rPr lang="en-US"/>
              <a:t>Recognition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7315200" y="4648201"/>
            <a:ext cx="1327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Selection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8712644" y="4648201"/>
            <a:ext cx="15167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Short-term</a:t>
            </a:r>
          </a:p>
          <a:p>
            <a:pPr algn="ctr"/>
            <a:r>
              <a:rPr lang="en-US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73407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مدل چند </a:t>
            </a:r>
            <a:r>
              <a:rPr lang="fa-IR" sz="5400" b="1" dirty="0" err="1" smtClean="0"/>
              <a:t>وجهی</a:t>
            </a:r>
            <a:r>
              <a:rPr lang="fa-IR" sz="5400" b="1" dirty="0" smtClean="0"/>
              <a:t> توجه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اجازه می دهد تا </a:t>
            </a:r>
            <a:r>
              <a:rPr lang="fa-IR" sz="3600" dirty="0" smtClean="0">
                <a:solidFill>
                  <a:srgbClr val="FF0000"/>
                </a:solidFill>
              </a:rPr>
              <a:t>انتخاب زود یا دیر </a:t>
            </a:r>
            <a:r>
              <a:rPr lang="fa-IR" sz="3600" dirty="0" smtClean="0"/>
              <a:t>صورت پذیرد.</a:t>
            </a:r>
          </a:p>
          <a:p>
            <a:pPr algn="r" rtl="1"/>
            <a:r>
              <a:rPr lang="fa-IR" sz="3600" dirty="0" smtClean="0"/>
              <a:t>ایده ی صافی متحرک در این مدل مطرح گردیده یعنی </a:t>
            </a:r>
            <a:r>
              <a:rPr lang="fa-IR" sz="3600" dirty="0" smtClean="0">
                <a:solidFill>
                  <a:srgbClr val="FF0000"/>
                </a:solidFill>
              </a:rPr>
              <a:t>پالایش و تصفیه اطلاعات در نقاط مختلف پردازش</a:t>
            </a:r>
            <a:r>
              <a:rPr lang="fa-IR" sz="3600" dirty="0" smtClean="0"/>
              <a:t> مطابق با نیاز های مشاهده کننده اعمال می شود.</a:t>
            </a:r>
          </a:p>
          <a:p>
            <a:pPr algn="r" rtl="1"/>
            <a:r>
              <a:rPr lang="fa-IR" sz="3600" dirty="0" smtClean="0"/>
              <a:t>همچنین انتخاب می تواند </a:t>
            </a:r>
            <a:r>
              <a:rPr lang="fa-IR" sz="3600" dirty="0" smtClean="0">
                <a:solidFill>
                  <a:srgbClr val="FF0000"/>
                </a:solidFill>
              </a:rPr>
              <a:t>همزمان</a:t>
            </a:r>
            <a:r>
              <a:rPr lang="fa-IR" sz="3600" dirty="0" smtClean="0"/>
              <a:t> هم بر اساس ویژگی های </a:t>
            </a:r>
            <a:r>
              <a:rPr lang="fa-IR" sz="3600" dirty="0" smtClean="0">
                <a:solidFill>
                  <a:srgbClr val="FF0000"/>
                </a:solidFill>
              </a:rPr>
              <a:t>فیزیکی و معنایی </a:t>
            </a:r>
            <a:r>
              <a:rPr lang="fa-IR" sz="3600" dirty="0" smtClean="0"/>
              <a:t>صورت بپذیرید(هرچند نقش </a:t>
            </a:r>
            <a:r>
              <a:rPr lang="fa-IR" sz="3600" dirty="0" smtClean="0">
                <a:solidFill>
                  <a:srgbClr val="FF0000"/>
                </a:solidFill>
              </a:rPr>
              <a:t>معنایی بیشتر </a:t>
            </a:r>
            <a:r>
              <a:rPr lang="fa-IR" sz="3600" dirty="0" smtClean="0"/>
              <a:t>است).</a:t>
            </a:r>
          </a:p>
          <a:p>
            <a:pPr algn="r" rtl="1"/>
            <a:r>
              <a:rPr lang="fa-IR" sz="3600" dirty="0" smtClean="0"/>
              <a:t>این مدل توسط یافته های </a:t>
            </a:r>
            <a:r>
              <a:rPr lang="fa-IR" sz="3600" dirty="0" err="1" smtClean="0">
                <a:solidFill>
                  <a:srgbClr val="FF0000"/>
                </a:solidFill>
              </a:rPr>
              <a:t>نوروفیزیلوژی</a:t>
            </a:r>
            <a:r>
              <a:rPr lang="fa-IR" sz="3600" dirty="0" smtClean="0"/>
              <a:t> حمایت می شود.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مدل </a:t>
            </a:r>
            <a:r>
              <a:rPr lang="fa-IR" sz="5400" b="1" dirty="0" err="1" smtClean="0"/>
              <a:t>ظرفیتی</a:t>
            </a:r>
            <a:r>
              <a:rPr lang="fa-IR" sz="5400" b="1" dirty="0" smtClean="0"/>
              <a:t> </a:t>
            </a:r>
            <a:r>
              <a:rPr lang="fa-IR" sz="5400" b="1" dirty="0" err="1" smtClean="0"/>
              <a:t>کاهنمن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در سال </a:t>
            </a:r>
            <a:r>
              <a:rPr lang="fa-IR" sz="3600" dirty="0" smtClean="0">
                <a:solidFill>
                  <a:srgbClr val="FF0000"/>
                </a:solidFill>
              </a:rPr>
              <a:t>1973</a:t>
            </a:r>
            <a:r>
              <a:rPr lang="fa-IR" sz="3600" dirty="0" smtClean="0"/>
              <a:t> ارائه گردید و </a:t>
            </a:r>
            <a:r>
              <a:rPr lang="fa-IR" sz="3600" dirty="0" smtClean="0">
                <a:solidFill>
                  <a:srgbClr val="FF0000"/>
                </a:solidFill>
              </a:rPr>
              <a:t>توجه</a:t>
            </a:r>
            <a:r>
              <a:rPr lang="fa-IR" sz="3600" dirty="0" smtClean="0"/>
              <a:t> را به عنوان یک </a:t>
            </a:r>
            <a:r>
              <a:rPr lang="fa-IR" sz="3600" dirty="0" smtClean="0">
                <a:solidFill>
                  <a:srgbClr val="FF0000"/>
                </a:solidFill>
              </a:rPr>
              <a:t>منبع محدود معرفی </a:t>
            </a:r>
            <a:r>
              <a:rPr lang="fa-IR" sz="3600" dirty="0" smtClean="0"/>
              <a:t>نمود.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سطح برانگیختگی ظرفیت توجه را مشخص می کند.</a:t>
            </a:r>
          </a:p>
          <a:p>
            <a:pPr algn="r" rtl="1"/>
            <a:r>
              <a:rPr lang="fa-IR" sz="3600" dirty="0" smtClean="0"/>
              <a:t>توجه توسط دو عامل اختصاص می یابد: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1. تنظیم پایدار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2. اراده ی آنی</a:t>
            </a:r>
          </a:p>
          <a:p>
            <a:pPr algn="r" rtl="1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86200" y="2057400"/>
            <a:ext cx="8610600" cy="1293028"/>
          </a:xfrm>
        </p:spPr>
        <p:txBody>
          <a:bodyPr>
            <a:normAutofit/>
          </a:bodyPr>
          <a:lstStyle/>
          <a:p>
            <a:r>
              <a:rPr lang="fa-IR" sz="5400" b="1" dirty="0" smtClean="0"/>
              <a:t>مدل </a:t>
            </a:r>
            <a:r>
              <a:rPr lang="fa-IR" sz="5400" b="1" dirty="0" err="1" smtClean="0"/>
              <a:t>ظرفیتی</a:t>
            </a:r>
            <a:r>
              <a:rPr lang="fa-IR" sz="5400" b="1" dirty="0" smtClean="0"/>
              <a:t> </a:t>
            </a:r>
            <a:r>
              <a:rPr lang="fa-IR" sz="5400" b="1" dirty="0" err="1" smtClean="0"/>
              <a:t>کاهنمن</a:t>
            </a:r>
            <a:endParaRPr lang="en-US" sz="5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304800"/>
            <a:ext cx="6019800" cy="6418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ارزیابی مدل </a:t>
            </a:r>
            <a:r>
              <a:rPr lang="fa-IR" sz="5400" b="1" dirty="0" err="1" smtClean="0"/>
              <a:t>ظرفیتی</a:t>
            </a:r>
            <a:r>
              <a:rPr lang="fa-IR" sz="5400" b="1" dirty="0" smtClean="0"/>
              <a:t> </a:t>
            </a:r>
            <a:r>
              <a:rPr lang="fa-IR" sz="5400" b="1" dirty="0" err="1" smtClean="0"/>
              <a:t>کاهنمن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مدل های </a:t>
            </a:r>
            <a:r>
              <a:rPr lang="fa-IR" sz="3600" dirty="0" err="1" smtClean="0"/>
              <a:t>ظرفیتی</a:t>
            </a:r>
            <a:r>
              <a:rPr lang="fa-IR" sz="3600" dirty="0" smtClean="0"/>
              <a:t> مانند دیدگاه </a:t>
            </a:r>
            <a:r>
              <a:rPr lang="fa-IR" sz="3600" dirty="0" err="1" smtClean="0"/>
              <a:t>کاهنمن</a:t>
            </a:r>
            <a:r>
              <a:rPr lang="fa-IR" sz="3600" dirty="0" smtClean="0"/>
              <a:t> </a:t>
            </a:r>
            <a:r>
              <a:rPr lang="fa-IR" sz="3600" dirty="0" smtClean="0">
                <a:solidFill>
                  <a:srgbClr val="FF0000"/>
                </a:solidFill>
              </a:rPr>
              <a:t>برای جایگزینی </a:t>
            </a:r>
            <a:r>
              <a:rPr lang="fa-IR" sz="3600" dirty="0" smtClean="0"/>
              <a:t>مدل های انتخابی </a:t>
            </a:r>
            <a:r>
              <a:rPr lang="fa-IR" sz="3600" dirty="0" smtClean="0">
                <a:solidFill>
                  <a:srgbClr val="FF0000"/>
                </a:solidFill>
              </a:rPr>
              <a:t>طراحی نشده </a:t>
            </a:r>
            <a:r>
              <a:rPr lang="fa-IR" sz="3600" dirty="0" smtClean="0"/>
              <a:t>است و </a:t>
            </a:r>
            <a:r>
              <a:rPr lang="fa-IR" sz="3600" dirty="0" smtClean="0">
                <a:solidFill>
                  <a:srgbClr val="FF0000"/>
                </a:solidFill>
              </a:rPr>
              <a:t>بیشتر مکمل </a:t>
            </a:r>
            <a:r>
              <a:rPr lang="fa-IR" sz="3600" dirty="0" smtClean="0"/>
              <a:t>آن است.</a:t>
            </a:r>
          </a:p>
          <a:p>
            <a:pPr algn="r" rtl="1"/>
            <a:r>
              <a:rPr lang="fa-IR" sz="3600" dirty="0" smtClean="0"/>
              <a:t>هر دو </a:t>
            </a:r>
            <a:r>
              <a:rPr lang="fa-IR" sz="3600" dirty="0" smtClean="0">
                <a:solidFill>
                  <a:srgbClr val="FF0000"/>
                </a:solidFill>
              </a:rPr>
              <a:t>پیش بینی</a:t>
            </a:r>
            <a:r>
              <a:rPr lang="fa-IR" sz="3600" dirty="0" smtClean="0"/>
              <a:t> می کند که برای یک فرد </a:t>
            </a:r>
            <a:r>
              <a:rPr lang="fa-IR" sz="3600" dirty="0" smtClean="0">
                <a:solidFill>
                  <a:srgbClr val="FF0000"/>
                </a:solidFill>
              </a:rPr>
              <a:t>بسیار مشکل </a:t>
            </a:r>
            <a:r>
              <a:rPr lang="fa-IR" sz="3600" dirty="0" smtClean="0"/>
              <a:t>است که به </a:t>
            </a:r>
            <a:r>
              <a:rPr lang="fa-IR" sz="3600" dirty="0" smtClean="0">
                <a:solidFill>
                  <a:srgbClr val="FF0000"/>
                </a:solidFill>
              </a:rPr>
              <a:t>دو چیز در آن واحد توجه</a:t>
            </a:r>
            <a:r>
              <a:rPr lang="fa-IR" sz="3600" dirty="0" smtClean="0"/>
              <a:t> کند.</a:t>
            </a:r>
          </a:p>
          <a:p>
            <a:pPr algn="r" rtl="1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6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62504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fa-IR" sz="7300" b="1" dirty="0">
                <a:cs typeface="2  Davat" panose="00000400000000000000" pitchFamily="2" charset="-78"/>
              </a:rPr>
              <a:t>با تشکر از  توجه شما</a:t>
            </a:r>
            <a:r>
              <a:rPr lang="fa-IR" dirty="0">
                <a:cs typeface="B Yekan" pitchFamily="2" charset="-78"/>
              </a:rPr>
              <a:t/>
            </a:r>
            <a:br>
              <a:rPr lang="fa-IR" dirty="0">
                <a:cs typeface="B Yekan" pitchFamily="2" charset="-78"/>
              </a:rPr>
            </a:br>
            <a:endParaRPr lang="ru-RU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fa-IR" dirty="0" smtClean="0">
              <a:cs typeface="B Yekan" pitchFamily="2" charset="-78"/>
            </a:endParaRPr>
          </a:p>
        </p:txBody>
      </p:sp>
      <p:pic>
        <p:nvPicPr>
          <p:cNvPr id="5" name="Content Placeholder 3" descr="AnQ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90800" y="1371600"/>
            <a:ext cx="3810000" cy="3590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F464-F54C-411A-A9AE-CC0FA8D651F5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64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/>
              <a:t>روانشناسی شناختی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آثار رویکرد شناختی را می توان از شدت </a:t>
            </a:r>
            <a:r>
              <a:rPr lang="fa-IR" sz="3600" dirty="0" err="1" smtClean="0"/>
              <a:t>تاثیرش</a:t>
            </a:r>
            <a:r>
              <a:rPr lang="fa-IR" sz="3600" dirty="0" smtClean="0"/>
              <a:t> بر شاخه های روانشناسی دریافت.</a:t>
            </a:r>
          </a:p>
          <a:p>
            <a:pPr algn="r" rtl="1"/>
            <a:r>
              <a:rPr lang="fa-IR" sz="3600" dirty="0" err="1" smtClean="0">
                <a:solidFill>
                  <a:srgbClr val="FF0000"/>
                </a:solidFill>
              </a:rPr>
              <a:t>نیسر</a:t>
            </a:r>
            <a:r>
              <a:rPr lang="fa-IR" sz="3600" dirty="0" smtClean="0">
                <a:solidFill>
                  <a:srgbClr val="FF0000"/>
                </a:solidFill>
              </a:rPr>
              <a:t> </a:t>
            </a:r>
            <a:r>
              <a:rPr lang="fa-IR" sz="3600" dirty="0"/>
              <a:t>در سال 1967 اولین کتاب مرجع در این مورد را </a:t>
            </a:r>
            <a:r>
              <a:rPr lang="fa-IR" sz="3600" dirty="0" smtClean="0"/>
              <a:t>نوشت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روانشناسی شناختی مطالعه بازنمایی دانش است </a:t>
            </a:r>
            <a:r>
              <a:rPr lang="fa-IR" sz="3600" dirty="0" smtClean="0"/>
              <a:t>که در مورد انسان استفاده می شود و مربوط به این می شود که بفهمیم </a:t>
            </a:r>
            <a:r>
              <a:rPr lang="fa-IR" sz="3600" dirty="0" smtClean="0">
                <a:solidFill>
                  <a:srgbClr val="FF0000"/>
                </a:solidFill>
              </a:rPr>
              <a:t>اطلاعات در انسان چگونه بازنمایی، پردازش و ذخیره می گردد</a:t>
            </a:r>
            <a:r>
              <a:rPr lang="fa-IR" sz="3600" dirty="0" smtClean="0"/>
              <a:t>.</a:t>
            </a:r>
            <a:endParaRPr lang="en-US" sz="3600" dirty="0" smtClean="0"/>
          </a:p>
          <a:p>
            <a:pPr algn="r" rtl="1"/>
            <a:endParaRPr lang="fa-IR" sz="3600" dirty="0"/>
          </a:p>
          <a:p>
            <a:pPr algn="r" rtl="1"/>
            <a:endParaRPr lang="fa-IR" sz="3600" dirty="0"/>
          </a:p>
          <a:p>
            <a:pPr algn="r" rtl="1"/>
            <a:endParaRPr lang="fa-IR" sz="3600" dirty="0"/>
          </a:p>
          <a:p>
            <a:pPr algn="r" rtl="1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2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5400" b="1" dirty="0" smtClean="0"/>
              <a:t>رویکرد </a:t>
            </a:r>
            <a:r>
              <a:rPr lang="fa-IR" sz="5400" b="1" dirty="0"/>
              <a:t>شناختی: ذهن به عنوان </a:t>
            </a:r>
            <a:r>
              <a:rPr lang="fa-IR" sz="5400" b="1" dirty="0" err="1"/>
              <a:t>پردازشگر</a:t>
            </a:r>
            <a:r>
              <a:rPr lang="fa-IR" sz="5400" b="1" dirty="0"/>
              <a:t> اطلاعات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 fontScale="92500"/>
          </a:bodyPr>
          <a:lstStyle/>
          <a:p>
            <a:pPr algn="r" rtl="1"/>
            <a:r>
              <a:rPr lang="fa-IR" sz="3600" dirty="0"/>
              <a:t>ویژگی توصیف کننده رویکرد شناختی، </a:t>
            </a:r>
            <a:r>
              <a:rPr lang="fa-IR" sz="3600" dirty="0">
                <a:solidFill>
                  <a:srgbClr val="FF0000"/>
                </a:solidFill>
              </a:rPr>
              <a:t>بازنمایی پردازش اطلاعات </a:t>
            </a:r>
            <a:r>
              <a:rPr lang="fa-IR" sz="3600" dirty="0" smtClean="0"/>
              <a:t>در انسان ا</a:t>
            </a:r>
            <a:r>
              <a:rPr lang="fa-IR" sz="3600" dirty="0" smtClean="0"/>
              <a:t>ست</a:t>
            </a:r>
            <a:r>
              <a:rPr lang="fa-IR" sz="3600" dirty="0"/>
              <a:t>.</a:t>
            </a:r>
          </a:p>
          <a:p>
            <a:pPr algn="r" rtl="1"/>
            <a:r>
              <a:rPr lang="fa-IR" sz="3600" dirty="0"/>
              <a:t>این </a:t>
            </a:r>
            <a:r>
              <a:rPr lang="fa-IR" sz="3600" dirty="0">
                <a:solidFill>
                  <a:srgbClr val="FF0000"/>
                </a:solidFill>
              </a:rPr>
              <a:t>پردازش ها </a:t>
            </a:r>
            <a:r>
              <a:rPr lang="fa-IR" sz="3600" dirty="0"/>
              <a:t>اغلب با استفاده از یک </a:t>
            </a:r>
            <a:r>
              <a:rPr lang="fa-IR" sz="3600" dirty="0">
                <a:solidFill>
                  <a:srgbClr val="FF0000"/>
                </a:solidFill>
              </a:rPr>
              <a:t>مدل </a:t>
            </a:r>
            <a:r>
              <a:rPr lang="fa-IR" sz="3600" dirty="0" err="1">
                <a:solidFill>
                  <a:srgbClr val="FF0000"/>
                </a:solidFill>
              </a:rPr>
              <a:t>پردازشی</a:t>
            </a:r>
            <a:r>
              <a:rPr lang="fa-IR" sz="3600" dirty="0">
                <a:solidFill>
                  <a:srgbClr val="FF0000"/>
                </a:solidFill>
              </a:rPr>
              <a:t> مفهوم سازی </a:t>
            </a:r>
            <a:r>
              <a:rPr lang="fa-IR" sz="3600" dirty="0"/>
              <a:t>می شوند.</a:t>
            </a:r>
          </a:p>
          <a:p>
            <a:pPr algn="r" rtl="1"/>
            <a:r>
              <a:rPr lang="fa-IR" sz="3600" dirty="0"/>
              <a:t>در یک نمودار پردازش، از شکل های</a:t>
            </a:r>
            <a:r>
              <a:rPr lang="fa-IR" sz="3600" dirty="0">
                <a:solidFill>
                  <a:srgbClr val="FF0000"/>
                </a:solidFill>
              </a:rPr>
              <a:t> مربع </a:t>
            </a:r>
            <a:r>
              <a:rPr lang="fa-IR" sz="3600" dirty="0"/>
              <a:t>برای </a:t>
            </a:r>
            <a:r>
              <a:rPr lang="fa-IR" sz="3600" dirty="0">
                <a:solidFill>
                  <a:srgbClr val="FF0000"/>
                </a:solidFill>
              </a:rPr>
              <a:t>نمایش هر مرحله </a:t>
            </a:r>
            <a:r>
              <a:rPr lang="fa-IR" sz="3600" dirty="0"/>
              <a:t>در سیر پردازش اطلاعات استفاده می شود. </a:t>
            </a:r>
          </a:p>
          <a:p>
            <a:pPr algn="r" rtl="1"/>
            <a:r>
              <a:rPr lang="fa-IR" sz="3600" dirty="0" err="1">
                <a:solidFill>
                  <a:srgbClr val="FF0000"/>
                </a:solidFill>
              </a:rPr>
              <a:t>فلش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 err="1">
                <a:solidFill>
                  <a:srgbClr val="FF0000"/>
                </a:solidFill>
              </a:rPr>
              <a:t>هایی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/>
              <a:t>که به طرف شکل ها نشانه رفته </a:t>
            </a:r>
            <a:r>
              <a:rPr lang="fa-IR" sz="3600" dirty="0" err="1"/>
              <a:t>اند</a:t>
            </a:r>
            <a:r>
              <a:rPr lang="fa-IR" sz="3600" dirty="0"/>
              <a:t> یا از آن دور می شوند </a:t>
            </a:r>
            <a:r>
              <a:rPr lang="fa-IR" sz="3600" dirty="0">
                <a:solidFill>
                  <a:srgbClr val="FF0000"/>
                </a:solidFill>
              </a:rPr>
              <a:t>جریان اطلاعات </a:t>
            </a:r>
            <a:r>
              <a:rPr lang="fa-IR" sz="3600" dirty="0"/>
              <a:t>را طی مراحل نشان می دهند.</a:t>
            </a:r>
          </a:p>
          <a:p>
            <a:pPr algn="r" rtl="1"/>
            <a:r>
              <a:rPr lang="fa-IR" sz="3600" dirty="0"/>
              <a:t>در این فصل و فصل بعد به بیان مدل های </a:t>
            </a:r>
            <a:r>
              <a:rPr lang="fa-IR" sz="3600" dirty="0" err="1"/>
              <a:t>پردازشی</a:t>
            </a:r>
            <a:r>
              <a:rPr lang="fa-IR" sz="3600" dirty="0"/>
              <a:t> می پردازیم.</a:t>
            </a:r>
          </a:p>
          <a:p>
            <a:pPr algn="r" rtl="1"/>
            <a:endParaRPr lang="fa-IR" sz="3600" dirty="0"/>
          </a:p>
          <a:p>
            <a:pPr algn="r" rtl="1"/>
            <a:endParaRPr lang="fa-IR" sz="3600" dirty="0"/>
          </a:p>
          <a:p>
            <a:pPr algn="r" rtl="1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77315"/>
            <a:ext cx="8610600" cy="1293028"/>
          </a:xfrm>
        </p:spPr>
        <p:txBody>
          <a:bodyPr>
            <a:normAutofit/>
          </a:bodyPr>
          <a:lstStyle/>
          <a:p>
            <a:r>
              <a:rPr lang="fa-IR" sz="5400" b="1" dirty="0"/>
              <a:t>پیمانه بندی (بخش بندی) ذهن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10820400" cy="5334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r" rtl="1"/>
            <a:r>
              <a:rPr lang="fa-IR" sz="3200" dirty="0" err="1">
                <a:solidFill>
                  <a:srgbClr val="FF0000"/>
                </a:solidFill>
              </a:rPr>
              <a:t>فودور</a:t>
            </a:r>
            <a:r>
              <a:rPr lang="fa-IR" sz="3200" dirty="0"/>
              <a:t> پیش قراول این دیدگاه در </a:t>
            </a:r>
            <a:r>
              <a:rPr lang="fa-IR" sz="3200" dirty="0">
                <a:solidFill>
                  <a:srgbClr val="FF0000"/>
                </a:solidFill>
              </a:rPr>
              <a:t>کتاب بخش بندی ذهن </a:t>
            </a:r>
            <a:r>
              <a:rPr lang="fa-IR" sz="3200" dirty="0"/>
              <a:t>(1983)  </a:t>
            </a:r>
            <a:r>
              <a:rPr lang="fa-IR" sz="3200" dirty="0">
                <a:solidFill>
                  <a:srgbClr val="FF0000"/>
                </a:solidFill>
              </a:rPr>
              <a:t>ذهن</a:t>
            </a:r>
            <a:r>
              <a:rPr lang="fa-IR" sz="3200" dirty="0"/>
              <a:t> را متشکل از </a:t>
            </a:r>
            <a:r>
              <a:rPr lang="fa-IR" sz="3200" dirty="0">
                <a:solidFill>
                  <a:srgbClr val="FF0000"/>
                </a:solidFill>
              </a:rPr>
              <a:t>پیمانه های مستقل </a:t>
            </a:r>
            <a:r>
              <a:rPr lang="fa-IR" sz="3200" dirty="0"/>
              <a:t>از هم از نظر عملکرد معرفی می کند.</a:t>
            </a:r>
          </a:p>
          <a:p>
            <a:pPr algn="r" rtl="1"/>
            <a:r>
              <a:rPr lang="fa-IR" sz="3200" dirty="0"/>
              <a:t>ویژگی های این پیمانه ها:</a:t>
            </a:r>
          </a:p>
          <a:p>
            <a:pPr algn="r" rtl="1"/>
            <a:r>
              <a:rPr lang="fa-IR" sz="3200" dirty="0"/>
              <a:t>سخت افزاری هستند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FF0000"/>
                </a:solidFill>
              </a:rPr>
              <a:t>Hard Wired</a:t>
            </a:r>
            <a:r>
              <a:rPr lang="en-US" sz="3200" dirty="0"/>
              <a:t>)</a:t>
            </a:r>
            <a:r>
              <a:rPr lang="fa-IR" sz="3200" dirty="0"/>
              <a:t> (به اجزای کوچکتری تقسیم </a:t>
            </a:r>
            <a:r>
              <a:rPr lang="fa-IR" sz="3200" dirty="0" err="1"/>
              <a:t>نمی</a:t>
            </a:r>
            <a:r>
              <a:rPr lang="fa-IR" sz="3200" dirty="0"/>
              <a:t> شوند)</a:t>
            </a:r>
          </a:p>
          <a:p>
            <a:pPr algn="r" rtl="1"/>
            <a:r>
              <a:rPr lang="fa-IR" sz="3200" dirty="0"/>
              <a:t>برای هر </a:t>
            </a:r>
            <a:r>
              <a:rPr lang="fa-IR" sz="3200" dirty="0">
                <a:solidFill>
                  <a:srgbClr val="FF0000"/>
                </a:solidFill>
              </a:rPr>
              <a:t>حوزه اختصاصی </a:t>
            </a:r>
            <a:r>
              <a:rPr lang="fa-IR" sz="3200" dirty="0"/>
              <a:t>هستند.</a:t>
            </a:r>
          </a:p>
          <a:p>
            <a:pPr algn="r" rtl="1"/>
            <a:r>
              <a:rPr lang="fa-IR" sz="3200" dirty="0">
                <a:solidFill>
                  <a:srgbClr val="FF0000"/>
                </a:solidFill>
              </a:rPr>
              <a:t>سریع و خودکار </a:t>
            </a:r>
            <a:r>
              <a:rPr lang="fa-IR" sz="3200" dirty="0"/>
              <a:t>هستند.</a:t>
            </a:r>
          </a:p>
          <a:p>
            <a:pPr algn="r" rtl="1"/>
            <a:r>
              <a:rPr lang="fa-IR" sz="3200" dirty="0"/>
              <a:t>با </a:t>
            </a:r>
            <a:r>
              <a:rPr lang="fa-IR" sz="3200" dirty="0">
                <a:solidFill>
                  <a:srgbClr val="FF0000"/>
                </a:solidFill>
              </a:rPr>
              <a:t>محرک فعال می شوند </a:t>
            </a:r>
            <a:r>
              <a:rPr lang="fa-IR" sz="3200" dirty="0"/>
              <a:t>و تحت کنترل یک اقتدار مرکزی نیستند.</a:t>
            </a:r>
            <a:endParaRPr lang="en-US" sz="3200" dirty="0"/>
          </a:p>
          <a:p>
            <a:pPr algn="r" rtl="1"/>
            <a:r>
              <a:rPr lang="fa-IR" sz="3200" dirty="0"/>
              <a:t>از نظر اطلاعاتی محصور شده </a:t>
            </a:r>
            <a:r>
              <a:rPr lang="fa-IR" sz="3200" dirty="0" smtClean="0"/>
              <a:t>هستند(</a:t>
            </a:r>
            <a:r>
              <a:rPr lang="en-US" sz="2800" dirty="0" err="1">
                <a:solidFill>
                  <a:srgbClr val="FF0000"/>
                </a:solidFill>
              </a:rPr>
              <a:t>informationally</a:t>
            </a:r>
            <a:r>
              <a:rPr lang="en-US" sz="2800" dirty="0">
                <a:solidFill>
                  <a:srgbClr val="FF0000"/>
                </a:solidFill>
              </a:rPr>
              <a:t> encapsulated</a:t>
            </a:r>
            <a:r>
              <a:rPr lang="fa-IR" sz="2800" dirty="0"/>
              <a:t>)(فرایند های ذهنی دیگر تنها به خروجی واحد ها دسترسی دارند </a:t>
            </a:r>
            <a:r>
              <a:rPr lang="fa-IR" sz="2800" dirty="0" smtClean="0"/>
              <a:t>و به </a:t>
            </a:r>
            <a:r>
              <a:rPr lang="fa-IR" sz="2800" dirty="0"/>
              <a:t>کارکرد درونی واحدها دسترسی ندارند و اثری </a:t>
            </a:r>
            <a:r>
              <a:rPr lang="fa-IR" sz="2800" dirty="0" smtClean="0"/>
              <a:t>نمیگذارند).</a:t>
            </a:r>
            <a:endParaRPr lang="fa-IR" sz="3200" dirty="0"/>
          </a:p>
          <a:p>
            <a:pPr algn="r" rtl="1"/>
            <a:endParaRPr lang="fa-IR" sz="3200" dirty="0"/>
          </a:p>
          <a:p>
            <a:pPr algn="r" rt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99611"/>
            <a:ext cx="8610600" cy="1293028"/>
          </a:xfrm>
        </p:spPr>
        <p:txBody>
          <a:bodyPr>
            <a:normAutofit/>
          </a:bodyPr>
          <a:lstStyle/>
          <a:p>
            <a:r>
              <a:rPr lang="fa-IR" sz="5400" b="1" dirty="0" smtClean="0"/>
              <a:t>ارزیابی پیمانه </a:t>
            </a:r>
            <a:r>
              <a:rPr lang="fa-IR" sz="5400" b="1" dirty="0"/>
              <a:t>بندی (بخش بندی) </a:t>
            </a:r>
            <a:r>
              <a:rPr lang="fa-IR" sz="5400" b="1" dirty="0" smtClean="0"/>
              <a:t>ذهن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23508"/>
            <a:ext cx="10820400" cy="5334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r" rtl="1"/>
            <a:r>
              <a:rPr lang="fa-IR" sz="3200" dirty="0"/>
              <a:t>موافقان </a:t>
            </a:r>
          </a:p>
          <a:p>
            <a:pPr algn="r" rtl="1"/>
            <a:r>
              <a:rPr lang="fa-IR" sz="3200" dirty="0">
                <a:solidFill>
                  <a:srgbClr val="FF0000"/>
                </a:solidFill>
              </a:rPr>
              <a:t>مطالعات موردی </a:t>
            </a:r>
            <a:r>
              <a:rPr lang="fa-IR" sz="3200" dirty="0"/>
              <a:t>بیماران صدمه مغزی دیدگاه پیمانه ای را </a:t>
            </a:r>
            <a:r>
              <a:rPr lang="fa-IR" sz="3200" dirty="0">
                <a:solidFill>
                  <a:srgbClr val="FF0000"/>
                </a:solidFill>
              </a:rPr>
              <a:t>تائید</a:t>
            </a:r>
            <a:r>
              <a:rPr lang="fa-IR" sz="3200" dirty="0"/>
              <a:t> می کنند. برای مثال نقص های بسیار ویژه در بیماران زبان </a:t>
            </a:r>
            <a:r>
              <a:rPr lang="fa-IR" sz="3200" dirty="0" err="1"/>
              <a:t>پریش</a:t>
            </a:r>
            <a:r>
              <a:rPr lang="fa-IR" sz="3200" dirty="0"/>
              <a:t> تفاوت در قسمت های صدمه دیده باعث تفاوت در نوع اخلال گردیده است. برخی موارد مشکل در فهم زبان برخی موارد باعث اختلال در بیان یا تولید </a:t>
            </a:r>
            <a:r>
              <a:rPr lang="fa-IR" sz="3200" dirty="0" smtClean="0"/>
              <a:t>زبان</a:t>
            </a:r>
            <a:endParaRPr lang="en-US" sz="3200" dirty="0"/>
          </a:p>
          <a:p>
            <a:pPr algn="r" rtl="1"/>
            <a:r>
              <a:rPr lang="fa-IR" sz="3200" dirty="0"/>
              <a:t>مخالفان</a:t>
            </a:r>
          </a:p>
          <a:p>
            <a:pPr algn="r" rtl="1"/>
            <a:r>
              <a:rPr lang="fa-IR" sz="3200" dirty="0" err="1" smtClean="0"/>
              <a:t>شکاکان</a:t>
            </a:r>
            <a:r>
              <a:rPr lang="fa-IR" sz="3200" dirty="0" smtClean="0"/>
              <a:t> </a:t>
            </a:r>
            <a:r>
              <a:rPr lang="fa-IR" sz="3200" dirty="0"/>
              <a:t>مخالف این ادعا هستند و مطرح می کنند که در </a:t>
            </a:r>
            <a:r>
              <a:rPr lang="fa-IR" sz="3200" dirty="0">
                <a:solidFill>
                  <a:srgbClr val="FF0000"/>
                </a:solidFill>
              </a:rPr>
              <a:t>خیلی از صدمات مغزی تفکیک </a:t>
            </a:r>
            <a:r>
              <a:rPr lang="fa-IR" sz="3200" dirty="0" err="1" smtClean="0">
                <a:solidFill>
                  <a:srgbClr val="FF0000"/>
                </a:solidFill>
              </a:rPr>
              <a:t>واضحی</a:t>
            </a:r>
            <a:r>
              <a:rPr lang="fa-IR" sz="3200" dirty="0" smtClean="0"/>
              <a:t> </a:t>
            </a:r>
            <a:r>
              <a:rPr lang="fa-IR" sz="3200" dirty="0"/>
              <a:t>بین یک عملکرد از دیگری </a:t>
            </a:r>
            <a:r>
              <a:rPr lang="fa-IR" sz="3200" dirty="0">
                <a:solidFill>
                  <a:srgbClr val="FF0000"/>
                </a:solidFill>
              </a:rPr>
              <a:t>وجود ندارد</a:t>
            </a:r>
            <a:r>
              <a:rPr lang="fa-IR" sz="3200" dirty="0"/>
              <a:t>.</a:t>
            </a:r>
          </a:p>
          <a:p>
            <a:pPr algn="r" rtl="1"/>
            <a:r>
              <a:rPr lang="fa-IR" sz="3200" dirty="0"/>
              <a:t>در حال حاضر این طور به نظر می رسد که </a:t>
            </a:r>
            <a:r>
              <a:rPr lang="fa-IR" sz="3200" dirty="0">
                <a:solidFill>
                  <a:srgbClr val="FF0000"/>
                </a:solidFill>
              </a:rPr>
              <a:t>تعدادی</a:t>
            </a:r>
            <a:r>
              <a:rPr lang="fa-IR" sz="3200" dirty="0"/>
              <a:t> از ساختارهای </a:t>
            </a:r>
            <a:r>
              <a:rPr lang="fa-IR" sz="3200" dirty="0" err="1"/>
              <a:t>پردازشی</a:t>
            </a:r>
            <a:r>
              <a:rPr lang="fa-IR" sz="3200" dirty="0"/>
              <a:t> مغز </a:t>
            </a:r>
            <a:r>
              <a:rPr lang="fa-IR" sz="3200" dirty="0">
                <a:solidFill>
                  <a:srgbClr val="FF0000"/>
                </a:solidFill>
              </a:rPr>
              <a:t>پیمانه ای </a:t>
            </a:r>
            <a:r>
              <a:rPr lang="fa-IR" sz="3200" dirty="0"/>
              <a:t>هستند، ولی ممکن است نتیجه فرآیندهای تکاملی معمولی باشند. </a:t>
            </a:r>
            <a:r>
              <a:rPr lang="fa-IR" sz="3200" dirty="0">
                <a:solidFill>
                  <a:srgbClr val="FF0000"/>
                </a:solidFill>
              </a:rPr>
              <a:t>محققین آینده </a:t>
            </a:r>
            <a:r>
              <a:rPr lang="fa-IR" sz="3200" dirty="0"/>
              <a:t>باید </a:t>
            </a:r>
            <a:r>
              <a:rPr lang="fa-IR" sz="3200" dirty="0" smtClean="0"/>
              <a:t>در این </a:t>
            </a:r>
            <a:r>
              <a:rPr lang="fa-IR" sz="3200" dirty="0"/>
              <a:t>خصوص </a:t>
            </a:r>
            <a:r>
              <a:rPr lang="fa-IR" sz="3200" dirty="0" smtClean="0"/>
              <a:t>اظهار </a:t>
            </a:r>
            <a:r>
              <a:rPr lang="fa-IR" sz="3200" dirty="0"/>
              <a:t>نظر کنند</a:t>
            </a:r>
            <a:r>
              <a:rPr lang="fa-IR" sz="3200" dirty="0" smtClean="0"/>
              <a:t>.</a:t>
            </a:r>
            <a:endParaRPr lang="fa-IR" sz="3200" dirty="0"/>
          </a:p>
          <a:p>
            <a:pPr marL="0" indent="0" algn="r" rtl="1">
              <a:buNone/>
            </a:pPr>
            <a:endParaRPr lang="fa-I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8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0" y="262229"/>
            <a:ext cx="8610600" cy="1293028"/>
          </a:xfrm>
        </p:spPr>
        <p:txBody>
          <a:bodyPr>
            <a:normAutofit/>
          </a:bodyPr>
          <a:lstStyle/>
          <a:p>
            <a:r>
              <a:rPr lang="fa-IR" sz="5400" b="1" dirty="0"/>
              <a:t>نظریه های بینایی و بازشناسی الگو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10957560" cy="4024125"/>
          </a:xfrm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200" dirty="0"/>
              <a:t>مفهوم </a:t>
            </a:r>
            <a:r>
              <a:rPr lang="fa-IR" sz="3200" dirty="0" smtClean="0"/>
              <a:t>ادراک: (</a:t>
            </a:r>
            <a:r>
              <a:rPr lang="en-US" sz="3200" dirty="0" smtClean="0"/>
              <a:t>Perception</a:t>
            </a:r>
            <a:r>
              <a:rPr lang="fa-IR" sz="3200" dirty="0" smtClean="0"/>
              <a:t>)</a:t>
            </a:r>
            <a:endParaRPr lang="fa-IR" sz="3200" dirty="0"/>
          </a:p>
          <a:p>
            <a:pPr algn="r" rtl="1"/>
            <a:r>
              <a:rPr lang="fa-IR" sz="3200" dirty="0"/>
              <a:t>فرآیندی که به واسطه ی آن، </a:t>
            </a:r>
            <a:r>
              <a:rPr lang="fa-IR" sz="3200" dirty="0">
                <a:solidFill>
                  <a:srgbClr val="FF0000"/>
                </a:solidFill>
              </a:rPr>
              <a:t>اطلاعات</a:t>
            </a:r>
            <a:r>
              <a:rPr lang="fa-IR" sz="3200" dirty="0"/>
              <a:t> را از محیط و دنیای </a:t>
            </a:r>
            <a:r>
              <a:rPr lang="fa-IR" sz="3200" dirty="0">
                <a:solidFill>
                  <a:srgbClr val="FF0000"/>
                </a:solidFill>
              </a:rPr>
              <a:t>اطراف به واسطه ی </a:t>
            </a:r>
            <a:r>
              <a:rPr lang="fa-IR" sz="3200" dirty="0" err="1" smtClean="0">
                <a:solidFill>
                  <a:srgbClr val="FF0000"/>
                </a:solidFill>
              </a:rPr>
              <a:t>حس‌هایمان</a:t>
            </a:r>
            <a:r>
              <a:rPr lang="fa-IR" sz="3200" dirty="0" smtClean="0">
                <a:solidFill>
                  <a:srgbClr val="FF0000"/>
                </a:solidFill>
              </a:rPr>
              <a:t> </a:t>
            </a:r>
            <a:r>
              <a:rPr lang="fa-IR" sz="3200" dirty="0"/>
              <a:t>جمع </a:t>
            </a:r>
            <a:r>
              <a:rPr lang="fa-IR" sz="3200" dirty="0" smtClean="0"/>
              <a:t>کرده و </a:t>
            </a:r>
            <a:r>
              <a:rPr lang="fa-IR" sz="3200" dirty="0"/>
              <a:t>آن ها را </a:t>
            </a:r>
            <a:r>
              <a:rPr lang="fa-IR" sz="3200" dirty="0">
                <a:solidFill>
                  <a:srgbClr val="FF0000"/>
                </a:solidFill>
              </a:rPr>
              <a:t>تفسیر </a:t>
            </a:r>
            <a:r>
              <a:rPr lang="fa-IR" sz="3200" dirty="0"/>
              <a:t>می </a:t>
            </a:r>
            <a:r>
              <a:rPr lang="fa-IR" sz="3200" dirty="0" smtClean="0"/>
              <a:t>کنیم. (محوریت مطالعات </a:t>
            </a:r>
            <a:r>
              <a:rPr lang="fa-IR" sz="3200" dirty="0" smtClean="0">
                <a:solidFill>
                  <a:srgbClr val="FF0000"/>
                </a:solidFill>
              </a:rPr>
              <a:t>بینایی و شنوایی </a:t>
            </a:r>
            <a:r>
              <a:rPr lang="fa-IR" sz="3200" dirty="0" smtClean="0"/>
              <a:t>بوده است)</a:t>
            </a:r>
          </a:p>
          <a:p>
            <a:pPr algn="r" rtl="1"/>
            <a:endParaRPr lang="fa-I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" y="3124200"/>
            <a:ext cx="1220724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91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مفهوم بازشناسی الگو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قابلیت </a:t>
            </a:r>
            <a:r>
              <a:rPr lang="fa-IR" sz="3600" dirty="0" smtClean="0">
                <a:solidFill>
                  <a:srgbClr val="FF0000"/>
                </a:solidFill>
              </a:rPr>
              <a:t>تشخیص</a:t>
            </a:r>
            <a:r>
              <a:rPr lang="fa-IR" sz="3600" dirty="0" smtClean="0"/>
              <a:t> (بازشناسی) </a:t>
            </a:r>
            <a:r>
              <a:rPr lang="fa-IR" sz="3600" dirty="0" err="1" smtClean="0">
                <a:solidFill>
                  <a:srgbClr val="FF0000"/>
                </a:solidFill>
              </a:rPr>
              <a:t>اشیاء</a:t>
            </a:r>
            <a:r>
              <a:rPr lang="fa-IR" sz="3600" dirty="0" smtClean="0">
                <a:solidFill>
                  <a:srgbClr val="FF0000"/>
                </a:solidFill>
              </a:rPr>
              <a:t> در محیط</a:t>
            </a:r>
          </a:p>
          <a:p>
            <a:pPr algn="r" rtl="1"/>
            <a:r>
              <a:rPr lang="fa-IR" sz="3600" dirty="0" smtClean="0"/>
              <a:t>یکی از </a:t>
            </a:r>
            <a:r>
              <a:rPr lang="fa-IR" sz="3600" dirty="0" err="1" smtClean="0">
                <a:solidFill>
                  <a:srgbClr val="FF0000"/>
                </a:solidFill>
              </a:rPr>
              <a:t>کارکرد</a:t>
            </a:r>
            <a:r>
              <a:rPr lang="fa-IR" sz="3600" dirty="0" err="1" smtClean="0"/>
              <a:t>های</a:t>
            </a:r>
            <a:r>
              <a:rPr lang="fa-IR" sz="3600" dirty="0" smtClean="0"/>
              <a:t> </a:t>
            </a:r>
            <a:r>
              <a:rPr lang="fa-IR" sz="3600" dirty="0" smtClean="0">
                <a:solidFill>
                  <a:srgbClr val="FF0000"/>
                </a:solidFill>
              </a:rPr>
              <a:t>اصلی</a:t>
            </a:r>
            <a:r>
              <a:rPr lang="fa-IR" sz="3600" dirty="0" smtClean="0"/>
              <a:t> </a:t>
            </a:r>
            <a:r>
              <a:rPr lang="fa-IR" sz="3600" dirty="0" smtClean="0">
                <a:solidFill>
                  <a:srgbClr val="FF0000"/>
                </a:solidFill>
              </a:rPr>
              <a:t>ادراک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تئوری های متعددی </a:t>
            </a:r>
            <a:r>
              <a:rPr lang="fa-IR" sz="3600" dirty="0" smtClean="0"/>
              <a:t>در مورد </a:t>
            </a:r>
            <a:r>
              <a:rPr lang="fa-IR" sz="3600" dirty="0" smtClean="0">
                <a:solidFill>
                  <a:srgbClr val="FF0000"/>
                </a:solidFill>
              </a:rPr>
              <a:t>بازشناسی الگو </a:t>
            </a:r>
            <a:r>
              <a:rPr lang="fa-IR" sz="3600" dirty="0" smtClean="0"/>
              <a:t>وجود دارد که در </a:t>
            </a:r>
            <a:r>
              <a:rPr lang="fa-IR" sz="3600" dirty="0" smtClean="0">
                <a:solidFill>
                  <a:srgbClr val="FF0000"/>
                </a:solidFill>
              </a:rPr>
              <a:t>ادامه به توضیح </a:t>
            </a:r>
            <a:r>
              <a:rPr lang="fa-IR" sz="3600" dirty="0" smtClean="0"/>
              <a:t>برخی از آنها می پردازیم.</a:t>
            </a:r>
          </a:p>
          <a:p>
            <a:pPr algn="r" rtl="1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ustom 1">
      <a:majorFont>
        <a:latin typeface="Tw Cen MT"/>
        <a:ea typeface=""/>
        <a:cs typeface="2  Bardiya"/>
      </a:majorFont>
      <a:minorFont>
        <a:latin typeface="Tw Cen MT"/>
        <a:ea typeface=""/>
        <a:cs typeface="2  Bardiya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2458</TotalTime>
  <Words>1924</Words>
  <Application>Microsoft Office PowerPoint</Application>
  <PresentationFormat>Widescreen</PresentationFormat>
  <Paragraphs>200</Paragraphs>
  <Slides>37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2  Bardiya</vt:lpstr>
      <vt:lpstr>2  Davat</vt:lpstr>
      <vt:lpstr>Arial</vt:lpstr>
      <vt:lpstr>B Yekan</vt:lpstr>
      <vt:lpstr>Calibri</vt:lpstr>
      <vt:lpstr>Times</vt:lpstr>
      <vt:lpstr>Tw Cen MT</vt:lpstr>
      <vt:lpstr>Vapor Trail</vt:lpstr>
      <vt:lpstr>فصل چهارم  رویکرد شناختی1    تاریخچه، بینایی وتوجه</vt:lpstr>
      <vt:lpstr>PowerPoint Presentation</vt:lpstr>
      <vt:lpstr>دلایل انقلاب شناختی</vt:lpstr>
      <vt:lpstr>روانشناسی شناختی</vt:lpstr>
      <vt:lpstr>رویکرد شناختی: ذهن به عنوان پردازشگر اطلاعات</vt:lpstr>
      <vt:lpstr>پیمانه بندی (بخش بندی) ذهن</vt:lpstr>
      <vt:lpstr>ارزیابی پیمانه بندی (بخش بندی) ذهن</vt:lpstr>
      <vt:lpstr>نظریه های بینایی و بازشناسی الگو</vt:lpstr>
      <vt:lpstr>مفهوم بازشناسی الگو</vt:lpstr>
      <vt:lpstr>نظریه تطابق با الگو</vt:lpstr>
      <vt:lpstr>ارزیابی نظریه تطابق با الگو</vt:lpstr>
      <vt:lpstr>نظریه ی شناسایی جزییات</vt:lpstr>
      <vt:lpstr>جار و جنجال شیاطین ذهنی برای بازشناسی R حرف</vt:lpstr>
      <vt:lpstr>ارزیابی نظریه شناسایی اجرا</vt:lpstr>
      <vt:lpstr>ارزیابی نظریه شناسایی اجرا(2)</vt:lpstr>
      <vt:lpstr>تئوری محاسباتی بینایی</vt:lpstr>
      <vt:lpstr>بازشناسی های شی در مدل  سه بعدی مار</vt:lpstr>
      <vt:lpstr>ارزیابی تئوری محاسباتی بازشناسی الگو</vt:lpstr>
      <vt:lpstr>نظریه یکپارچگی اجزا</vt:lpstr>
      <vt:lpstr>نظریه یکپارچگی اجزا(2)</vt:lpstr>
      <vt:lpstr>جستجوی موازی</vt:lpstr>
      <vt:lpstr>جستجوی سری</vt:lpstr>
      <vt:lpstr>ارزیابی نظریه یکپارچگی اجزا</vt:lpstr>
      <vt:lpstr>نظریه های توجه</vt:lpstr>
      <vt:lpstr>نظریه های توجه(2)</vt:lpstr>
      <vt:lpstr>مدل صافی(فیلتر) برودبنت</vt:lpstr>
      <vt:lpstr>مدل صافی برودبنت</vt:lpstr>
      <vt:lpstr>ارزیابی مدل صافی </vt:lpstr>
      <vt:lpstr>مدل ترقیق تریسمن</vt:lpstr>
      <vt:lpstr>مدل ترقیق تریسمن</vt:lpstr>
      <vt:lpstr>مدل انتخابی دوچ-نورمن</vt:lpstr>
      <vt:lpstr>مدل انتخابی دوچ-نورمن</vt:lpstr>
      <vt:lpstr>مدل چند وجهی توجه</vt:lpstr>
      <vt:lpstr>مدل ظرفیتی کاهنمن</vt:lpstr>
      <vt:lpstr>مدل ظرفیتی کاهنمن</vt:lpstr>
      <vt:lpstr>ارزیابی مدل ظرفیتی کاهنمن</vt:lpstr>
      <vt:lpstr>با تشکر از  توجه شما </vt:lpstr>
    </vt:vector>
  </TitlesOfParts>
  <Company>_x0008_ᖤ]皤退㠰뿿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Four</dc:title>
  <dc:creator>Trial User</dc:creator>
  <cp:lastModifiedBy>khaste</cp:lastModifiedBy>
  <cp:revision>110</cp:revision>
  <dcterms:created xsi:type="dcterms:W3CDTF">2004-11-09T16:58:11Z</dcterms:created>
  <dcterms:modified xsi:type="dcterms:W3CDTF">2013-05-02T16:59:04Z</dcterms:modified>
</cp:coreProperties>
</file>