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35"/>
  </p:notesMasterIdLst>
  <p:sldIdLst>
    <p:sldId id="256" r:id="rId2"/>
    <p:sldId id="257" r:id="rId3"/>
    <p:sldId id="290" r:id="rId4"/>
    <p:sldId id="258" r:id="rId5"/>
    <p:sldId id="259" r:id="rId6"/>
    <p:sldId id="260" r:id="rId7"/>
    <p:sldId id="261" r:id="rId8"/>
    <p:sldId id="262" r:id="rId9"/>
    <p:sldId id="291" r:id="rId10"/>
    <p:sldId id="263" r:id="rId11"/>
    <p:sldId id="294" r:id="rId12"/>
    <p:sldId id="292" r:id="rId13"/>
    <p:sldId id="264" r:id="rId14"/>
    <p:sldId id="293" r:id="rId15"/>
    <p:sldId id="268" r:id="rId16"/>
    <p:sldId id="269" r:id="rId17"/>
    <p:sldId id="270" r:id="rId18"/>
    <p:sldId id="297" r:id="rId19"/>
    <p:sldId id="296" r:id="rId20"/>
    <p:sldId id="273" r:id="rId21"/>
    <p:sldId id="274" r:id="rId22"/>
    <p:sldId id="276" r:id="rId23"/>
    <p:sldId id="277" r:id="rId24"/>
    <p:sldId id="278" r:id="rId25"/>
    <p:sldId id="280" r:id="rId26"/>
    <p:sldId id="281" r:id="rId27"/>
    <p:sldId id="282" r:id="rId28"/>
    <p:sldId id="284" r:id="rId29"/>
    <p:sldId id="287" r:id="rId30"/>
    <p:sldId id="288" r:id="rId31"/>
    <p:sldId id="299" r:id="rId32"/>
    <p:sldId id="289" r:id="rId33"/>
    <p:sldId id="30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434" autoAdjust="0"/>
  </p:normalViewPr>
  <p:slideViewPr>
    <p:cSldViewPr snapToGrid="0">
      <p:cViewPr varScale="1">
        <p:scale>
          <a:sx n="72" d="100"/>
          <a:sy n="72" d="100"/>
        </p:scale>
        <p:origin x="564" y="54"/>
      </p:cViewPr>
      <p:guideLst/>
    </p:cSldViewPr>
  </p:slideViewPr>
  <p:outlineViewPr>
    <p:cViewPr>
      <p:scale>
        <a:sx n="33" d="100"/>
        <a:sy n="33" d="100"/>
      </p:scale>
      <p:origin x="0" y="-163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7ED42-B55E-4658-A6C3-5903E52CD416}" type="datetimeFigureOut">
              <a:rPr lang="en-US" smtClean="0"/>
              <a:t>7/3/2013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59C7AA-5D2F-450C-BE8F-8AFFDCBC8092}" type="slidenum">
              <a:rPr lang="en-US" smtClean="0"/>
              <a:t>‹#›</a:t>
            </a:fld>
            <a:endParaRPr lang="en-US"/>
          </a:p>
        </p:txBody>
      </p:sp>
    </p:spTree>
    <p:extLst>
      <p:ext uri="{BB962C8B-B14F-4D97-AF65-F5344CB8AC3E}">
        <p14:creationId xmlns:p14="http://schemas.microsoft.com/office/powerpoint/2010/main" val="357452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9C7AA-5D2F-450C-BE8F-8AFFDCBC8092}" type="slidenum">
              <a:rPr lang="en-US" smtClean="0"/>
              <a:t>6</a:t>
            </a:fld>
            <a:endParaRPr lang="en-US"/>
          </a:p>
        </p:txBody>
      </p:sp>
    </p:spTree>
    <p:extLst>
      <p:ext uri="{BB962C8B-B14F-4D97-AF65-F5344CB8AC3E}">
        <p14:creationId xmlns:p14="http://schemas.microsoft.com/office/powerpoint/2010/main" val="4143208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r" rtl="1">
              <a:lnSpc>
                <a:spcPct val="85000"/>
              </a:lnSpc>
              <a:defRPr sz="7200" b="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r" rtl="1">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01AD0772-B0E7-49BB-8E33-D61B3E54A7FF}" type="datetime1">
              <a:rPr lang="en-US" smtClean="0"/>
              <a:t>7/3/2013</a:t>
            </a:fld>
            <a:endParaRPr lang="en-US" dirty="0"/>
          </a:p>
        </p:txBody>
      </p:sp>
      <p:sp>
        <p:nvSpPr>
          <p:cNvPr id="9" name="Footer Placeholder 8"/>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
        <p:nvSpPr>
          <p:cNvPr id="11" name="Rectangle 10"/>
          <p:cNvSpPr/>
          <p:nvPr/>
        </p:nvSpPr>
        <p:spPr>
          <a:xfrm>
            <a:off x="11292840" y="0"/>
            <a:ext cx="9144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002A2A-3B3D-4DC7-9CA6-BE132709606A}" type="datetime1">
              <a:rPr lang="en-US" smtClean="0"/>
              <a:t>7/3/2013</a:t>
            </a:fld>
            <a:endParaRPr lang="en-US" dirty="0"/>
          </a:p>
        </p:txBody>
      </p:sp>
      <p:sp>
        <p:nvSpPr>
          <p:cNvPr id="5" name="Footer Placeholder 4"/>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81A967-4C4A-4673-9E92-CDD9A94ADF01}" type="datetime1">
              <a:rPr lang="en-US" smtClean="0"/>
              <a:t>7/3/2013</a:t>
            </a:fld>
            <a:endParaRPr lang="en-US" dirty="0"/>
          </a:p>
        </p:txBody>
      </p:sp>
      <p:sp>
        <p:nvSpPr>
          <p:cNvPr id="5" name="Footer Placeholder 4"/>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BEBA8EAE-BF5A-486C-A8C5-ECC9F3942E4B}">
                <a14:imgProps xmlns:a14="http://schemas.microsoft.com/office/drawing/2010/main">
                  <a14:imgLayer r:embed="rId3">
                    <a14:imgEffect>
                      <a14:sharpenSoften amount="-25000"/>
                    </a14:imgEffect>
                    <a14:imgEffect>
                      <a14:brightnessContrast bright="40000"/>
                    </a14:imgEffect>
                  </a14:imgLayer>
                </a14:imgProps>
              </a:ext>
              <a:ext uri="{28A0092B-C50C-407E-A947-70E740481C1C}">
                <a14:useLocalDpi xmlns:a14="http://schemas.microsoft.com/office/drawing/2010/main" val="0"/>
              </a:ext>
            </a:extLst>
          </a:blip>
          <a:srcRect l="9814" t="5950" r="18229" b="10791"/>
          <a:stretch/>
        </p:blipFill>
        <p:spPr>
          <a:xfrm flipH="1">
            <a:off x="1261872" y="262392"/>
            <a:ext cx="1185164" cy="1428929"/>
          </a:xfrm>
          <a:prstGeom prst="rect">
            <a:avLst/>
          </a:prstGeom>
          <a:ln>
            <a:noFill/>
          </a:ln>
          <a:effectLst>
            <a:softEdge rad="112500"/>
          </a:effectLst>
        </p:spPr>
      </p:pic>
      <p:sp>
        <p:nvSpPr>
          <p:cNvPr id="2" name="Title 1"/>
          <p:cNvSpPr>
            <a:spLocks noGrp="1"/>
          </p:cNvSpPr>
          <p:nvPr>
            <p:ph type="title"/>
          </p:nvPr>
        </p:nvSpPr>
        <p:spPr/>
        <p:txBody>
          <a:bodyPr/>
          <a:lstStyle>
            <a:lvl1pPr algn="r" rtl="1">
              <a:defRPr>
                <a:cs typeface="B Nazanin" panose="00000400000000000000"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a:xfrm>
            <a:off x="1261872" y="1820863"/>
            <a:ext cx="8595360" cy="4351337"/>
          </a:xfrm>
        </p:spPr>
        <p:txBody>
          <a:bodyPr/>
          <a:lstStyle>
            <a:lvl1pPr algn="just" rtl="1">
              <a:defRPr>
                <a:cs typeface="B Nazanin" panose="00000400000000000000" pitchFamily="2" charset="-78"/>
              </a:defRPr>
            </a:lvl1pPr>
            <a:lvl2pPr algn="just" rtl="1">
              <a:defRPr>
                <a:cs typeface="B Nazanin" panose="00000400000000000000" pitchFamily="2" charset="-78"/>
              </a:defRPr>
            </a:lvl2pPr>
            <a:lvl3pPr algn="just" rtl="1">
              <a:defRPr>
                <a:cs typeface="B Nazanin" panose="00000400000000000000" pitchFamily="2" charset="-78"/>
              </a:defRPr>
            </a:lvl3pPr>
            <a:lvl4pPr algn="just" rtl="1">
              <a:defRPr>
                <a:cs typeface="B Nazanin" panose="00000400000000000000" pitchFamily="2" charset="-78"/>
              </a:defRPr>
            </a:lvl4pPr>
            <a:lvl5pPr algn="just" rtl="1">
              <a:defRPr>
                <a:cs typeface="B Nazanin" panose="00000400000000000000"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lvl1pPr>
              <a:defRPr>
                <a:cs typeface="B Yekan" panose="00000400000000000000" pitchFamily="2" charset="-78"/>
              </a:defRPr>
            </a:lvl1pPr>
          </a:lstStyle>
          <a:p>
            <a:r>
              <a:rPr lang="fa-IR" dirty="0" smtClean="0"/>
              <a:t>مهندسی دانش و علوم تصمیم - دانشگاه علوم اقتصادی</a:t>
            </a:r>
            <a:endParaRPr lang="en-US" dirty="0"/>
          </a:p>
        </p:txBody>
      </p:sp>
      <p:sp>
        <p:nvSpPr>
          <p:cNvPr id="6" name="Slide Number Placeholder 5"/>
          <p:cNvSpPr>
            <a:spLocks noGrp="1"/>
          </p:cNvSpPr>
          <p:nvPr>
            <p:ph type="sldNum" sz="quarter" idx="12"/>
          </p:nvPr>
        </p:nvSpPr>
        <p:spPr/>
        <p:txBody>
          <a:bodyPr/>
          <a:lstStyle>
            <a:lvl1pPr>
              <a:defRPr>
                <a:cs typeface="B Nazanin" panose="00000400000000000000" pitchFamily="2" charset="-78"/>
              </a:defRPr>
            </a:lvl1pPr>
          </a:lstStyle>
          <a:p>
            <a:fld id="{4FAB73BC-B049-4115-A692-8D63A059BFB8}"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250"/>
                                        <p:tgtEl>
                                          <p:spTgt spid="2"/>
                                        </p:tgtEl>
                                      </p:cBhvr>
                                    </p:animEffect>
                                  </p:childTnLst>
                                </p:cTn>
                              </p:par>
                            </p:childTnLst>
                          </p:cTn>
                        </p:par>
                        <p:par>
                          <p:cTn id="8" fill="hold">
                            <p:stCondLst>
                              <p:cond delay="250"/>
                            </p:stCondLst>
                            <p:childTnLst>
                              <p:par>
                                <p:cTn id="9" presetID="2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edge">
                                      <p:cBhvr>
                                        <p:cTn id="11" dur="500"/>
                                        <p:tgtEl>
                                          <p:spTgt spid="3">
                                            <p:txEl>
                                              <p:pRg st="0" end="0"/>
                                            </p:txEl>
                                          </p:spTgt>
                                        </p:tgtEl>
                                      </p:cBhvr>
                                    </p:animEffect>
                                  </p:childTnLst>
                                </p:cTn>
                              </p:par>
                            </p:childTnLst>
                          </p:cTn>
                        </p:par>
                        <p:par>
                          <p:cTn id="12" fill="hold">
                            <p:stCondLst>
                              <p:cond delay="750"/>
                            </p:stCondLst>
                            <p:childTnLst>
                              <p:par>
                                <p:cTn id="13" presetID="2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500"/>
                                        <p:tgtEl>
                                          <p:spTgt spid="3">
                                            <p:txEl>
                                              <p:pRg st="1" end="1"/>
                                            </p:txEl>
                                          </p:spTgt>
                                        </p:tgtEl>
                                      </p:cBhvr>
                                    </p:animEffect>
                                  </p:childTnLst>
                                </p:cTn>
                              </p:par>
                            </p:childTnLst>
                          </p:cTn>
                        </p:par>
                        <p:par>
                          <p:cTn id="16" fill="hold">
                            <p:stCondLst>
                              <p:cond delay="1250"/>
                            </p:stCondLst>
                            <p:childTnLst>
                              <p:par>
                                <p:cTn id="17" presetID="2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edge">
                                      <p:cBhvr>
                                        <p:cTn id="19" dur="500"/>
                                        <p:tgtEl>
                                          <p:spTgt spid="3">
                                            <p:txEl>
                                              <p:pRg st="2" end="2"/>
                                            </p:txEl>
                                          </p:spTgt>
                                        </p:tgtEl>
                                      </p:cBhvr>
                                    </p:animEffect>
                                  </p:childTnLst>
                                </p:cTn>
                              </p:par>
                            </p:childTnLst>
                          </p:cTn>
                        </p:par>
                        <p:par>
                          <p:cTn id="20" fill="hold">
                            <p:stCondLst>
                              <p:cond delay="1750"/>
                            </p:stCondLst>
                            <p:childTnLst>
                              <p:par>
                                <p:cTn id="21" presetID="2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edge">
                                      <p:cBhvr>
                                        <p:cTn id="23" dur="500"/>
                                        <p:tgtEl>
                                          <p:spTgt spid="3">
                                            <p:txEl>
                                              <p:pRg st="3" end="3"/>
                                            </p:txEl>
                                          </p:spTgt>
                                        </p:tgtEl>
                                      </p:cBhvr>
                                    </p:animEffect>
                                  </p:childTnLst>
                                </p:cTn>
                              </p:par>
                            </p:childTnLst>
                          </p:cTn>
                        </p:par>
                        <p:par>
                          <p:cTn id="24" fill="hold">
                            <p:stCondLst>
                              <p:cond delay="2250"/>
                            </p:stCondLst>
                            <p:childTnLst>
                              <p:par>
                                <p:cTn id="25" presetID="2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edg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edge">
                      <p:cBhvr>
                        <p:cTn dur="500"/>
                        <p:tgtEl>
                          <p:spTgt spid="3"/>
                        </p:tgtEl>
                      </p:cBhvr>
                    </p:animEffect>
                  </p:childTnLst>
                </p:cTn>
              </p:par>
            </p:tnLst>
          </p:tmpl>
          <p:tmpl lvl="2">
            <p:tnLst>
              <p:par>
                <p:cTn presetID="2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edge">
                      <p:cBhvr>
                        <p:cTn dur="500"/>
                        <p:tgtEl>
                          <p:spTgt spid="3"/>
                        </p:tgtEl>
                      </p:cBhvr>
                    </p:animEffect>
                  </p:childTnLst>
                </p:cTn>
              </p:par>
            </p:tnLst>
          </p:tmpl>
          <p:tmpl lvl="3">
            <p:tnLst>
              <p:par>
                <p:cTn presetID="2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edge">
                      <p:cBhvr>
                        <p:cTn dur="500"/>
                        <p:tgtEl>
                          <p:spTgt spid="3"/>
                        </p:tgtEl>
                      </p:cBhvr>
                    </p:animEffect>
                  </p:childTnLst>
                </p:cTn>
              </p:par>
            </p:tnLst>
          </p:tmpl>
          <p:tmpl lvl="4">
            <p:tnLst>
              <p:par>
                <p:cTn presetID="2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edge">
                      <p:cBhvr>
                        <p:cTn dur="500"/>
                        <p:tgtEl>
                          <p:spTgt spid="3"/>
                        </p:tgtEl>
                      </p:cBhvr>
                    </p:animEffect>
                  </p:childTnLst>
                </p:cTn>
              </p:par>
            </p:tnLst>
          </p:tmpl>
          <p:tmpl lvl="5">
            <p:tnLst>
              <p:par>
                <p:cTn presetID="2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edge">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5BFAC6-D736-4CFE-ABC1-06A03AD0A0FB}" type="datetime1">
              <a:rPr lang="en-US" smtClean="0"/>
              <a:t>7/3/2013</a:t>
            </a:fld>
            <a:endParaRPr lang="en-US" dirty="0"/>
          </a:p>
        </p:txBody>
      </p:sp>
      <p:sp>
        <p:nvSpPr>
          <p:cNvPr id="5" name="Footer Placeholder 4"/>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8" name="Rectangle 7"/>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9BEB7-EEFF-47F7-AD5D-ABEF83D3585F}" type="datetime1">
              <a:rPr lang="en-US" smtClean="0"/>
              <a:t>7/3/2013</a:t>
            </a:fld>
            <a:endParaRPr lang="en-US" dirty="0"/>
          </a:p>
        </p:txBody>
      </p:sp>
      <p:sp>
        <p:nvSpPr>
          <p:cNvPr id="6" name="Footer Placeholder 5"/>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21606"/>
            <a:ext cx="4480560" cy="731520"/>
          </a:xfrm>
        </p:spPr>
        <p:txBody>
          <a:bodyPr anchor="b">
            <a:normAutofit/>
          </a:bodyPr>
          <a:lstStyle>
            <a:lvl1pPr marL="0" indent="0">
              <a:spcBef>
                <a:spcPts val="0"/>
              </a:spcBef>
              <a:buNone/>
              <a:defRPr sz="2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3"/>
          </p:nvPr>
        </p:nvSpPr>
        <p:spPr>
          <a:xfrm>
            <a:off x="6126480" y="1721606"/>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C19D60-D745-4BAC-97D7-9A31E3469541}" type="datetime1">
              <a:rPr lang="en-US" smtClean="0"/>
              <a:t>7/3/2013</a:t>
            </a:fld>
            <a:endParaRPr lang="en-US" dirty="0"/>
          </a:p>
        </p:txBody>
      </p:sp>
      <p:sp>
        <p:nvSpPr>
          <p:cNvPr id="8" name="Footer Placeholder 7"/>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60F9C0-4989-46ED-AFEA-5C2F6E6E71FC}" type="datetime1">
              <a:rPr lang="en-US" smtClean="0"/>
              <a:t>7/3/2013</a:t>
            </a:fld>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DDD58-3A00-4AD9-B2E8-71912DFBCEA4}" type="datetime1">
              <a:rPr lang="en-US" smtClean="0"/>
              <a:t>7/3/2013</a:t>
            </a:fld>
            <a:endParaRPr lang="en-US" dirty="0"/>
          </a:p>
        </p:txBody>
      </p:sp>
      <p:sp>
        <p:nvSpPr>
          <p:cNvPr id="3" name="Footer Placeholder 2"/>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1"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3571F7-69D7-4F25-AE42-DFB4ECB11C7D}" type="datetime1">
              <a:rPr lang="en-US" smtClean="0"/>
              <a:t>7/3/2013</a:t>
            </a:fld>
            <a:endParaRPr lang="en-US" dirty="0"/>
          </a:p>
        </p:txBody>
      </p:sp>
      <p:sp>
        <p:nvSpPr>
          <p:cNvPr id="6" name="Footer Placeholder 5"/>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27AD8A-D98E-482C-9AFC-A59D063B6892}" type="datetime1">
              <a:rPr lang="en-US" smtClean="0"/>
              <a:t>7/3/2013</a:t>
            </a:fld>
            <a:endParaRPr lang="en-US" dirty="0"/>
          </a:p>
        </p:txBody>
      </p:sp>
      <p:sp>
        <p:nvSpPr>
          <p:cNvPr id="6" name="Footer Placeholder 5"/>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62393"/>
            <a:ext cx="9692640" cy="1428929"/>
          </a:xfrm>
          <a:prstGeom prst="rect">
            <a:avLst/>
          </a:prstGeom>
        </p:spPr>
        <p:txBody>
          <a:bodyPr vert="horz" lIns="91440" tIns="27432"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100" b="0">
                <a:solidFill>
                  <a:schemeClr val="tx2">
                    <a:lumMod val="40000"/>
                    <a:lumOff val="60000"/>
                  </a:schemeClr>
                </a:solidFill>
              </a:defRPr>
            </a:lvl1pPr>
          </a:lstStyle>
          <a:p>
            <a:fld id="{185F96E6-9BEE-40F0-89D5-5A3F652A9488}" type="datetime1">
              <a:rPr lang="en-US" smtClean="0"/>
              <a:t>7/3/2013</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100">
                <a:solidFill>
                  <a:schemeClr val="tx2">
                    <a:lumMod val="40000"/>
                    <a:lumOff val="60000"/>
                  </a:schemeClr>
                </a:solidFill>
              </a:defRPr>
            </a:lvl1pPr>
          </a:lstStyle>
          <a:p>
            <a:r>
              <a:rPr lang="fa-IR" smtClean="0"/>
              <a:t>مهندسی دانش و علوم تصمیم - دانشگاه علوم اقتصادی</a:t>
            </a:r>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dt="0"/>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Kaj" panose="00000400000000000000" pitchFamily="2" charset="-78"/>
              </a:rPr>
              <a:t>فصل دهم</a:t>
            </a:r>
            <a:br>
              <a:rPr lang="fa-IR" dirty="0" smtClean="0">
                <a:cs typeface="B Kaj" panose="00000400000000000000" pitchFamily="2" charset="-78"/>
              </a:rPr>
            </a:br>
            <a:r>
              <a:rPr lang="fa-IR" dirty="0" smtClean="0">
                <a:cs typeface="B Kaj" panose="00000400000000000000" pitchFamily="2" charset="-78"/>
              </a:rPr>
              <a:t>هوش مصنوعی1:</a:t>
            </a:r>
            <a:br>
              <a:rPr lang="fa-IR" dirty="0" smtClean="0">
                <a:cs typeface="B Kaj" panose="00000400000000000000" pitchFamily="2" charset="-78"/>
              </a:rPr>
            </a:br>
            <a:r>
              <a:rPr lang="fa-IR" dirty="0" smtClean="0">
                <a:cs typeface="B Kaj" panose="00000400000000000000" pitchFamily="2" charset="-78"/>
              </a:rPr>
              <a:t>رویکرد توصیفی</a:t>
            </a:r>
            <a:endParaRPr lang="en-US" dirty="0">
              <a:cs typeface="B Kaj" panose="00000400000000000000" pitchFamily="2" charset="-78"/>
            </a:endParaRPr>
          </a:p>
        </p:txBody>
      </p:sp>
      <p:sp>
        <p:nvSpPr>
          <p:cNvPr id="3" name="Subtitle 2"/>
          <p:cNvSpPr>
            <a:spLocks noGrp="1"/>
          </p:cNvSpPr>
          <p:nvPr>
            <p:ph type="subTitle" idx="1"/>
          </p:nvPr>
        </p:nvSpPr>
        <p:spPr/>
        <p:txBody>
          <a:bodyPr>
            <a:normAutofit fontScale="92500" lnSpcReduction="20000"/>
          </a:bodyPr>
          <a:lstStyle/>
          <a:p>
            <a:r>
              <a:rPr lang="fa-IR" dirty="0" smtClean="0">
                <a:cs typeface="B Esfehan" panose="00000700000000000000" pitchFamily="2" charset="-78"/>
              </a:rPr>
              <a:t>محسن اسماعیلی</a:t>
            </a:r>
          </a:p>
          <a:p>
            <a:r>
              <a:rPr lang="fa-IR" dirty="0" smtClean="0">
                <a:cs typeface="B Esfehan" panose="00000700000000000000" pitchFamily="2" charset="-78"/>
              </a:rPr>
              <a:t>مباحث ویژه(علوم شناختی) – دکتر ستایشی</a:t>
            </a:r>
          </a:p>
          <a:p>
            <a:r>
              <a:rPr lang="fa-IR" dirty="0" smtClean="0">
                <a:cs typeface="B Esfehan" panose="00000700000000000000" pitchFamily="2" charset="-78"/>
              </a:rPr>
              <a:t>مهندسی دانش و علوم تصمیم – دانشگاه علوم اقتصادی</a:t>
            </a:r>
          </a:p>
          <a:p>
            <a:r>
              <a:rPr lang="fa-IR" dirty="0" smtClean="0">
                <a:cs typeface="B Esfehan" panose="00000700000000000000" pitchFamily="2" charset="-78"/>
              </a:rPr>
              <a:t>بهار 1392</a:t>
            </a:r>
            <a:endParaRPr lang="en-US" dirty="0">
              <a:cs typeface="B Esfehan" panose="00000700000000000000" pitchFamily="2" charset="-78"/>
            </a:endParaRPr>
          </a:p>
        </p:txBody>
      </p:sp>
    </p:spTree>
    <p:extLst>
      <p:ext uri="{BB962C8B-B14F-4D97-AF65-F5344CB8AC3E}">
        <p14:creationId xmlns:p14="http://schemas.microsoft.com/office/powerpoint/2010/main" val="36248551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تعریف هوش مصنوعی(</a:t>
            </a:r>
            <a:r>
              <a:rPr lang="en-US" smtClean="0"/>
              <a:t>AI</a:t>
            </a:r>
            <a:r>
              <a:rPr lang="fa-IR" smtClean="0"/>
              <a:t>)</a:t>
            </a:r>
            <a:endParaRPr lang="en-US" dirty="0"/>
          </a:p>
        </p:txBody>
      </p:sp>
      <p:sp>
        <p:nvSpPr>
          <p:cNvPr id="3" name="Content Placeholder 2"/>
          <p:cNvSpPr>
            <a:spLocks noGrp="1"/>
          </p:cNvSpPr>
          <p:nvPr>
            <p:ph idx="1"/>
          </p:nvPr>
        </p:nvSpPr>
        <p:spPr>
          <a:xfrm>
            <a:off x="1261872" y="1828800"/>
            <a:ext cx="8595360" cy="4514850"/>
          </a:xfrm>
        </p:spPr>
        <p:txBody>
          <a:bodyPr>
            <a:normAutofit fontScale="92500" lnSpcReduction="20000"/>
          </a:bodyPr>
          <a:lstStyle/>
          <a:p>
            <a:r>
              <a:rPr lang="fa-IR" dirty="0" smtClean="0"/>
              <a:t>در تعریف هوش مصنوعی سه سطح هوشمندی بیان می شود:</a:t>
            </a:r>
          </a:p>
          <a:p>
            <a:pPr marL="674370" lvl="1" indent="-400050">
              <a:buFont typeface="+mj-lt"/>
              <a:buAutoNum type="romanUcPeriod"/>
            </a:pPr>
            <a:r>
              <a:rPr lang="fa-IR" dirty="0" smtClean="0"/>
              <a:t>مورچه دارای یک سطح ابتدایی از هوشمندی است</a:t>
            </a:r>
          </a:p>
          <a:p>
            <a:pPr marL="674370" lvl="1" indent="-400050">
              <a:buFont typeface="+mj-lt"/>
              <a:buAutoNum type="romanUcPeriod"/>
            </a:pPr>
            <a:r>
              <a:rPr lang="fa-IR" dirty="0" smtClean="0"/>
              <a:t>حیواناتی پیچیده تر و ربات های ساده دارای سطح هوشمندی بالاتری از نظر کیفی هستند</a:t>
            </a:r>
          </a:p>
          <a:p>
            <a:pPr marL="674370" lvl="1" indent="-400050">
              <a:buFont typeface="+mj-lt"/>
              <a:buAutoNum type="romanUcPeriod"/>
            </a:pPr>
            <a:r>
              <a:rPr lang="fa-IR" dirty="0" smtClean="0"/>
              <a:t>در راس هرم هوش عامل انسانی قرار گرفته است</a:t>
            </a:r>
          </a:p>
          <a:p>
            <a:r>
              <a:rPr lang="fa-IR" dirty="0" smtClean="0"/>
              <a:t>هدف هوش مصنوعی ساخت ماشین خودکاری است که توانایی ارائه رفتارهای هم تراز با بالاترین سطح هوش را داشته باشد طوری که ممکن است ماشین خودکار مزبور از انسان قابل تشخیص نباشد.</a:t>
            </a:r>
            <a:endParaRPr lang="en-US" dirty="0" smtClean="0"/>
          </a:p>
          <a:p>
            <a:pPr lvl="1"/>
            <a:r>
              <a:rPr lang="fa-IR" dirty="0" smtClean="0"/>
              <a:t>آیا هواپیمایی که توسط خلبان خودکار کنترل می شود هوشمند است؟</a:t>
            </a:r>
          </a:p>
          <a:p>
            <a:r>
              <a:rPr lang="fa-IR" dirty="0" smtClean="0"/>
              <a:t>ویلیام راپاپورت تعدادی از این تعاریف را گردآوری کرده است:</a:t>
            </a:r>
          </a:p>
          <a:p>
            <a:r>
              <a:rPr lang="fa-IR" dirty="0" smtClean="0"/>
              <a:t>هدف از فعالیت در هوش مصنوعی، ساخت ماشین هایی است که وظایف آنها بطور معمول نیازمند هوش انسان است(نیلز جی نیلسون، 1971)</a:t>
            </a:r>
          </a:p>
          <a:p>
            <a:r>
              <a:rPr lang="fa-IR" dirty="0" smtClean="0"/>
              <a:t>مطالعه ساختار اطلاعات و ساختار فرایندهای حل مساله، مستقل از کاربرد و مستقل از واقعی بودن آنها در حیوانات و انسان ها(جان مک کارتی، 1974)</a:t>
            </a:r>
          </a:p>
          <a:p>
            <a:r>
              <a:rPr lang="fa-IR" dirty="0" smtClean="0"/>
              <a:t>هوش مصنوعی با تلاش برای ایجاد برنامه های پیچیده رایانه ای که توانایی انجام وظایف شناختی مشکل را دارند مورد توجه قرار می گیرد(بسیل بلکول، 1990)</a:t>
            </a:r>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7808952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fa-IR" dirty="0" smtClean="0"/>
              <a:t>چیزی که در تعاریف هوش مصنوعی دیده نمی شود، معیار هایی است که ما را قادر به فهم این موضوع می کند که آیا یک ماشین خودکار هوش را به نمایش می گذارد یا نه؟ برای نزدیک تر شدن به پاسخ اهداف بر هوش مصنوعی تاکید می کنیم:</a:t>
            </a:r>
          </a:p>
          <a:p>
            <a:r>
              <a:rPr lang="fa-IR" dirty="0" smtClean="0"/>
              <a:t>هدف مهندسی هوش مصنوعی این است که سامانه هایی را در کنار هم بکار بیاندازد تا با استفاده از امکانات رایانه و مجموعه دانش، مسائل دنیای واقعی را حل کند.</a:t>
            </a:r>
          </a:p>
          <a:p>
            <a:r>
              <a:rPr lang="fa-IR" dirty="0" smtClean="0"/>
              <a:t>هدف علمی (شناختی) هوش مصنوعی، رمزگذاری دانش و فرادانش برای جمع کردن سامانه هایی است که انواع گوناگون هوش و آگاهی را روشن کرده و حتی توضیح می دهند.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349367081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fa-IR" dirty="0" smtClean="0"/>
              <a:t>سه </a:t>
            </a:r>
            <a:r>
              <a:rPr lang="fa-IR" dirty="0"/>
              <a:t>طبقه عمومی هوش مصنوعی:</a:t>
            </a:r>
          </a:p>
          <a:p>
            <a:pPr lvl="1"/>
            <a:r>
              <a:rPr lang="fa-IR" dirty="0"/>
              <a:t>سیستم های خبره: در پی رقابت و برابری با تفکر انتزاعی و منطقی هستند.</a:t>
            </a:r>
          </a:p>
          <a:p>
            <a:pPr lvl="1"/>
            <a:r>
              <a:rPr lang="fa-IR" dirty="0"/>
              <a:t>منطق فازی: اصول بنیادی شبیه سیستم های خبره دارند با این تفاوت که این منطق به دنبال توجیه منطق انسان و انتخاب </a:t>
            </a:r>
            <a:r>
              <a:rPr lang="fa-IR" dirty="0" smtClean="0"/>
              <a:t>های </a:t>
            </a:r>
            <a:r>
              <a:rPr lang="fa-IR" dirty="0"/>
              <a:t>نادرستی که اغلب انسان ها برمی گزینند.</a:t>
            </a:r>
          </a:p>
          <a:p>
            <a:pPr lvl="1"/>
            <a:r>
              <a:rPr lang="fa-IR" dirty="0"/>
              <a:t>شبکه های عصبی: می توانند با یک مدل ساده سیستم عصبی(مغز) مقایسه شوند.</a:t>
            </a:r>
          </a:p>
          <a:p>
            <a:r>
              <a:rPr lang="fa-IR" dirty="0"/>
              <a:t>از کاربرد این ماشین ها می توان به کاربرد های کشاورزی، در کارخانجات، پزشکی، آموزش، کاربرد های روزمره و بسیاری کاربردهای دیگر اشاره کرد.</a:t>
            </a:r>
            <a:endParaRPr lang="en-US" dirty="0"/>
          </a:p>
          <a:p>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371093451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ارزیابی مفهوم هوش مصنوعی</a:t>
            </a:r>
            <a:endParaRPr lang="en-US" dirty="0"/>
          </a:p>
        </p:txBody>
      </p:sp>
      <p:sp>
        <p:nvSpPr>
          <p:cNvPr id="3" name="Content Placeholder 2"/>
          <p:cNvSpPr>
            <a:spLocks noGrp="1"/>
          </p:cNvSpPr>
          <p:nvPr>
            <p:ph idx="1"/>
          </p:nvPr>
        </p:nvSpPr>
        <p:spPr/>
        <p:txBody>
          <a:bodyPr>
            <a:normAutofit/>
          </a:bodyPr>
          <a:lstStyle/>
          <a:p>
            <a:r>
              <a:rPr lang="fa-IR" dirty="0" smtClean="0"/>
              <a:t>سوال حیاتی که به بهترین نحو هوش مصنوعی را معرفی میکند: آیا ذهن می تواند ساخته شود؟</a:t>
            </a:r>
          </a:p>
          <a:p>
            <a:r>
              <a:rPr lang="fa-IR" dirty="0" smtClean="0"/>
              <a:t>طبقه بندی های هوش مصنوعی:</a:t>
            </a:r>
          </a:p>
          <a:p>
            <a:pPr lvl="1"/>
            <a:r>
              <a:rPr lang="fa-IR" dirty="0" smtClean="0"/>
              <a:t>هوش مصنوعی قوی: ساخت ماشین هایی که توانایی های هوشمند آنها از انسان قابل تشخیص نباشند. </a:t>
            </a:r>
          </a:p>
          <a:p>
            <a:pPr marL="274320" lvl="1" indent="0">
              <a:buNone/>
            </a:pPr>
            <a:r>
              <a:rPr lang="fa-IR" dirty="0" smtClean="0"/>
              <a:t>جوزف ویزنبام: هدف هوش مصنوعی چیزی کمتر از ساخت ماشینی به شکل انسان نیست. رباتی که دوران کودکی داشته باشد، زبان را مانند کودک بیاموزد، دانش جهان را با حس کردن آن توسط اندام های خود به دست آورد و در نهایت دامنه تفکر انسان را کامل کند.</a:t>
            </a:r>
          </a:p>
          <a:p>
            <a:pPr marL="274320" lvl="1" indent="0">
              <a:buNone/>
            </a:pPr>
            <a:r>
              <a:rPr lang="fa-IR" dirty="0" smtClean="0"/>
              <a:t>ساخت یک شبه انسان واقعی احتمالا دشوارترین مسولیت فناورانه ای است که تاکنون در حوزه علم تلاش هایی برای آن صورت گرفته است. یک شبه انسان ربات یا ابزار مکانیکی است که با یک انسان هماهنگی می کند و وظایف او را بطور خودکار انجام می دهد. </a:t>
            </a:r>
          </a:p>
          <a:p>
            <a:pPr lvl="1"/>
            <a:r>
              <a:rPr lang="fa-IR" dirty="0" smtClean="0"/>
              <a:t>هوش مصنوعی کاربردی: از آن بعنوان پردازش اطلاعات پیشرفته یاد می شود و هدف تولید ماشین های باهوشی است که از نظر اقتصادی مقرون به صرفه باشد.</a:t>
            </a:r>
          </a:p>
          <a:p>
            <a:pPr lvl="1"/>
            <a:r>
              <a:rPr lang="fa-IR" dirty="0" smtClean="0"/>
              <a:t>شبیه سازی شناختی و ارتباط زبان طبیعی: تمرکز بر علوم شناختی به دنبال فهم چگونگی کار ذهن اتفاق می افتد و بر روی چگونگی توانایی بازشناسی چهره ها و اشیای دیگر و نیز چگونگی توانایی حل مسائل انتزایی از سوی ما انسان ها مطالعه می کند.</a:t>
            </a:r>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9008592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82880" lvl="1">
              <a:lnSpc>
                <a:spcPct val="95000"/>
              </a:lnSpc>
              <a:spcBef>
                <a:spcPts val="1400"/>
              </a:spcBef>
              <a:spcAft>
                <a:spcPts val="200"/>
              </a:spcAft>
              <a:buSzPct val="80000"/>
              <a:buFont typeface="Arial" pitchFamily="34" charset="0"/>
              <a:buChar char="•"/>
            </a:pPr>
            <a:r>
              <a:rPr lang="fa-IR" dirty="0"/>
              <a:t>برنامه پری که پاسخ های یک انسان </a:t>
            </a:r>
            <a:r>
              <a:rPr lang="fa-IR" dirty="0" smtClean="0"/>
              <a:t>پارانوئی</a:t>
            </a:r>
            <a:r>
              <a:rPr lang="fa-IR" dirty="0"/>
              <a:t>د</a:t>
            </a:r>
            <a:r>
              <a:rPr lang="fa-IR" dirty="0" smtClean="0"/>
              <a:t> </a:t>
            </a:r>
            <a:r>
              <a:rPr lang="fa-IR" dirty="0"/>
              <a:t>را شبیه سازی می کرد برای اولین بار در سال 1966 توسط کنث کلبی روانشناس دانشگاه استنفورد اجرا شد. با وجود اینکه برنامه پری قادر به شرکت در مکالمه است و می تواند در تعاملی طبیعی حتی انسان خبره ای را بفریبد به پاسخ های ساخته شده ای متکی است که توسط برنامه نویس تولید و در حافظه کامپیوتر ذخیره شده است.</a:t>
            </a:r>
          </a:p>
          <a:p>
            <a:pPr marL="182880" lvl="1">
              <a:lnSpc>
                <a:spcPct val="95000"/>
              </a:lnSpc>
              <a:spcBef>
                <a:spcPts val="1400"/>
              </a:spcBef>
              <a:spcAft>
                <a:spcPts val="200"/>
              </a:spcAft>
              <a:buSzPct val="80000"/>
              <a:buFont typeface="Arial" pitchFamily="34" charset="0"/>
              <a:buChar char="•"/>
            </a:pPr>
            <a:r>
              <a:rPr lang="fa-IR" dirty="0" smtClean="0"/>
              <a:t>توانایی استفاده از زبان، توانایی برنامه ریزی و نیز توانایی استدلال و شخصیت دادن رفتارهای انسان، توانایی های شناختی زیربنایی را نشان می دهند. هدف </a:t>
            </a:r>
            <a:r>
              <a:rPr lang="fa-IR" dirty="0"/>
              <a:t>هوش مصنوعی قوی ایجاد کپی از توانایی های ادراکی انسان است</a:t>
            </a:r>
            <a:r>
              <a:rPr lang="fa-IR" dirty="0" smtClean="0"/>
              <a:t>. </a:t>
            </a:r>
          </a:p>
          <a:p>
            <a:pPr marL="182880" lvl="1">
              <a:lnSpc>
                <a:spcPct val="95000"/>
              </a:lnSpc>
              <a:spcBef>
                <a:spcPts val="1400"/>
              </a:spcBef>
              <a:spcAft>
                <a:spcPts val="200"/>
              </a:spcAft>
              <a:buSzPct val="80000"/>
              <a:buFont typeface="Arial" pitchFamily="34" charset="0"/>
              <a:buChar char="•"/>
            </a:pPr>
            <a:r>
              <a:rPr lang="fa-IR" dirty="0" smtClean="0"/>
              <a:t>از بین تعاریف متعدد برای هوش مصنوعی تعریفی جامع وجود دارد</a:t>
            </a:r>
            <a:r>
              <a:rPr lang="fa-IR" dirty="0"/>
              <a:t> </a:t>
            </a:r>
            <a:r>
              <a:rPr lang="fa-IR" dirty="0" smtClean="0"/>
              <a:t>که هوش مصنوعی را علم ساخت رایانه هایی توصیف می کند که کارهایی را انجام می دهند که انجام آنها توسط انسان نیازمند هوش است.</a:t>
            </a:r>
          </a:p>
          <a:p>
            <a:pPr marL="182880" lvl="1">
              <a:lnSpc>
                <a:spcPct val="95000"/>
              </a:lnSpc>
              <a:spcBef>
                <a:spcPts val="1400"/>
              </a:spcBef>
              <a:spcAft>
                <a:spcPts val="200"/>
              </a:spcAft>
              <a:buSzPct val="80000"/>
              <a:buFont typeface="Arial" pitchFamily="34" charset="0"/>
              <a:buChar char="•"/>
            </a:pPr>
            <a:r>
              <a:rPr lang="fa-IR" dirty="0" smtClean="0"/>
              <a:t>عناصر متعددی که ویژگی های بنیادی هوش را تشکیل می دهند عبارتند از یادگیری، استدلال، حل مساله، ادراک و فهم زبان. در مسیر اصلی روانشناسی نیز این موارد مولفه های بنیادین برای هوش انسان تلقی می شوند.</a:t>
            </a:r>
          </a:p>
          <a:p>
            <a:pPr marL="182880" lvl="1">
              <a:lnSpc>
                <a:spcPct val="95000"/>
              </a:lnSpc>
              <a:spcBef>
                <a:spcPts val="1400"/>
              </a:spcBef>
              <a:spcAft>
                <a:spcPts val="200"/>
              </a:spcAft>
              <a:buSzPct val="80000"/>
              <a:buFont typeface="Arial" pitchFamily="34" charset="0"/>
              <a:buChar char="•"/>
            </a:pPr>
            <a:r>
              <a:rPr lang="fa-IR" dirty="0"/>
              <a:t>با اینکه رفتارهای بسیار ساده انسان هوشمندی بحساب می آید رفتارهای بسیار پیچیده ای که  اغلب حشرات به نمایش می گذارند هوشمندی بحساب نمی آید .</a:t>
            </a:r>
          </a:p>
          <a:p>
            <a:pPr marL="182880" lvl="1">
              <a:lnSpc>
                <a:spcPct val="95000"/>
              </a:lnSpc>
              <a:spcBef>
                <a:spcPts val="1400"/>
              </a:spcBef>
              <a:spcAft>
                <a:spcPts val="200"/>
              </a:spcAft>
              <a:buSzPct val="80000"/>
              <a:buFont typeface="Arial" pitchFamily="34" charset="0"/>
              <a:buChar char="•"/>
            </a:pPr>
            <a:endParaRPr lang="fa-IR"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21242884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یادگیری</a:t>
            </a:r>
            <a:endParaRPr lang="en-US" dirty="0"/>
          </a:p>
        </p:txBody>
      </p:sp>
      <p:sp>
        <p:nvSpPr>
          <p:cNvPr id="3" name="Content Placeholder 2"/>
          <p:cNvSpPr>
            <a:spLocks noGrp="1"/>
          </p:cNvSpPr>
          <p:nvPr>
            <p:ph idx="1"/>
          </p:nvPr>
        </p:nvSpPr>
        <p:spPr/>
        <p:txBody>
          <a:bodyPr/>
          <a:lstStyle/>
          <a:p>
            <a:r>
              <a:rPr lang="fa-IR" dirty="0" smtClean="0"/>
              <a:t>یادگیری در متن یک رویکرد رفتارگرایانه یا کارکردگرایانه، شکل های گوناگونی به خود می گیرد:</a:t>
            </a:r>
          </a:p>
          <a:p>
            <a:pPr lvl="1"/>
            <a:r>
              <a:rPr lang="fa-IR" dirty="0" smtClean="0"/>
              <a:t>سعی و خطا: ساده ترین نوع یادگیری، یک رایانه تا وقتی به کیش و مات برسد حرکات شطرنج را بطور تصادفی انجام میدهد و وقتی به کیش و مات رسید آن حرکت را به حافظه می سپارد، طوری که اگر برای بار دوم با شرایط یگسانی روبرو شد اینبار مسئله سریعتر به جواب می رسد.</a:t>
            </a:r>
          </a:p>
          <a:p>
            <a:pPr lvl="1"/>
            <a:r>
              <a:rPr lang="fa-IR" dirty="0" smtClean="0"/>
              <a:t>یادگیری عادتی: با ارتباط مستقیم میان محرک و پاسخ سرو کار دارد، یک رایانه می تواند زمان گذشته افعال را بصورت عادتی یاد بگیرد. برای رایانه تولید زمان گذشته فعل </a:t>
            </a:r>
            <a:r>
              <a:rPr lang="en-US" dirty="0" smtClean="0"/>
              <a:t>Jump</a:t>
            </a:r>
            <a:r>
              <a:rPr lang="fa-IR" dirty="0" smtClean="0"/>
              <a:t> غیر ممکن است مگر اینکه در گذشته حداقل یکبار به او </a:t>
            </a:r>
            <a:r>
              <a:rPr lang="en-US" dirty="0" smtClean="0"/>
              <a:t>Jumped</a:t>
            </a:r>
            <a:r>
              <a:rPr lang="fa-IR" dirty="0" smtClean="0"/>
              <a:t> داده شده باشد. یک برنامه هوشمند که می تواند تعمیم کند از قانون افزودن </a:t>
            </a:r>
            <a:r>
              <a:rPr lang="en-US" dirty="0" err="1" smtClean="0"/>
              <a:t>ed</a:t>
            </a:r>
            <a:r>
              <a:rPr lang="fa-IR" dirty="0" smtClean="0"/>
              <a:t> استفاده می کند و پاسخ صحیح را ارائه می دهد حتی اگر قبلا به آن بر نخورده باشد.</a:t>
            </a:r>
          </a:p>
          <a:p>
            <a:pPr lvl="1"/>
            <a:r>
              <a:rPr lang="fa-IR" dirty="0" smtClean="0"/>
              <a:t>شرطی شدن کنشگرا: شکل پیشرفته ای از یادگیری است، یک عامل انسانی یاد میگیرد که هنگام نزدیک شدن به چراغ قرمز سرعت خود را کم کند.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1304156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روش های هوش مصنوعی</a:t>
            </a:r>
            <a:endParaRPr lang="en-US" dirty="0"/>
          </a:p>
        </p:txBody>
      </p:sp>
      <p:sp>
        <p:nvSpPr>
          <p:cNvPr id="3" name="Content Placeholder 2"/>
          <p:cNvSpPr>
            <a:spLocks noGrp="1"/>
          </p:cNvSpPr>
          <p:nvPr>
            <p:ph idx="1"/>
          </p:nvPr>
        </p:nvSpPr>
        <p:spPr/>
        <p:txBody>
          <a:bodyPr/>
          <a:lstStyle/>
          <a:p>
            <a:r>
              <a:rPr lang="fa-IR" dirty="0" smtClean="0"/>
              <a:t>روش بالا به پایین: با هوش ماشین بعنوان پدیده ای سطح بالا برخورد می کند که به چگونگی اجرای جزئیات یا عملیات سطح پایین توسط رایانه وابسته نیست. این عملیات سطح پایین شامل اموری مثل جمع کردن یا مقایسه می باشند. در این روش می توانیم از ارتباطات عصبی درون مغز یا ارتباطات الکترونیکی درون رایانه چشم پوشی کنیم.</a:t>
            </a:r>
          </a:p>
          <a:p>
            <a:r>
              <a:rPr lang="fa-IR" dirty="0" smtClean="0"/>
              <a:t>روش پایین به بالا: این رویکرد مدل شبکه عصبی مورد استفاده جامعه ای پیوندگرا را بکار می گیرد، در این روش شناسی دانشمندان جنبه هایی از شناخت را که از طریق شبکه های عصبی قابل بازآفرینی هستند مورد بررسی قرار می دهد.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33892884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17</a:t>
            </a:fld>
            <a:endParaRPr lang="en-US" dirty="0"/>
          </a:p>
        </p:txBody>
      </p:sp>
      <p:sp>
        <p:nvSpPr>
          <p:cNvPr id="6" name="Rounded Rectangle 5"/>
          <p:cNvSpPr/>
          <p:nvPr/>
        </p:nvSpPr>
        <p:spPr>
          <a:xfrm>
            <a:off x="1029863" y="1871298"/>
            <a:ext cx="5043392" cy="462503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 name="Rectangle 6"/>
          <p:cNvSpPr/>
          <p:nvPr/>
        </p:nvSpPr>
        <p:spPr>
          <a:xfrm>
            <a:off x="1705972" y="1951630"/>
            <a:ext cx="1364776" cy="8188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1600" dirty="0" smtClean="0">
                <a:cs typeface="B Nazanin" panose="00000400000000000000" pitchFamily="2" charset="-78"/>
              </a:rPr>
              <a:t>توصیفات رمزگذاری شده به شکل سمبولیک</a:t>
            </a:r>
            <a:endParaRPr lang="en-US" sz="1600" dirty="0">
              <a:cs typeface="B Nazanin" panose="00000400000000000000" pitchFamily="2" charset="-78"/>
            </a:endParaRPr>
          </a:p>
        </p:txBody>
      </p:sp>
      <p:sp>
        <p:nvSpPr>
          <p:cNvPr id="8" name="Rectangle 7"/>
          <p:cNvSpPr/>
          <p:nvPr/>
        </p:nvSpPr>
        <p:spPr>
          <a:xfrm>
            <a:off x="1705972" y="3237502"/>
            <a:ext cx="1364776" cy="80549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1600" dirty="0">
                <a:cs typeface="B Nazanin" panose="00000400000000000000" pitchFamily="2" charset="-78"/>
              </a:rPr>
              <a:t>مقایسه با ورودی انسانی</a:t>
            </a:r>
            <a:endParaRPr lang="en-US" sz="1600" dirty="0">
              <a:cs typeface="B Nazanin" panose="00000400000000000000" pitchFamily="2" charset="-78"/>
            </a:endParaRPr>
          </a:p>
        </p:txBody>
      </p:sp>
      <p:sp>
        <p:nvSpPr>
          <p:cNvPr id="9" name="Rectangle 8"/>
          <p:cNvSpPr/>
          <p:nvPr/>
        </p:nvSpPr>
        <p:spPr>
          <a:xfrm>
            <a:off x="1705972" y="4510005"/>
            <a:ext cx="1364776" cy="78730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1600" dirty="0">
                <a:cs typeface="B Nazanin" panose="00000400000000000000" pitchFamily="2" charset="-78"/>
              </a:rPr>
              <a:t>تولید نتایج قابل اندازه گیری</a:t>
            </a:r>
            <a:endParaRPr lang="en-US" sz="1600" dirty="0">
              <a:cs typeface="B Nazanin" panose="00000400000000000000" pitchFamily="2" charset="-78"/>
            </a:endParaRPr>
          </a:p>
        </p:txBody>
      </p:sp>
      <p:sp>
        <p:nvSpPr>
          <p:cNvPr id="10" name="Down Arrow 9"/>
          <p:cNvSpPr/>
          <p:nvPr/>
        </p:nvSpPr>
        <p:spPr>
          <a:xfrm>
            <a:off x="2183644" y="2770496"/>
            <a:ext cx="313898" cy="4670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2183644" y="4056368"/>
            <a:ext cx="313898" cy="4670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992514" y="1951630"/>
            <a:ext cx="1364776" cy="8188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1600" dirty="0" smtClean="0">
                <a:cs typeface="B Nazanin" panose="00000400000000000000" pitchFamily="2" charset="-78"/>
              </a:rPr>
              <a:t>تولید نتایج قابل اندازه گیری</a:t>
            </a:r>
            <a:endParaRPr lang="en-US" sz="1600" dirty="0">
              <a:cs typeface="B Nazanin" panose="00000400000000000000" pitchFamily="2" charset="-78"/>
            </a:endParaRPr>
          </a:p>
        </p:txBody>
      </p:sp>
      <p:sp>
        <p:nvSpPr>
          <p:cNvPr id="21" name="Rectangle 20"/>
          <p:cNvSpPr/>
          <p:nvPr/>
        </p:nvSpPr>
        <p:spPr>
          <a:xfrm>
            <a:off x="3992514" y="3237502"/>
            <a:ext cx="1364776" cy="80549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1600" dirty="0" smtClean="0">
                <a:cs typeface="B Nazanin" panose="00000400000000000000" pitchFamily="2" charset="-78"/>
              </a:rPr>
              <a:t>پاسخ به ورودی های انسانی</a:t>
            </a:r>
            <a:endParaRPr lang="en-US" sz="1600" dirty="0">
              <a:cs typeface="B Nazanin" panose="00000400000000000000" pitchFamily="2" charset="-78"/>
            </a:endParaRPr>
          </a:p>
        </p:txBody>
      </p:sp>
      <p:sp>
        <p:nvSpPr>
          <p:cNvPr id="22" name="Rectangle 21"/>
          <p:cNvSpPr/>
          <p:nvPr/>
        </p:nvSpPr>
        <p:spPr>
          <a:xfrm>
            <a:off x="3992514" y="4510005"/>
            <a:ext cx="1364776" cy="78730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1600" dirty="0" smtClean="0">
                <a:cs typeface="B Nazanin" panose="00000400000000000000" pitchFamily="2" charset="-78"/>
              </a:rPr>
              <a:t>عناصر شناختی</a:t>
            </a:r>
            <a:endParaRPr lang="en-US" sz="1600" dirty="0">
              <a:cs typeface="B Nazanin" panose="00000400000000000000" pitchFamily="2" charset="-78"/>
            </a:endParaRPr>
          </a:p>
        </p:txBody>
      </p:sp>
      <p:sp>
        <p:nvSpPr>
          <p:cNvPr id="23" name="Up Arrow 22"/>
          <p:cNvSpPr/>
          <p:nvPr/>
        </p:nvSpPr>
        <p:spPr>
          <a:xfrm>
            <a:off x="4558349" y="4056368"/>
            <a:ext cx="286603" cy="45363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Up Arrow 23"/>
          <p:cNvSpPr/>
          <p:nvPr/>
        </p:nvSpPr>
        <p:spPr>
          <a:xfrm>
            <a:off x="4531600" y="2783865"/>
            <a:ext cx="286603" cy="45363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936857" y="5527491"/>
            <a:ext cx="1529586" cy="369332"/>
          </a:xfrm>
          <a:prstGeom prst="rect">
            <a:avLst/>
          </a:prstGeom>
          <a:noFill/>
        </p:spPr>
        <p:txBody>
          <a:bodyPr wrap="none" rtlCol="0">
            <a:spAutoFit/>
          </a:bodyPr>
          <a:lstStyle/>
          <a:p>
            <a:r>
              <a:rPr lang="fa-IR" dirty="0" smtClean="0">
                <a:cs typeface="B Nazanin" panose="00000400000000000000" pitchFamily="2" charset="-78"/>
              </a:rPr>
              <a:t>رویکرد پایین به بالا</a:t>
            </a:r>
            <a:endParaRPr lang="en-US" dirty="0">
              <a:cs typeface="B Nazanin" panose="00000400000000000000" pitchFamily="2" charset="-78"/>
            </a:endParaRPr>
          </a:p>
        </p:txBody>
      </p:sp>
      <p:sp>
        <p:nvSpPr>
          <p:cNvPr id="26" name="TextBox 25"/>
          <p:cNvSpPr txBox="1"/>
          <p:nvPr/>
        </p:nvSpPr>
        <p:spPr>
          <a:xfrm>
            <a:off x="1623567" y="5527491"/>
            <a:ext cx="1529586" cy="369332"/>
          </a:xfrm>
          <a:prstGeom prst="rect">
            <a:avLst/>
          </a:prstGeom>
          <a:noFill/>
        </p:spPr>
        <p:txBody>
          <a:bodyPr wrap="none" rtlCol="0">
            <a:spAutoFit/>
          </a:bodyPr>
          <a:lstStyle/>
          <a:p>
            <a:r>
              <a:rPr lang="fa-IR" dirty="0" smtClean="0">
                <a:cs typeface="B Nazanin" panose="00000400000000000000" pitchFamily="2" charset="-78"/>
              </a:rPr>
              <a:t>رویکرد بالا به پایین</a:t>
            </a:r>
            <a:endParaRPr lang="en-US" dirty="0">
              <a:cs typeface="B Nazanin" panose="00000400000000000000" pitchFamily="2" charset="-78"/>
            </a:endParaRPr>
          </a:p>
        </p:txBody>
      </p:sp>
      <p:sp>
        <p:nvSpPr>
          <p:cNvPr id="27" name="Footer Placeholder 3"/>
          <p:cNvSpPr txBox="1">
            <a:spLocks/>
          </p:cNvSpPr>
          <p:nvPr/>
        </p:nvSpPr>
        <p:spPr>
          <a:xfrm rot="16200000">
            <a:off x="9959342" y="4046537"/>
            <a:ext cx="3581400" cy="365125"/>
          </a:xfrm>
          <a:prstGeom prst="rect">
            <a:avLst/>
          </a:prstGeom>
        </p:spPr>
        <p:txBody>
          <a:bodyPr vert="horz" lIns="91440" tIns="45720" rIns="91440" bIns="45720" rtlCol="0" anchor="ctr"/>
          <a:lstStyle>
            <a:defPPr>
              <a:defRPr lang="en-US"/>
            </a:defPPr>
            <a:lvl1pPr marL="0" algn="l" defTabSz="457200" rtl="0" eaLnBrk="1" latinLnBrk="0" hangingPunct="1">
              <a:defRPr sz="1100" kern="1200">
                <a:solidFill>
                  <a:schemeClr val="tx2">
                    <a:lumMod val="40000"/>
                    <a:lumOff val="60000"/>
                  </a:schemeClr>
                </a:solidFill>
                <a:latin typeface="+mn-lt"/>
                <a:ea typeface="+mn-ea"/>
                <a:cs typeface="B Yekan" panose="00000400000000000000" pitchFamily="2" charset="-7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a-IR" smtClean="0"/>
              <a:t>مهندسی دانش و علوم تصمیم - دانشگاه علوم اقتصادی</a:t>
            </a:r>
            <a:endParaRPr lang="en-US" dirty="0"/>
          </a:p>
        </p:txBody>
      </p:sp>
      <p:sp>
        <p:nvSpPr>
          <p:cNvPr id="28" name="Slide Number Placeholder 4"/>
          <p:cNvSpPr txBox="1">
            <a:spLocks/>
          </p:cNvSpPr>
          <p:nvPr/>
        </p:nvSpPr>
        <p:spPr>
          <a:xfrm>
            <a:off x="11292841" y="6172200"/>
            <a:ext cx="914400" cy="593725"/>
          </a:xfrm>
          <a:prstGeom prst="rect">
            <a:avLst/>
          </a:prstGeom>
        </p:spPr>
        <p:txBody>
          <a:bodyPr vert="horz" lIns="45720" tIns="45720" rIns="45720" bIns="45720" rtlCol="0" anchor="ctr">
            <a:normAutofit lnSpcReduction="10000"/>
          </a:bodyPr>
          <a:lstStyle>
            <a:defPPr>
              <a:defRPr lang="en-US"/>
            </a:defPPr>
            <a:lvl1pPr marL="0" algn="ctr" defTabSz="457200" rtl="0" eaLnBrk="1" latinLnBrk="0" hangingPunct="1">
              <a:defRPr sz="3600" kern="1200">
                <a:solidFill>
                  <a:schemeClr val="tx2">
                    <a:lumMod val="60000"/>
                    <a:lumOff val="40000"/>
                  </a:schemeClr>
                </a:solidFill>
                <a:latin typeface="+mj-lt"/>
                <a:ea typeface="+mn-ea"/>
                <a:cs typeface="B Nazanin" panose="00000400000000000000" pitchFamily="2" charset="-78"/>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pPr/>
              <a:t>17</a:t>
            </a:fld>
            <a:endParaRPr lang="en-US" dirty="0"/>
          </a:p>
        </p:txBody>
      </p:sp>
      <p:sp>
        <p:nvSpPr>
          <p:cNvPr id="43" name="Content Placeholder 2"/>
          <p:cNvSpPr>
            <a:spLocks noGrp="1"/>
          </p:cNvSpPr>
          <p:nvPr>
            <p:ph idx="1"/>
          </p:nvPr>
        </p:nvSpPr>
        <p:spPr>
          <a:xfrm>
            <a:off x="6250146" y="1828800"/>
            <a:ext cx="3607085" cy="4351337"/>
          </a:xfrm>
        </p:spPr>
        <p:txBody>
          <a:bodyPr/>
          <a:lstStyle/>
          <a:p>
            <a:r>
              <a:rPr lang="fa-IR" dirty="0"/>
              <a:t>یک رویکرد بالا به پایین به هوش مصنوعی یک رویکرد حل مسئله است که مبتنی بر ویژگی های تکلیف </a:t>
            </a:r>
            <a:r>
              <a:rPr lang="fa-IR"/>
              <a:t>است </a:t>
            </a:r>
            <a:r>
              <a:rPr lang="fa-IR" smtClean="0"/>
              <a:t>در </a:t>
            </a:r>
            <a:r>
              <a:rPr lang="fa-IR" dirty="0"/>
              <a:t>حالی که رویکرد پایین به بالا مبتنی بر فعالیت عصبی عامل هوشمند است</a:t>
            </a:r>
            <a:endParaRPr lang="en-US" dirty="0"/>
          </a:p>
        </p:txBody>
      </p:sp>
    </p:spTree>
    <p:extLst>
      <p:ext uri="{BB962C8B-B14F-4D97-AF65-F5344CB8AC3E}">
        <p14:creationId xmlns:p14="http://schemas.microsoft.com/office/powerpoint/2010/main" val="174735636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رایانه به عنوان ابزار تحقیق هوش مصنوعی</a:t>
            </a:r>
            <a:endParaRPr lang="en-US" dirty="0"/>
          </a:p>
        </p:txBody>
      </p:sp>
      <p:sp>
        <p:nvSpPr>
          <p:cNvPr id="3" name="Content Placeholder 2"/>
          <p:cNvSpPr>
            <a:spLocks noGrp="1"/>
          </p:cNvSpPr>
          <p:nvPr>
            <p:ph idx="1"/>
          </p:nvPr>
        </p:nvSpPr>
        <p:spPr/>
        <p:txBody>
          <a:bodyPr/>
          <a:lstStyle/>
          <a:p>
            <a:r>
              <a:rPr lang="fa-IR" dirty="0" smtClean="0"/>
              <a:t>سازماندهی یا معماری رایانه مدرن بخصوص رایانه شخصی چه آگاهی یا هوشیاری داشته باشد چه نداشته باشد با سازماندهی مغز انسان برابری می کند یا می توان گفت دانشمندان علوم شناختی مغز و کارکردهایش را بر اساس مدل رایانه ای مدلسازی کرده اند.</a:t>
            </a:r>
          </a:p>
          <a:p>
            <a:r>
              <a:rPr lang="fa-IR" dirty="0" smtClean="0"/>
              <a:t>درون مغز – بستر اولیه هوش – عناصر کلیدی سازماندهی آن، محاسبه، حافظه و ارتباط را شامل می شود این مدل به آسانی رایانه دیجیتال مدرن را توصیف می کند.</a:t>
            </a:r>
          </a:p>
          <a:p>
            <a:r>
              <a:rPr lang="fa-IR" dirty="0" smtClean="0"/>
              <a:t>عناصر عملکردی رایانه های دیجیتال:</a:t>
            </a:r>
          </a:p>
          <a:p>
            <a:pPr lvl="1"/>
            <a:r>
              <a:rPr lang="fa-IR" dirty="0" smtClean="0"/>
              <a:t>واحد پردازشگر مرکزی</a:t>
            </a:r>
          </a:p>
          <a:p>
            <a:pPr lvl="1"/>
            <a:r>
              <a:rPr lang="fa-IR" dirty="0" smtClean="0"/>
              <a:t>حافظه</a:t>
            </a:r>
          </a:p>
          <a:p>
            <a:pPr lvl="1"/>
            <a:r>
              <a:rPr lang="fa-IR" dirty="0" smtClean="0"/>
              <a:t>ورودی – خروجی</a:t>
            </a:r>
          </a:p>
          <a:p>
            <a:pPr lvl="1"/>
            <a:r>
              <a:rPr lang="fa-IR" dirty="0" smtClean="0"/>
              <a:t>گذرگاه ارتباطی</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278119926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19</a:t>
            </a:fld>
            <a:endParaRPr lang="en-US" dirty="0"/>
          </a:p>
        </p:txBody>
      </p:sp>
      <p:sp>
        <p:nvSpPr>
          <p:cNvPr id="6" name="Rounded Rectangle 5"/>
          <p:cNvSpPr/>
          <p:nvPr/>
        </p:nvSpPr>
        <p:spPr>
          <a:xfrm>
            <a:off x="1261873" y="1820863"/>
            <a:ext cx="9692640" cy="4779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ounded Rectangle 6"/>
          <p:cNvSpPr/>
          <p:nvPr/>
        </p:nvSpPr>
        <p:spPr>
          <a:xfrm>
            <a:off x="1909965" y="3507883"/>
            <a:ext cx="1844866" cy="107840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a-IR" dirty="0" smtClean="0">
                <a:cs typeface="B Nazanin" panose="00000400000000000000" pitchFamily="2" charset="-78"/>
              </a:rPr>
              <a:t>واحد پردازشگر مرکزی(</a:t>
            </a:r>
            <a:r>
              <a:rPr lang="en-US" dirty="0" smtClean="0">
                <a:cs typeface="B Nazanin" panose="00000400000000000000" pitchFamily="2" charset="-78"/>
              </a:rPr>
              <a:t>CPU</a:t>
            </a:r>
            <a:r>
              <a:rPr lang="fa-IR" dirty="0" smtClean="0">
                <a:cs typeface="B Nazanin" panose="00000400000000000000" pitchFamily="2" charset="-78"/>
              </a:rPr>
              <a:t>)</a:t>
            </a:r>
            <a:endParaRPr lang="en-US" dirty="0">
              <a:cs typeface="B Nazanin" panose="00000400000000000000" pitchFamily="2" charset="-78"/>
            </a:endParaRPr>
          </a:p>
        </p:txBody>
      </p:sp>
      <p:sp>
        <p:nvSpPr>
          <p:cNvPr id="8" name="Rounded Rectangle 7"/>
          <p:cNvSpPr/>
          <p:nvPr/>
        </p:nvSpPr>
        <p:spPr>
          <a:xfrm>
            <a:off x="5196090" y="3507882"/>
            <a:ext cx="1844866" cy="107840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a-IR" dirty="0" smtClean="0">
                <a:cs typeface="B Nazanin" panose="00000400000000000000" pitchFamily="2" charset="-78"/>
              </a:rPr>
              <a:t>حافظه</a:t>
            </a:r>
            <a:endParaRPr lang="en-US" dirty="0">
              <a:cs typeface="B Nazanin" panose="00000400000000000000" pitchFamily="2" charset="-78"/>
            </a:endParaRPr>
          </a:p>
        </p:txBody>
      </p:sp>
      <p:sp>
        <p:nvSpPr>
          <p:cNvPr id="9" name="Rounded Rectangle 8"/>
          <p:cNvSpPr/>
          <p:nvPr/>
        </p:nvSpPr>
        <p:spPr>
          <a:xfrm>
            <a:off x="8482215" y="3507881"/>
            <a:ext cx="1844866" cy="107840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a-IR" dirty="0" smtClean="0">
                <a:cs typeface="B Nazanin" panose="00000400000000000000" pitchFamily="2" charset="-78"/>
              </a:rPr>
              <a:t>ورودی / خروجی (</a:t>
            </a:r>
            <a:r>
              <a:rPr lang="en-US" dirty="0" smtClean="0">
                <a:cs typeface="B Nazanin" panose="00000400000000000000" pitchFamily="2" charset="-78"/>
              </a:rPr>
              <a:t>I/O</a:t>
            </a:r>
            <a:r>
              <a:rPr lang="fa-IR" dirty="0" smtClean="0">
                <a:cs typeface="B Nazanin" panose="00000400000000000000" pitchFamily="2" charset="-78"/>
              </a:rPr>
              <a:t>)</a:t>
            </a:r>
            <a:endParaRPr lang="en-US" dirty="0">
              <a:cs typeface="B Nazanin" panose="00000400000000000000" pitchFamily="2" charset="-78"/>
            </a:endParaRPr>
          </a:p>
        </p:txBody>
      </p:sp>
      <p:sp>
        <p:nvSpPr>
          <p:cNvPr id="10" name="Rounded Rectangle 9"/>
          <p:cNvSpPr/>
          <p:nvPr/>
        </p:nvSpPr>
        <p:spPr>
          <a:xfrm>
            <a:off x="1909965" y="5560133"/>
            <a:ext cx="8417116" cy="61206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dirty="0" smtClean="0">
                <a:cs typeface="B Nazanin" panose="00000400000000000000" pitchFamily="2" charset="-78"/>
              </a:rPr>
              <a:t>گذرگاه یا کانال ارتباطی</a:t>
            </a:r>
            <a:endParaRPr lang="en-US" dirty="0">
              <a:cs typeface="B Nazanin" panose="00000400000000000000" pitchFamily="2" charset="-78"/>
            </a:endParaRPr>
          </a:p>
        </p:txBody>
      </p:sp>
      <p:sp>
        <p:nvSpPr>
          <p:cNvPr id="11" name="Rounded Rectangle 10"/>
          <p:cNvSpPr/>
          <p:nvPr/>
        </p:nvSpPr>
        <p:spPr>
          <a:xfrm>
            <a:off x="8482215" y="2147026"/>
            <a:ext cx="1844866" cy="53013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a-IR" dirty="0" smtClean="0">
                <a:cs typeface="B Nazanin" panose="00000400000000000000" pitchFamily="2" charset="-78"/>
              </a:rPr>
              <a:t>محیط های خارجی</a:t>
            </a:r>
            <a:endParaRPr lang="en-US" dirty="0">
              <a:cs typeface="B Nazanin" panose="00000400000000000000" pitchFamily="2" charset="-78"/>
            </a:endParaRPr>
          </a:p>
        </p:txBody>
      </p:sp>
      <p:sp>
        <p:nvSpPr>
          <p:cNvPr id="12" name="Up-Down Arrow 11"/>
          <p:cNvSpPr/>
          <p:nvPr/>
        </p:nvSpPr>
        <p:spPr>
          <a:xfrm>
            <a:off x="9144000" y="2660136"/>
            <a:ext cx="442913" cy="8688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Down Arrow 12"/>
          <p:cNvSpPr/>
          <p:nvPr/>
        </p:nvSpPr>
        <p:spPr>
          <a:xfrm>
            <a:off x="9144000" y="4566584"/>
            <a:ext cx="442913" cy="100554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Up-Down Arrow 13"/>
          <p:cNvSpPr/>
          <p:nvPr/>
        </p:nvSpPr>
        <p:spPr>
          <a:xfrm>
            <a:off x="5897066" y="4566583"/>
            <a:ext cx="442913" cy="100554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Down Arrow 14"/>
          <p:cNvSpPr/>
          <p:nvPr/>
        </p:nvSpPr>
        <p:spPr>
          <a:xfrm>
            <a:off x="2610941" y="4566583"/>
            <a:ext cx="442913" cy="100554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881281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en-US" dirty="0"/>
          </a:p>
        </p:txBody>
      </p:sp>
      <p:sp>
        <p:nvSpPr>
          <p:cNvPr id="3" name="Content Placeholder 2"/>
          <p:cNvSpPr>
            <a:spLocks noGrp="1"/>
          </p:cNvSpPr>
          <p:nvPr>
            <p:ph idx="1"/>
          </p:nvPr>
        </p:nvSpPr>
        <p:spPr/>
        <p:txBody>
          <a:bodyPr>
            <a:normAutofit/>
          </a:bodyPr>
          <a:lstStyle/>
          <a:p>
            <a:r>
              <a:rPr lang="fa-IR" dirty="0" smtClean="0"/>
              <a:t>آیا ماشین ها می توانند فکر کنند؟</a:t>
            </a:r>
            <a:r>
              <a:rPr lang="en-US" dirty="0" smtClean="0"/>
              <a:t> </a:t>
            </a:r>
            <a:r>
              <a:rPr lang="fa-IR" dirty="0" smtClean="0"/>
              <a:t>(سوالی که آلن تورینگ مقاله اصلی خود با نام هوش و ماشین محاسباتی را با آن آغاز کرد)</a:t>
            </a:r>
          </a:p>
          <a:p>
            <a:pPr lvl="1"/>
            <a:r>
              <a:rPr lang="fa-IR" dirty="0" smtClean="0"/>
              <a:t>ماشین؟</a:t>
            </a:r>
            <a:endParaRPr lang="en-US" dirty="0" smtClean="0"/>
          </a:p>
          <a:p>
            <a:pPr marL="274320" lvl="1" indent="0">
              <a:buNone/>
            </a:pPr>
            <a:r>
              <a:rPr lang="fa-IR" dirty="0" smtClean="0"/>
              <a:t>ماشین به هر وسیله ای گفته می شود که انرژی را به حرکت تبدیل می کند و دارای قطعات حرکتی مستحکم و انعطاف ناپذیر باشد و از آن در انجام امور مختلف استفاده شود.</a:t>
            </a:r>
          </a:p>
          <a:p>
            <a:pPr lvl="1"/>
            <a:r>
              <a:rPr lang="fa-IR" dirty="0" smtClean="0"/>
              <a:t>فکر کردن؟</a:t>
            </a:r>
            <a:endParaRPr lang="en-US" dirty="0"/>
          </a:p>
          <a:p>
            <a:pPr marL="274320" lvl="1" indent="0">
              <a:buNone/>
            </a:pPr>
            <a:r>
              <a:rPr lang="fa-IR" dirty="0" smtClean="0"/>
              <a:t>فکر کردن یکی از اعمال ذهنی و شگفت انگیزترین آنهاست، برخی از اعمالی ذهنی را بصورت زیر می توان نام برد:</a:t>
            </a:r>
          </a:p>
          <a:p>
            <a:pPr marL="891540" lvl="2" indent="-342900">
              <a:buFont typeface="+mj-lt"/>
              <a:buAutoNum type="arabicPeriod"/>
            </a:pPr>
            <a:r>
              <a:rPr lang="fa-IR" dirty="0" smtClean="0"/>
              <a:t>تصویر پذیری از دنیای خارج</a:t>
            </a:r>
          </a:p>
          <a:p>
            <a:pPr marL="891540" lvl="2" indent="-342900">
              <a:buFont typeface="+mj-lt"/>
              <a:buAutoNum type="arabicPeriod"/>
            </a:pPr>
            <a:r>
              <a:rPr lang="fa-IR" dirty="0" smtClean="0"/>
              <a:t>یادآوری تصاویر(تداعی سلسله مراتبی): الکلام یجر الکلام(سخن از سخن بشکافد)</a:t>
            </a:r>
          </a:p>
          <a:p>
            <a:pPr marL="891540" lvl="2" indent="-342900">
              <a:buFont typeface="+mj-lt"/>
              <a:buAutoNum type="arabicPeriod"/>
            </a:pPr>
            <a:r>
              <a:rPr lang="fa-IR" dirty="0" smtClean="0"/>
              <a:t>تجزیه و ترکیب</a:t>
            </a:r>
          </a:p>
          <a:p>
            <a:pPr marL="891540" lvl="2" indent="-342900">
              <a:buFont typeface="+mj-lt"/>
              <a:buAutoNum type="arabicPeriod"/>
            </a:pPr>
            <a:r>
              <a:rPr lang="fa-IR" dirty="0" smtClean="0"/>
              <a:t>تجرید و تعمیم</a:t>
            </a:r>
          </a:p>
          <a:p>
            <a:pPr marL="891540" lvl="2" indent="-342900">
              <a:buFont typeface="+mj-lt"/>
              <a:buAutoNum type="arabicPeriod"/>
            </a:pPr>
            <a:r>
              <a:rPr lang="fa-IR" dirty="0" smtClean="0">
                <a:solidFill>
                  <a:srgbClr val="00B0F0"/>
                </a:solidFill>
              </a:rPr>
              <a:t>تفکر و استدلال</a:t>
            </a:r>
            <a:r>
              <a:rPr lang="fa-IR" dirty="0" smtClean="0"/>
              <a:t>: عبارت است از مربوط کردن چند امر معلوم و دانسته برای کشف یک امر نامعلوم و ندانسته</a:t>
            </a:r>
          </a:p>
        </p:txBody>
      </p:sp>
      <p:sp>
        <p:nvSpPr>
          <p:cNvPr id="5" name="Footer Placeholder 4"/>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6" name="Slide Number Placeholder 5"/>
          <p:cNvSpPr>
            <a:spLocks noGrp="1"/>
          </p:cNvSpPr>
          <p:nvPr>
            <p:ph type="sldNum" sz="quarter" idx="12"/>
          </p:nvPr>
        </p:nvSpPr>
        <p:spPr/>
        <p:txBody>
          <a:bodyPr>
            <a:normAutofit lnSpcReduction="10000"/>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388166164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ارزیابی رایانه بعنوان مدلی از سازمان مغز</a:t>
            </a:r>
            <a:endParaRPr lang="en-US" dirty="0"/>
          </a:p>
        </p:txBody>
      </p:sp>
      <p:sp>
        <p:nvSpPr>
          <p:cNvPr id="3" name="Content Placeholder 2"/>
          <p:cNvSpPr>
            <a:spLocks noGrp="1"/>
          </p:cNvSpPr>
          <p:nvPr>
            <p:ph idx="1"/>
          </p:nvPr>
        </p:nvSpPr>
        <p:spPr/>
        <p:txBody>
          <a:bodyPr/>
          <a:lstStyle/>
          <a:p>
            <a:r>
              <a:rPr lang="fa-IR" dirty="0" smtClean="0"/>
              <a:t>برخی روانشناس های فیزیولوژیک حامی این عقیده هستند که عملکرد مغز بسیار پیچیده تر از آن است که بتواند با یک رایانه منفرد پشتیبانی شود.</a:t>
            </a:r>
          </a:p>
          <a:p>
            <a:r>
              <a:rPr lang="fa-IR" dirty="0" smtClean="0"/>
              <a:t>مغز به عنوان مخزن یک واحد پردازشگر مرکزی نمی تواند مقدار بیش از حد اطلاعات عصبی را پشتیبانی کند که باید برای برقراری تعادل های حیاتی مدام در حال استفاده باشند.</a:t>
            </a:r>
          </a:p>
          <a:p>
            <a:r>
              <a:rPr lang="fa-IR" dirty="0" smtClean="0"/>
              <a:t>دورکین(1993) یک مدل توزیع شده را پیشنهاد می کند، مثالی ساده از پردازش اطلاعاتی که بدون دخالت مستقیم مغز اجرا می شوند در واکنش های انسان دیده می شوند. بعنوان مثال وقتی دست خود را در واکنش به یک سطح داغ به سرعت به عقب می کشید.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120129234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برنامه نویسی</a:t>
            </a:r>
            <a:endParaRPr lang="en-US" dirty="0"/>
          </a:p>
        </p:txBody>
      </p:sp>
      <p:sp>
        <p:nvSpPr>
          <p:cNvPr id="3" name="Content Placeholder 2"/>
          <p:cNvSpPr>
            <a:spLocks noGrp="1"/>
          </p:cNvSpPr>
          <p:nvPr>
            <p:ph idx="1"/>
          </p:nvPr>
        </p:nvSpPr>
        <p:spPr/>
        <p:txBody>
          <a:bodyPr/>
          <a:lstStyle/>
          <a:p>
            <a:r>
              <a:rPr lang="fa-IR" dirty="0" smtClean="0"/>
              <a:t>مجموعه دستورالعمل هایی که یک برنامه نویس رایانه به کار می گیرد تا رایانه آنها را راه اندازی کند را برنامه می گویند. در اصل، برنامه ها باید بصورت مجموعه هایی از اعداد به ماشین وارد می شوند. یک رایانه نمی تواند داده های متنی را درک کند او تنها قادر به فهم اعداد و بطور خاص اعداد دودویی است. برنامه های عددی با برنامه هایی جایگزین شده اند که ازتناظر های حافظه ای برای این اعداد تشکیل شده است این باز نمایی های حافظه ای برنامه های زبان اسمبلی نامیده می شوند. بعدها برنامه هایی که از عبارات شبه انگلیسی نزدیک تر به زبان طبیعی تشکیل می شوند جای زبان اسمبلی را گرفتند. </a:t>
            </a:r>
            <a:r>
              <a:rPr lang="en-US" dirty="0" smtClean="0"/>
              <a:t>C = A + B</a:t>
            </a:r>
          </a:p>
          <a:p>
            <a:r>
              <a:rPr lang="fa-IR" dirty="0" smtClean="0"/>
              <a:t>به زبان های اینچنینی بخاطر شباهت به زبان طبیعی زبان های سطح بالا گفته می شود.</a:t>
            </a:r>
          </a:p>
          <a:p>
            <a:r>
              <a:rPr lang="fa-IR" dirty="0" smtClean="0"/>
              <a:t>امروزه برنامه نویسی نوین به سمت برنامه نویسی تصویری رفته است. همانطور که توانایی های رایانه به توانایی های انسان نزدیک می شود شاید بزودی توسعه برنامه هایی امکان پذیر باشد که فرمان های زبان طبیعی حرف زدن را اجرا کنند.</a:t>
            </a:r>
          </a:p>
          <a:p>
            <a:r>
              <a:rPr lang="fa-IR" dirty="0" smtClean="0"/>
              <a:t>محققان هوش مصنوعی زبان های سطح بالا را برای هوش مصنوعی سخت یافتند و اقدام به ایجاد زبان های مخصوص هوش مصنوعی کردند که از جمله مهمترین آنها </a:t>
            </a:r>
            <a:r>
              <a:rPr lang="en-US" dirty="0" smtClean="0"/>
              <a:t>IPL</a:t>
            </a:r>
            <a:r>
              <a:rPr lang="fa-IR" dirty="0" smtClean="0"/>
              <a:t> یا زبان پردازش اطلاعات است.</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26714553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آلن تورینگ و بحث بزرگ</a:t>
            </a:r>
            <a:endParaRPr lang="en-US" dirty="0"/>
          </a:p>
        </p:txBody>
      </p:sp>
      <p:sp>
        <p:nvSpPr>
          <p:cNvPr id="3" name="Content Placeholder 2"/>
          <p:cNvSpPr>
            <a:spLocks noGrp="1"/>
          </p:cNvSpPr>
          <p:nvPr>
            <p:ph idx="1"/>
          </p:nvPr>
        </p:nvSpPr>
        <p:spPr/>
        <p:txBody>
          <a:bodyPr/>
          <a:lstStyle/>
          <a:p>
            <a:r>
              <a:rPr lang="fa-IR" dirty="0" smtClean="0"/>
              <a:t>آلن تورینگ با توجه به پیچیدگی که در تعریف تفکر مشاهده کرد بحث خود را در شکل بازی تقلید مطرح کرد.</a:t>
            </a:r>
          </a:p>
          <a:p>
            <a:r>
              <a:rPr lang="fa-IR" dirty="0" smtClean="0"/>
              <a:t>بازی تقلید توسط یک پرسشگر، یک نفر مرد و یک نفر زن از پرسش بنیادی «تفکر چیست؟» در قالب بازی تقلید به عنوان آزمون تورینگ فرمولبندی می شود. پرسشگر با سوالاتی از بازیگرها قصد دارد جنسیت آنها را تشخیص دهد و یکی از بازیگر ها با پاسخ هایی که ارائه می دهد قصد گمراه کردن پرسشگر را دارد.</a:t>
            </a:r>
          </a:p>
          <a:p>
            <a:r>
              <a:rPr lang="fa-IR" dirty="0" smtClean="0"/>
              <a:t>تورینگ در قدم بعدی سوال می کند «چه اتفاقی می افتاد اگر یک ماشین جای مرد را در بازی بگیرد؟» این سوال باعث فرمولبندی جدید زیر برای آزمون تورینگ شد. یک انسان پرسشگر، یک انسان پاسخگو و یک شخص دوم که در واقع یک ماشین است. شرکت کنندگان با صفحاتی از هم جدا می شوند وظیفه پرسشگر فهمیدن این نکته است که کدام یک از شرکت کنندگان انسان و کدام ماشین است. این نتیجه را تنها با تکیه بر پاسخ هایی که برای سوالاتش دریافت می کند کسب کند. اگر ماشین بتواند پرسشگر را بفریبد هوشمند تلقی می شود.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21689743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آزمون تورینگ</a:t>
            </a:r>
            <a:endParaRPr lang="en-US" dirty="0"/>
          </a:p>
        </p:txBody>
      </p:sp>
      <p:sp>
        <p:nvSpPr>
          <p:cNvPr id="3" name="Content Placeholder 2"/>
          <p:cNvSpPr>
            <a:spLocks noGrp="1"/>
          </p:cNvSpPr>
          <p:nvPr>
            <p:ph idx="1"/>
          </p:nvPr>
        </p:nvSpPr>
        <p:spPr>
          <a:xfrm>
            <a:off x="1261872" y="1814512"/>
            <a:ext cx="8595360" cy="818649"/>
          </a:xfrm>
        </p:spPr>
        <p:txBody>
          <a:bodyPr>
            <a:normAutofit/>
          </a:bodyPr>
          <a:lstStyle/>
          <a:p>
            <a:r>
              <a:rPr lang="fa-IR" dirty="0" smtClean="0"/>
              <a:t>اگر پرسشگر نتواند فرقی بین هوش ماشین و هوش انسان پیدا کند آنگاه ماشین در آزمون تورینگ </a:t>
            </a:r>
            <a:r>
              <a:rPr lang="en-US" dirty="0" smtClean="0"/>
              <a:t>Pass</a:t>
            </a:r>
            <a:r>
              <a:rPr lang="fa-IR" dirty="0" smtClean="0"/>
              <a:t> شده است و در غیر این صورت ماشین در آزمون تورینگ رد شده است.</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23</a:t>
            </a:fld>
            <a:endParaRPr lang="en-US" dirty="0"/>
          </a:p>
        </p:txBody>
      </p:sp>
      <p:pic>
        <p:nvPicPr>
          <p:cNvPr id="36" name="Picture 35"/>
          <p:cNvPicPr>
            <a:picLocks noChangeAspect="1"/>
          </p:cNvPicPr>
          <p:nvPr/>
        </p:nvPicPr>
        <p:blipFill>
          <a:blip r:embed="rId2"/>
          <a:stretch>
            <a:fillRect/>
          </a:stretch>
        </p:blipFill>
        <p:spPr>
          <a:xfrm>
            <a:off x="1433315" y="2633161"/>
            <a:ext cx="8139303" cy="4160398"/>
          </a:xfrm>
          <a:prstGeom prst="rect">
            <a:avLst/>
          </a:prstGeom>
        </p:spPr>
      </p:pic>
    </p:spTree>
    <p:extLst>
      <p:ext uri="{BB962C8B-B14F-4D97-AF65-F5344CB8AC3E}">
        <p14:creationId xmlns:p14="http://schemas.microsoft.com/office/powerpoint/2010/main" val="27638439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ارزیابی آزمون تورینگ و مخالفان آن</a:t>
            </a:r>
            <a:endParaRPr lang="en-US" dirty="0"/>
          </a:p>
        </p:txBody>
      </p:sp>
      <p:sp>
        <p:nvSpPr>
          <p:cNvPr id="3" name="Content Placeholder 2"/>
          <p:cNvSpPr>
            <a:spLocks noGrp="1"/>
          </p:cNvSpPr>
          <p:nvPr>
            <p:ph idx="1"/>
          </p:nvPr>
        </p:nvSpPr>
        <p:spPr>
          <a:xfrm>
            <a:off x="1261872" y="1828800"/>
            <a:ext cx="8595360" cy="4529137"/>
          </a:xfrm>
        </p:spPr>
        <p:txBody>
          <a:bodyPr/>
          <a:lstStyle/>
          <a:p>
            <a:r>
              <a:rPr lang="fa-IR" dirty="0" smtClean="0"/>
              <a:t>تورینگ بحث های مخالف بازی تقلیدش را پیش بینی می کرد، اما همچنان عقیده خود را به اجتناب ناپذیری موفقیت ماشین متفکر حفظ کرد.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24</a:t>
            </a:fld>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2355160657"/>
              </p:ext>
            </p:extLst>
          </p:nvPr>
        </p:nvGraphicFramePr>
        <p:xfrm>
          <a:off x="871538" y="2943230"/>
          <a:ext cx="10082974" cy="3291840"/>
        </p:xfrm>
        <a:graphic>
          <a:graphicData uri="http://schemas.openxmlformats.org/drawingml/2006/table">
            <a:tbl>
              <a:tblPr rtl="1" firstRow="1" bandRow="1">
                <a:tableStyleId>{5C22544A-7EE6-4342-B048-85BDC9FD1C3A}</a:tableStyleId>
              </a:tblPr>
              <a:tblGrid>
                <a:gridCol w="1125439"/>
                <a:gridCol w="3998190"/>
                <a:gridCol w="4959345"/>
              </a:tblGrid>
              <a:tr h="0">
                <a:tc>
                  <a:txBody>
                    <a:bodyPr/>
                    <a:lstStyle/>
                    <a:p>
                      <a:pPr algn="ctr" rtl="1"/>
                      <a:r>
                        <a:rPr lang="fa-IR" dirty="0" smtClean="0">
                          <a:cs typeface="B Nazanin" panose="00000400000000000000" pitchFamily="2" charset="-78"/>
                        </a:rPr>
                        <a:t>عقیده</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بحث </a:t>
                      </a:r>
                      <a:endParaRPr lang="en-US" dirty="0">
                        <a:cs typeface="B Nazanin" panose="00000400000000000000" pitchFamily="2" charset="-78"/>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cs typeface="B Nazanin" panose="00000400000000000000" pitchFamily="2" charset="-78"/>
                        </a:rPr>
                        <a:t>جواب رد تورینگ</a:t>
                      </a:r>
                      <a:endParaRPr lang="en-US" dirty="0" smtClean="0">
                        <a:cs typeface="B Nazanin" panose="00000400000000000000" pitchFamily="2" charset="-78"/>
                      </a:endParaRPr>
                    </a:p>
                  </a:txBody>
                  <a:tcPr anchor="ctr"/>
                </a:tc>
              </a:tr>
              <a:tr h="326368">
                <a:tc>
                  <a:txBody>
                    <a:bodyPr/>
                    <a:lstStyle/>
                    <a:p>
                      <a:pPr algn="ctr" rtl="1"/>
                      <a:r>
                        <a:rPr lang="fa-IR" dirty="0" smtClean="0">
                          <a:cs typeface="B Nazanin" panose="00000400000000000000" pitchFamily="2" charset="-78"/>
                        </a:rPr>
                        <a:t>الهیاتی</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تفکر</a:t>
                      </a:r>
                      <a:r>
                        <a:rPr lang="fa-IR" baseline="0" dirty="0" smtClean="0">
                          <a:cs typeface="B Nazanin" panose="00000400000000000000" pitchFamily="2" charset="-78"/>
                        </a:rPr>
                        <a:t> ،عملکرد روح جاودانی (خدادادی)انسان است وهیچ حیوان یا ماشینی قادربه فکر کردن نیست</a:t>
                      </a:r>
                      <a:endParaRPr lang="fa-IR" dirty="0" smtClean="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این بحث به این صورت ،محدودیتی</a:t>
                      </a:r>
                      <a:r>
                        <a:rPr lang="fa-IR" baseline="0" dirty="0" smtClean="0">
                          <a:cs typeface="B Nazanin" panose="00000400000000000000" pitchFamily="2" charset="-78"/>
                        </a:rPr>
                        <a:t> برای قدرت مطلق خداوند قایل میشود.خداوند این آزادی را دارد که یک روح راهمراه مغزی درخور و قادر به تفکر، به یک فیل اعطا نماید.</a:t>
                      </a:r>
                      <a:endParaRPr lang="en-US" dirty="0">
                        <a:cs typeface="B Nazanin" panose="00000400000000000000" pitchFamily="2" charset="-78"/>
                      </a:endParaRPr>
                    </a:p>
                  </a:txBody>
                  <a:tcPr anchor="ctr"/>
                </a:tc>
              </a:tr>
              <a:tr h="1049788">
                <a:tc>
                  <a:txBody>
                    <a:bodyPr/>
                    <a:lstStyle/>
                    <a:p>
                      <a:pPr algn="ctr" rtl="1"/>
                      <a:r>
                        <a:rPr lang="fa-IR" dirty="0" smtClean="0">
                          <a:cs typeface="B Nazanin" panose="00000400000000000000" pitchFamily="2" charset="-78"/>
                        </a:rPr>
                        <a:t>سرها در شن</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نتایج فکرکردن ماشینها، وحشتناک خواهد بود.</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چنین عقیده ای افراطی</a:t>
                      </a:r>
                      <a:r>
                        <a:rPr lang="fa-IR" baseline="0" dirty="0" smtClean="0">
                          <a:cs typeface="B Nazanin" panose="00000400000000000000" pitchFamily="2" charset="-78"/>
                        </a:rPr>
                        <a:t> ترین فرمول بندی این نوع بحث است. اگر انسان بر دیگر موجودات برتری دارد، پس موقعیت فرمانروایی انسان بر ماشین ها همچنان حفظ خواهد شد. افراد خردمند به این دلیل از سوی ماشین ها احساس تهدید می کنند که به قدیت تفکر، بیش از دیگران بها می دهند. تورینگ عقیده دارد اینگونه متفکران نیاز به تسلی دارند و شاید بتوانند این تسکین را در ایده حلول ارواح در بدن موجودات زنده دیگر بیابند.</a:t>
                      </a:r>
                    </a:p>
                  </a:txBody>
                  <a:tcPr anchor="ctr"/>
                </a:tc>
              </a:tr>
            </a:tbl>
          </a:graphicData>
        </a:graphic>
      </p:graphicFrame>
    </p:spTree>
    <p:extLst>
      <p:ext uri="{BB962C8B-B14F-4D97-AF65-F5344CB8AC3E}">
        <p14:creationId xmlns:p14="http://schemas.microsoft.com/office/powerpoint/2010/main" val="124820028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25</a:t>
            </a:fld>
            <a:endParaRPr lang="en-US" dirty="0"/>
          </a:p>
        </p:txBody>
      </p:sp>
      <p:sp>
        <p:nvSpPr>
          <p:cNvPr id="7" name="Content Placeholder 6"/>
          <p:cNvSpPr>
            <a:spLocks noGrp="1"/>
          </p:cNvSpPr>
          <p:nvPr>
            <p:ph idx="1"/>
          </p:nvPr>
        </p:nvSpPr>
        <p:spPr/>
        <p:txBody>
          <a:bodyPr/>
          <a:lstStyle/>
          <a:p>
            <a:endParaRPr lang="en-US"/>
          </a:p>
        </p:txBody>
      </p:sp>
      <p:graphicFrame>
        <p:nvGraphicFramePr>
          <p:cNvPr id="8" name="Content Placeholder 5"/>
          <p:cNvGraphicFramePr>
            <a:graphicFrameLocks/>
          </p:cNvGraphicFramePr>
          <p:nvPr>
            <p:extLst>
              <p:ext uri="{D42A27DB-BD31-4B8C-83A1-F6EECF244321}">
                <p14:modId xmlns:p14="http://schemas.microsoft.com/office/powerpoint/2010/main" val="3407253155"/>
              </p:ext>
            </p:extLst>
          </p:nvPr>
        </p:nvGraphicFramePr>
        <p:xfrm>
          <a:off x="1057275" y="1828799"/>
          <a:ext cx="9897237" cy="4937760"/>
        </p:xfrm>
        <a:graphic>
          <a:graphicData uri="http://schemas.openxmlformats.org/drawingml/2006/table">
            <a:tbl>
              <a:tblPr rtl="1" firstRow="1" bandRow="1">
                <a:tableStyleId>{5C22544A-7EE6-4342-B048-85BDC9FD1C3A}</a:tableStyleId>
              </a:tblPr>
              <a:tblGrid>
                <a:gridCol w="900456"/>
                <a:gridCol w="3880771"/>
                <a:gridCol w="5116010"/>
              </a:tblGrid>
              <a:tr h="0">
                <a:tc>
                  <a:txBody>
                    <a:bodyPr/>
                    <a:lstStyle/>
                    <a:p>
                      <a:pPr algn="ctr" rtl="1"/>
                      <a:r>
                        <a:rPr lang="fa-IR" dirty="0" smtClean="0">
                          <a:cs typeface="B Nazanin" panose="00000400000000000000" pitchFamily="2" charset="-78"/>
                        </a:rPr>
                        <a:t>عقیده</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بحث </a:t>
                      </a:r>
                      <a:endParaRPr lang="en-US" dirty="0">
                        <a:cs typeface="B Nazanin" panose="00000400000000000000" pitchFamily="2" charset="-78"/>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cs typeface="B Nazanin" panose="00000400000000000000" pitchFamily="2" charset="-78"/>
                        </a:rPr>
                        <a:t>جواب رد تورینگ</a:t>
                      </a:r>
                      <a:endParaRPr lang="en-US" dirty="0" smtClean="0">
                        <a:cs typeface="B Nazanin" panose="00000400000000000000" pitchFamily="2" charset="-78"/>
                      </a:endParaRPr>
                    </a:p>
                  </a:txBody>
                  <a:tcPr anchor="ctr"/>
                </a:tc>
              </a:tr>
              <a:tr h="1820229">
                <a:tc>
                  <a:txBody>
                    <a:bodyPr/>
                    <a:lstStyle/>
                    <a:p>
                      <a:pPr algn="ctr" rtl="1"/>
                      <a:r>
                        <a:rPr lang="fa-IR" dirty="0" smtClean="0">
                          <a:cs typeface="B Nazanin" panose="00000400000000000000" pitchFamily="2" charset="-78"/>
                        </a:rPr>
                        <a:t>ریاضیاتی</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گودل،</a:t>
                      </a:r>
                      <a:r>
                        <a:rPr lang="fa-IR" baseline="0" dirty="0" smtClean="0">
                          <a:cs typeface="B Nazanin" panose="00000400000000000000" pitchFamily="2" charset="-78"/>
                        </a:rPr>
                        <a:t> چرچ، کلین، روسن و حتی خود تورینگ، نتایج منطق ریاضی را به تصویر کشیدن محدودیت های ماشین های حالت گسسته (مثلا رایانه ها)، توسعه دادند، به این ترتیب که در هر سیستم منطقی به قدر کافی قدرتمند، نظریه هایی موجود است که نمی توان آنها را اثبات یا رد کرد. در نتیجه، ماشین پیشنهادی تورینگ، امکانپذیر نیست.</a:t>
                      </a:r>
                      <a:endParaRPr lang="fa-IR" dirty="0" smtClean="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تا زمانی که این نتایج</a:t>
                      </a:r>
                      <a:r>
                        <a:rPr lang="fa-IR" baseline="0" dirty="0" smtClean="0">
                          <a:cs typeface="B Nazanin" panose="00000400000000000000" pitchFamily="2" charset="-78"/>
                        </a:rPr>
                        <a:t> ریاضی در دسترس هستند، این بحث نیز دلالت بر این موضوع دارد(بدون اثبات) که هیچ یک از محدودیت های اینچنینی، شامل درک انسان نمی شوند ممکن است انسان باهوش تر از هر ماشین داده شده ای باشد، اما باز ممکن است ماشین های دیگری باهوش تر (از انسان) پدید آیند و الی آخر.</a:t>
                      </a:r>
                      <a:endParaRPr lang="en-US" dirty="0">
                        <a:cs typeface="B Nazanin" panose="00000400000000000000" pitchFamily="2" charset="-78"/>
                      </a:endParaRPr>
                    </a:p>
                  </a:txBody>
                  <a:tcPr anchor="ctr"/>
                </a:tc>
              </a:tr>
              <a:tr h="1049788">
                <a:tc>
                  <a:txBody>
                    <a:bodyPr/>
                    <a:lstStyle/>
                    <a:p>
                      <a:pPr algn="ctr" rtl="1"/>
                      <a:r>
                        <a:rPr lang="fa-IR" dirty="0" smtClean="0">
                          <a:cs typeface="B Nazanin" panose="00000400000000000000" pitchFamily="2" charset="-78"/>
                        </a:rPr>
                        <a:t>آگاهی</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هرگز هیچ ماشینی قادر به نوشتن یک قطعه یا تنظیم یک قطعه</a:t>
                      </a:r>
                      <a:r>
                        <a:rPr lang="fa-IR" baseline="0" dirty="0" smtClean="0">
                          <a:cs typeface="B Nazanin" panose="00000400000000000000" pitchFamily="2" charset="-78"/>
                        </a:rPr>
                        <a:t> موسیقی از اندیشه ها و عواطف نیست.(حتی در صورت انجام چنین کاری، نمی تواند بداند که چنین آثاری را آفریده است) ماشین قادر نیست اندوه، دلخوشی یا مصیبت هایی را تجربه کند که توسط اشتباه ها به وجود می آیند، مفتون جنسیت شود یا عصبانی یا افسرده شود.</a:t>
                      </a:r>
                      <a:endParaRPr lang="en-US" dirty="0">
                        <a:cs typeface="B Nazanin" panose="00000400000000000000" pitchFamily="2" charset="-78"/>
                      </a:endParaRPr>
                    </a:p>
                  </a:txBody>
                  <a:tcPr anchor="ctr"/>
                </a:tc>
                <a:tc>
                  <a:txBody>
                    <a:bodyPr/>
                    <a:lstStyle/>
                    <a:p>
                      <a:pPr algn="ctr" rtl="1"/>
                      <a:r>
                        <a:rPr lang="fa-IR" baseline="0" dirty="0" smtClean="0">
                          <a:cs typeface="B Nazanin" panose="00000400000000000000" pitchFamily="2" charset="-78"/>
                        </a:rPr>
                        <a:t>طبق افراطی ترین شکل این دیدگاه تنها راه کسب اطمینان از این که ماشین فکر می کند این است که فرد خود، ماشین باشد و فکر کردن آن را احساس نماید همانطور که تنها راه دانستن اینکه انسان به چه چیز فکر می کند انسان بودن به آن شکل خاص است این دیدگاه نفسگرایانه می باشد. </a:t>
                      </a:r>
                      <a:r>
                        <a:rPr lang="en-US" baseline="0" dirty="0" smtClean="0">
                          <a:cs typeface="B Nazanin" panose="00000400000000000000" pitchFamily="2" charset="-78"/>
                        </a:rPr>
                        <a:t>A</a:t>
                      </a:r>
                      <a:r>
                        <a:rPr lang="fa-IR" baseline="0" dirty="0" smtClean="0">
                          <a:cs typeface="B Nazanin" panose="00000400000000000000" pitchFamily="2" charset="-78"/>
                        </a:rPr>
                        <a:t> محکوم به این عقیده است که </a:t>
                      </a:r>
                      <a:r>
                        <a:rPr lang="en-US" baseline="0" dirty="0" smtClean="0">
                          <a:cs typeface="B Nazanin" panose="00000400000000000000" pitchFamily="2" charset="-78"/>
                        </a:rPr>
                        <a:t>A</a:t>
                      </a:r>
                      <a:r>
                        <a:rPr lang="fa-IR" baseline="0" dirty="0" smtClean="0">
                          <a:cs typeface="B Nazanin" panose="00000400000000000000" pitchFamily="2" charset="-78"/>
                        </a:rPr>
                        <a:t> فکر می کند ولی </a:t>
                      </a:r>
                      <a:r>
                        <a:rPr lang="en-US" baseline="0" dirty="0" smtClean="0">
                          <a:cs typeface="B Nazanin" panose="00000400000000000000" pitchFamily="2" charset="-78"/>
                        </a:rPr>
                        <a:t>B</a:t>
                      </a:r>
                      <a:r>
                        <a:rPr lang="fa-IR" baseline="0" dirty="0" smtClean="0">
                          <a:cs typeface="B Nazanin" panose="00000400000000000000" pitchFamily="2" charset="-78"/>
                        </a:rPr>
                        <a:t> نه، در حالی که </a:t>
                      </a:r>
                      <a:r>
                        <a:rPr lang="en-US" baseline="0" dirty="0" smtClean="0">
                          <a:cs typeface="B Nazanin" panose="00000400000000000000" pitchFamily="2" charset="-78"/>
                        </a:rPr>
                        <a:t>B</a:t>
                      </a:r>
                      <a:r>
                        <a:rPr lang="fa-IR" baseline="0" dirty="0" smtClean="0">
                          <a:cs typeface="B Nazanin" panose="00000400000000000000" pitchFamily="2" charset="-78"/>
                        </a:rPr>
                        <a:t> بر این باور است که </a:t>
                      </a:r>
                      <a:r>
                        <a:rPr lang="en-US" baseline="0" dirty="0" smtClean="0">
                          <a:cs typeface="B Nazanin" panose="00000400000000000000" pitchFamily="2" charset="-78"/>
                        </a:rPr>
                        <a:t>B</a:t>
                      </a:r>
                      <a:r>
                        <a:rPr lang="fa-IR" baseline="0" dirty="0" smtClean="0">
                          <a:cs typeface="B Nazanin" panose="00000400000000000000" pitchFamily="2" charset="-78"/>
                        </a:rPr>
                        <a:t> فکر میکند ولی </a:t>
                      </a:r>
                      <a:r>
                        <a:rPr lang="en-US" baseline="0" dirty="0" smtClean="0">
                          <a:cs typeface="B Nazanin" panose="00000400000000000000" pitchFamily="2" charset="-78"/>
                        </a:rPr>
                        <a:t>A</a:t>
                      </a:r>
                      <a:r>
                        <a:rPr lang="fa-IR" baseline="0" dirty="0" smtClean="0">
                          <a:cs typeface="B Nazanin" panose="00000400000000000000" pitchFamily="2" charset="-78"/>
                        </a:rPr>
                        <a:t> نه. بهتر است به جای بحث در مورد این بحث همان عرف مودبانه را دنبال کنیم، بعبارت دیگر به همین سوالات مرسوم بپردازیم که چگونه فکر کردن را تعریف می کنید و چگونه می فهمیم که تفکر حاصل شده است.</a:t>
                      </a:r>
                    </a:p>
                  </a:txBody>
                  <a:tcPr anchor="ctr"/>
                </a:tc>
              </a:tr>
            </a:tbl>
          </a:graphicData>
        </a:graphic>
      </p:graphicFrame>
    </p:spTree>
    <p:extLst>
      <p:ext uri="{BB962C8B-B14F-4D97-AF65-F5344CB8AC3E}">
        <p14:creationId xmlns:p14="http://schemas.microsoft.com/office/powerpoint/2010/main" val="242836225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26</a:t>
            </a:fld>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1992852647"/>
              </p:ext>
            </p:extLst>
          </p:nvPr>
        </p:nvGraphicFramePr>
        <p:xfrm>
          <a:off x="1057275" y="1828799"/>
          <a:ext cx="9897237" cy="4663440"/>
        </p:xfrm>
        <a:graphic>
          <a:graphicData uri="http://schemas.openxmlformats.org/drawingml/2006/table">
            <a:tbl>
              <a:tblPr rtl="1" firstRow="1" bandRow="1">
                <a:tableStyleId>{5C22544A-7EE6-4342-B048-85BDC9FD1C3A}</a:tableStyleId>
              </a:tblPr>
              <a:tblGrid>
                <a:gridCol w="900456"/>
                <a:gridCol w="3880771"/>
                <a:gridCol w="5116010"/>
              </a:tblGrid>
              <a:tr h="0">
                <a:tc>
                  <a:txBody>
                    <a:bodyPr/>
                    <a:lstStyle/>
                    <a:p>
                      <a:pPr algn="ctr" rtl="1"/>
                      <a:r>
                        <a:rPr lang="fa-IR" dirty="0" smtClean="0">
                          <a:cs typeface="B Nazanin" panose="00000400000000000000" pitchFamily="2" charset="-78"/>
                        </a:rPr>
                        <a:t>عقیده</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بحث </a:t>
                      </a:r>
                      <a:endParaRPr lang="en-US" dirty="0">
                        <a:cs typeface="B Nazanin" panose="00000400000000000000" pitchFamily="2" charset="-78"/>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cs typeface="B Nazanin" panose="00000400000000000000" pitchFamily="2" charset="-78"/>
                        </a:rPr>
                        <a:t>جواب رد تورینگ</a:t>
                      </a:r>
                      <a:endParaRPr lang="en-US" dirty="0" smtClean="0">
                        <a:cs typeface="B Nazanin" panose="00000400000000000000" pitchFamily="2" charset="-78"/>
                      </a:endParaRPr>
                    </a:p>
                  </a:txBody>
                  <a:tcPr anchor="ctr"/>
                </a:tc>
              </a:tr>
              <a:tr h="1820229">
                <a:tc>
                  <a:txBody>
                    <a:bodyPr/>
                    <a:lstStyle/>
                    <a:p>
                      <a:pPr algn="ctr" rtl="1"/>
                      <a:r>
                        <a:rPr lang="fa-IR" dirty="0" smtClean="0">
                          <a:cs typeface="B Nazanin" panose="00000400000000000000" pitchFamily="2" charset="-78"/>
                        </a:rPr>
                        <a:t>ناتوانی ها</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ماشین ها</a:t>
                      </a:r>
                      <a:r>
                        <a:rPr lang="fa-IR" baseline="0" dirty="0" smtClean="0">
                          <a:cs typeface="B Nazanin" panose="00000400000000000000" pitchFamily="2" charset="-78"/>
                        </a:rPr>
                        <a:t> می توانند آنچه را که شما می گویید، انجام دهند، ولی شما هرگز قادر نخواهید بود کسی را وادار به انجام کار </a:t>
                      </a:r>
                      <a:r>
                        <a:rPr lang="en-US" baseline="0" dirty="0" smtClean="0">
                          <a:cs typeface="B Nazanin" panose="00000400000000000000" pitchFamily="2" charset="-78"/>
                        </a:rPr>
                        <a:t>X</a:t>
                      </a:r>
                      <a:r>
                        <a:rPr lang="fa-IR" baseline="0" dirty="0" smtClean="0">
                          <a:cs typeface="B Nazanin" panose="00000400000000000000" pitchFamily="2" charset="-78"/>
                        </a:rPr>
                        <a:t> کنید (در حالی که </a:t>
                      </a:r>
                      <a:r>
                        <a:rPr lang="en-US" baseline="0" dirty="0" smtClean="0">
                          <a:cs typeface="B Nazanin" panose="00000400000000000000" pitchFamily="2" charset="-78"/>
                        </a:rPr>
                        <a:t>X</a:t>
                      </a:r>
                      <a:r>
                        <a:rPr lang="fa-IR" baseline="0" dirty="0" smtClean="0">
                          <a:cs typeface="B Nazanin" panose="00000400000000000000" pitchFamily="2" charset="-78"/>
                        </a:rPr>
                        <a:t> چیزی از نوع مهربانی، تدبیر، زیبایی، دوستی، ذوق و قریحه، شوخ طبعی، گفتن درست از غلط و مثل اینها باشد.)</a:t>
                      </a:r>
                      <a:endParaRPr lang="fa-IR" dirty="0" smtClean="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انسان به طور مداوم و معمول با ماشین هایی با اهداف محدود روبرو</a:t>
                      </a:r>
                      <a:r>
                        <a:rPr lang="fa-IR" baseline="0" dirty="0" smtClean="0">
                          <a:cs typeface="B Nazanin" panose="00000400000000000000" pitchFamily="2" charset="-78"/>
                        </a:rPr>
                        <a:t> است، بنابراین نمی تواند ماشینی با توانایی های بزرگتر را باور کند. محدودیت های زیاد (ناتوانی ها) ماشین ها، به دلیل ظرفیت بسیار کوچک کنونی آنها است و برخی از این محدودیت ها را باید پوچ دانست برای مثال ماشینی ممکن است برای لذت بردن از توت فرنگی و خامه ساخته شود در حالی که تلاش برای وادار کردن یک انسان به چنین کاری، احمقانه است.(در مقایسه با دوستی یک سفید پوست با سفید پوست دیگر با یک سیاه پوست با سیاه پوست دیگر، دوستی میان یک انسان و یک ماشین چگونه تعریف می شود؟</a:t>
                      </a:r>
                      <a:endParaRPr lang="en-US" dirty="0">
                        <a:cs typeface="B Nazanin" panose="00000400000000000000" pitchFamily="2" charset="-78"/>
                      </a:endParaRPr>
                    </a:p>
                  </a:txBody>
                  <a:tcPr anchor="ctr"/>
                </a:tc>
              </a:tr>
              <a:tr h="1049788">
                <a:tc>
                  <a:txBody>
                    <a:bodyPr/>
                    <a:lstStyle/>
                    <a:p>
                      <a:pPr algn="ctr" rtl="1"/>
                      <a:r>
                        <a:rPr lang="fa-IR" dirty="0" smtClean="0">
                          <a:cs typeface="B Nazanin" panose="00000400000000000000" pitchFamily="2" charset="-78"/>
                        </a:rPr>
                        <a:t>لیدی لاولیس</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زندگی نامه نویس بابج اشاره می کند که</a:t>
                      </a:r>
                      <a:r>
                        <a:rPr lang="fa-IR" baseline="0" dirty="0" smtClean="0">
                          <a:cs typeface="B Nazanin" panose="00000400000000000000" pitchFamily="2" charset="-78"/>
                        </a:rPr>
                        <a:t> موتور تحلیل گر، ادعای بوجود آوردن چیزی را نداشت. او تنها می توانست آنچه را که ما می دانیم چگونه فرمان انجامش را به او بدهیم اجرا کند به این ترتیب این انتقاد وارد است که یک ماشین هرگز قادر به انجام چیزی واقعاً تازه نیست</a:t>
                      </a:r>
                      <a:endParaRPr lang="en-US" dirty="0">
                        <a:cs typeface="B Nazanin" panose="00000400000000000000" pitchFamily="2" charset="-78"/>
                      </a:endParaRPr>
                    </a:p>
                  </a:txBody>
                  <a:tcPr anchor="ctr"/>
                </a:tc>
                <a:tc>
                  <a:txBody>
                    <a:bodyPr/>
                    <a:lstStyle/>
                    <a:p>
                      <a:pPr algn="ctr" rtl="1"/>
                      <a:r>
                        <a:rPr lang="fa-IR" baseline="0" dirty="0" smtClean="0">
                          <a:cs typeface="B Nazanin" panose="00000400000000000000" pitchFamily="2" charset="-78"/>
                        </a:rPr>
                        <a:t>چنین مخالفتی را می توان با این عبارت رد کرد، چیز تازه ای زیر خورشید نیست. چه کسی می تواند با اطمینان بگوید که کار اصلی، به سادگی رشد دانه ای است که با آموزش دادن کاشته و پرورش داده می شوند یا اثر اصول عمومی شناخته شده ای که در ادامه می آیند، به این کار معنا می دهد؟</a:t>
                      </a:r>
                    </a:p>
                  </a:txBody>
                  <a:tcPr anchor="ctr"/>
                </a:tc>
              </a:tr>
            </a:tbl>
          </a:graphicData>
        </a:graphic>
      </p:graphicFrame>
    </p:spTree>
    <p:extLst>
      <p:ext uri="{BB962C8B-B14F-4D97-AF65-F5344CB8AC3E}">
        <p14:creationId xmlns:p14="http://schemas.microsoft.com/office/powerpoint/2010/main" val="9828733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27</a:t>
            </a:fld>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1377242461"/>
              </p:ext>
            </p:extLst>
          </p:nvPr>
        </p:nvGraphicFramePr>
        <p:xfrm>
          <a:off x="1057274" y="1828799"/>
          <a:ext cx="9897238" cy="4486275"/>
        </p:xfrm>
        <a:graphic>
          <a:graphicData uri="http://schemas.openxmlformats.org/drawingml/2006/table">
            <a:tbl>
              <a:tblPr rtl="1" firstRow="1" bandRow="1">
                <a:tableStyleId>{5C22544A-7EE6-4342-B048-85BDC9FD1C3A}</a:tableStyleId>
              </a:tblPr>
              <a:tblGrid>
                <a:gridCol w="1567625"/>
                <a:gridCol w="3213603"/>
                <a:gridCol w="5116010"/>
              </a:tblGrid>
              <a:tr h="507111">
                <a:tc>
                  <a:txBody>
                    <a:bodyPr/>
                    <a:lstStyle/>
                    <a:p>
                      <a:pPr algn="ctr" rtl="1"/>
                      <a:r>
                        <a:rPr lang="fa-IR" dirty="0" smtClean="0">
                          <a:cs typeface="B Nazanin" panose="00000400000000000000" pitchFamily="2" charset="-78"/>
                        </a:rPr>
                        <a:t>عقیده</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بحث </a:t>
                      </a:r>
                      <a:endParaRPr lang="en-US" dirty="0">
                        <a:cs typeface="B Nazanin" panose="00000400000000000000" pitchFamily="2" charset="-78"/>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cs typeface="B Nazanin" panose="00000400000000000000" pitchFamily="2" charset="-78"/>
                        </a:rPr>
                        <a:t>جواب رد تورینگ</a:t>
                      </a:r>
                      <a:endParaRPr lang="en-US" dirty="0" smtClean="0">
                        <a:cs typeface="B Nazanin" panose="00000400000000000000" pitchFamily="2" charset="-78"/>
                      </a:endParaRPr>
                    </a:p>
                  </a:txBody>
                  <a:tcPr anchor="ctr"/>
                </a:tc>
              </a:tr>
              <a:tr h="2523675">
                <a:tc>
                  <a:txBody>
                    <a:bodyPr/>
                    <a:lstStyle/>
                    <a:p>
                      <a:pPr algn="ctr" rtl="1"/>
                      <a:r>
                        <a:rPr lang="fa-IR" dirty="0" smtClean="0">
                          <a:cs typeface="B Nazanin" panose="00000400000000000000" pitchFamily="2" charset="-78"/>
                        </a:rPr>
                        <a:t>تداوم سیستم عصبی</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سیستم</a:t>
                      </a:r>
                      <a:r>
                        <a:rPr lang="fa-IR" baseline="0" dirty="0" smtClean="0">
                          <a:cs typeface="B Nazanin" panose="00000400000000000000" pitchFamily="2" charset="-78"/>
                        </a:rPr>
                        <a:t> عصبی، ماشینی گسسته نیست یک خطای کوچک در اطلاعات می تواند به تفاوتی عظیم در خروجی سیستم منتهی شود. بنابراین یک ماشین نمی تواند رفتار سیستم عصبی را تقلید کند. </a:t>
                      </a:r>
                      <a:endParaRPr lang="fa-IR" dirty="0" smtClean="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در متن</a:t>
                      </a:r>
                      <a:r>
                        <a:rPr lang="fa-IR" baseline="0" dirty="0" smtClean="0">
                          <a:cs typeface="B Nazanin" panose="00000400000000000000" pitchFamily="2" charset="-78"/>
                        </a:rPr>
                        <a:t> بازی تقلید، این تفاوت(تفکیک مغزهای مشابه) برای پرسشگر هیچ نفعی ندارد. یک رایانه ی دیجیتال(در بازی تقلید) می تواند برای تولید دال بر یک سازماندهی(یا ارگانیزم) پیوسته برنامه ریزی شده باشد.</a:t>
                      </a:r>
                      <a:endParaRPr lang="en-US" dirty="0">
                        <a:cs typeface="B Nazanin" panose="00000400000000000000" pitchFamily="2" charset="-78"/>
                      </a:endParaRPr>
                    </a:p>
                  </a:txBody>
                  <a:tcPr anchor="ctr"/>
                </a:tc>
              </a:tr>
              <a:tr h="1455489">
                <a:tc>
                  <a:txBody>
                    <a:bodyPr/>
                    <a:lstStyle/>
                    <a:p>
                      <a:pPr algn="ctr" rtl="1"/>
                      <a:r>
                        <a:rPr lang="fa-IR" dirty="0" smtClean="0">
                          <a:cs typeface="B Nazanin" panose="00000400000000000000" pitchFamily="2" charset="-78"/>
                        </a:rPr>
                        <a:t>ادراک فرا حسی</a:t>
                      </a:r>
                      <a:endParaRPr lang="en-US" dirty="0">
                        <a:cs typeface="B Nazanin" panose="00000400000000000000" pitchFamily="2" charset="-78"/>
                      </a:endParaRPr>
                    </a:p>
                  </a:txBody>
                  <a:tcPr anchor="ctr"/>
                </a:tc>
                <a:tc>
                  <a:txBody>
                    <a:bodyPr/>
                    <a:lstStyle/>
                    <a:p>
                      <a:pPr algn="ctr" rtl="1"/>
                      <a:r>
                        <a:rPr lang="fa-IR" dirty="0" smtClean="0">
                          <a:cs typeface="B Nazanin" panose="00000400000000000000" pitchFamily="2" charset="-78"/>
                        </a:rPr>
                        <a:t>تله پاتی،</a:t>
                      </a:r>
                      <a:r>
                        <a:rPr lang="fa-IR" baseline="0" dirty="0" smtClean="0">
                          <a:cs typeface="B Nazanin" panose="00000400000000000000" pitchFamily="2" charset="-78"/>
                        </a:rPr>
                        <a:t> غیب بینی، پیش شناخت و رفتار فراروانی نمی توانند توسط ماشین تکرار شوند.</a:t>
                      </a:r>
                      <a:endParaRPr lang="en-US" dirty="0">
                        <a:cs typeface="B Nazanin" panose="00000400000000000000" pitchFamily="2" charset="-78"/>
                      </a:endParaRPr>
                    </a:p>
                  </a:txBody>
                  <a:tcPr anchor="ctr"/>
                </a:tc>
                <a:tc>
                  <a:txBody>
                    <a:bodyPr/>
                    <a:lstStyle/>
                    <a:p>
                      <a:pPr algn="ctr" rtl="1"/>
                      <a:r>
                        <a:rPr lang="fa-IR" baseline="0" dirty="0" smtClean="0">
                          <a:cs typeface="B Nazanin" panose="00000400000000000000" pitchFamily="2" charset="-78"/>
                        </a:rPr>
                        <a:t>شواهد آماری برای چنین پدیده هایی به هیچ وجه متقاعد کننده نیست، تئوری های بسیاری از دانشمندان نه در برخورد با پدیده های فرا حسی که در سطح عملیات باقی می مانند.</a:t>
                      </a:r>
                    </a:p>
                  </a:txBody>
                  <a:tcPr anchor="ctr"/>
                </a:tc>
              </a:tr>
            </a:tbl>
          </a:graphicData>
        </a:graphic>
      </p:graphicFrame>
    </p:spTree>
    <p:extLst>
      <p:ext uri="{BB962C8B-B14F-4D97-AF65-F5344CB8AC3E}">
        <p14:creationId xmlns:p14="http://schemas.microsoft.com/office/powerpoint/2010/main" val="212850252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آزمون تورینگ بعنوان تعریف عملیاتی هوش مصنوعی</a:t>
            </a:r>
            <a:endParaRPr lang="en-US" dirty="0"/>
          </a:p>
        </p:txBody>
      </p:sp>
      <p:sp>
        <p:nvSpPr>
          <p:cNvPr id="3" name="Content Placeholder 2"/>
          <p:cNvSpPr>
            <a:spLocks noGrp="1"/>
          </p:cNvSpPr>
          <p:nvPr>
            <p:ph idx="1"/>
          </p:nvPr>
        </p:nvSpPr>
        <p:spPr/>
        <p:txBody>
          <a:bodyPr/>
          <a:lstStyle/>
          <a:p>
            <a:r>
              <a:rPr lang="fa-IR" dirty="0" smtClean="0"/>
              <a:t>تورینگ آزمون تورینگ را به عنوان تعریف هوش در نظر گرفت. این هوش در مغایرت با مفاهیمی است که بسیاری از جوامع شناختی به آن معتقدند.</a:t>
            </a:r>
          </a:p>
          <a:p>
            <a:r>
              <a:rPr lang="fa-IR" dirty="0" smtClean="0"/>
              <a:t>آنت بابلز(بلاک 1995) با داشتن رویکردی رفتارگرایانه آزمون تورینگ را مورد انتقاد قرار داد.او نمونه ای از یک ماشین احمق را برای گذراندن آزمون تورینگ ارائه داد. پرسشگر تعدادی سوال را وارد می کند رایانه در پایگاه داده خود جستجو کرده و پاسخی که برنامه نویس آن را مناسب دانسته را ارائه می دهد سپس پرسشگر سوال دوم را می پرسد رایانه پاسخی جدید سازگار با سوال دوم و نیز پاسخ خود در سوال اول را ارائه می دهد ماشین در مورد آزمون تورینگ خوب عمل می کند اما در اصل از هوش به اندازه یک جعبه موسیقی خودکار بهره برده است.</a:t>
            </a:r>
          </a:p>
          <a:p>
            <a:r>
              <a:rPr lang="fa-IR" dirty="0" smtClean="0"/>
              <a:t>اگر ماشینی آزمون تورینگ را با موفقیت پشت سر گذاشت آنگاه طبق تعریف هوشمند است ولی اگر در آزمون رد شد ما نمی توانیم با اطمینان بگویم که هوشمند نیست.</a:t>
            </a:r>
          </a:p>
          <a:p>
            <a:r>
              <a:rPr lang="fa-IR" dirty="0" smtClean="0"/>
              <a:t>در کل  می توان از آزمون تورینگ برای سنجش هوش شبه انسان استفاده کرد.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28</a:t>
            </a:fld>
            <a:endParaRPr lang="en-US" dirty="0"/>
          </a:p>
        </p:txBody>
      </p:sp>
    </p:spTree>
    <p:extLst>
      <p:ext uri="{BB962C8B-B14F-4D97-AF65-F5344CB8AC3E}">
        <p14:creationId xmlns:p14="http://schemas.microsoft.com/office/powerpoint/2010/main" val="32775786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ارزیابی کلی مفهوم هوش مصنوعی تلخیص معنای هوش مصنوعی</a:t>
            </a:r>
            <a:endParaRPr lang="en-US" dirty="0"/>
          </a:p>
        </p:txBody>
      </p:sp>
      <p:sp>
        <p:nvSpPr>
          <p:cNvPr id="3" name="Content Placeholder 2"/>
          <p:cNvSpPr>
            <a:spLocks noGrp="1"/>
          </p:cNvSpPr>
          <p:nvPr>
            <p:ph idx="1"/>
          </p:nvPr>
        </p:nvSpPr>
        <p:spPr/>
        <p:txBody>
          <a:bodyPr>
            <a:normAutofit lnSpcReduction="10000"/>
          </a:bodyPr>
          <a:lstStyle/>
          <a:p>
            <a:r>
              <a:rPr lang="fa-IR" dirty="0" smtClean="0"/>
              <a:t>پیش بینی های تورینگ با گذشت 50 سال از زمان تدوین رساله هنوز صورت خارجی به خود نگرفته است با توجه به هدف نهایی یعنی ماشینی که دارای توانایی های خالق خود باشد نه اینکه فقط آزمون </a:t>
            </a:r>
            <a:r>
              <a:rPr lang="fa-IR" dirty="0" smtClean="0"/>
              <a:t>تورینگ </a:t>
            </a:r>
            <a:r>
              <a:rPr lang="fa-IR" dirty="0" smtClean="0"/>
              <a:t>را بگذراند محقق نشد  اشتیاق اولیه جای خود را به بدبینی داد.</a:t>
            </a:r>
          </a:p>
          <a:p>
            <a:r>
              <a:rPr lang="fa-IR" dirty="0" smtClean="0"/>
              <a:t>برای خلق یک آزمون تورینگ موفق باید به سوالات زیر پاسخ دهیم:</a:t>
            </a:r>
          </a:p>
          <a:p>
            <a:pPr lvl="1"/>
            <a:r>
              <a:rPr lang="fa-IR" dirty="0" smtClean="0"/>
              <a:t>ارتباط زبان – شناخت چیست؟</a:t>
            </a:r>
          </a:p>
          <a:p>
            <a:pPr lvl="1"/>
            <a:r>
              <a:rPr lang="fa-IR" dirty="0" smtClean="0"/>
              <a:t>آیا زبان با توجه به دیگر توانایی های شناختی خودکار است؟</a:t>
            </a:r>
          </a:p>
          <a:p>
            <a:pPr lvl="1"/>
            <a:r>
              <a:rPr lang="fa-IR" dirty="0" smtClean="0"/>
              <a:t>آیا رایانه ها قادر به فهم زبان هستند؟</a:t>
            </a:r>
          </a:p>
          <a:p>
            <a:pPr lvl="1"/>
            <a:r>
              <a:rPr lang="fa-IR" dirty="0" smtClean="0"/>
              <a:t>شبیه سازی چیست؟</a:t>
            </a:r>
          </a:p>
          <a:p>
            <a:r>
              <a:rPr lang="fa-IR" dirty="0" smtClean="0"/>
              <a:t>بسیاری از اعضای جامعه شناختی اعتقاد دارند که انسان نمی تواند و نباید بعنوان یک ماشین فرض شود با این حال انسان ها شیفته ساخت ماشین هایی هستند </a:t>
            </a:r>
            <a:r>
              <a:rPr lang="fa-IR" dirty="0"/>
              <a:t>که تجربه انسانی کامل </a:t>
            </a:r>
            <a:r>
              <a:rPr lang="fa-IR" dirty="0" smtClean="0"/>
              <a:t>و دارای آگاهی را دوباره خلق کند</a:t>
            </a:r>
            <a:r>
              <a:rPr lang="fa-IR" dirty="0" smtClean="0"/>
              <a:t>.</a:t>
            </a:r>
          </a:p>
          <a:p>
            <a:r>
              <a:rPr lang="fa-IR" dirty="0"/>
              <a:t>تلاش برای توسعه رایانه هایی که قادرند با انسان هایی ارتباط برقرار نمایند که از زبان طبیعی استفاده می کنند ممکن است منجر به کسب دیدگاه هایی اثرگذار از چگونگی عملکرد ذهن انسان شود</a:t>
            </a:r>
            <a:r>
              <a:rPr lang="fa-IR" dirty="0" smtClean="0"/>
              <a:t>.</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29</a:t>
            </a:fld>
            <a:endParaRPr lang="en-US" dirty="0"/>
          </a:p>
        </p:txBody>
      </p:sp>
    </p:spTree>
    <p:extLst>
      <p:ext uri="{BB962C8B-B14F-4D97-AF65-F5344CB8AC3E}">
        <p14:creationId xmlns:p14="http://schemas.microsoft.com/office/powerpoint/2010/main" val="429231718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هدف فصل</a:t>
            </a:r>
            <a:endParaRPr lang="en-US" dirty="0"/>
          </a:p>
        </p:txBody>
      </p:sp>
      <p:sp>
        <p:nvSpPr>
          <p:cNvPr id="3" name="Content Placeholder 2"/>
          <p:cNvSpPr>
            <a:spLocks noGrp="1"/>
          </p:cNvSpPr>
          <p:nvPr>
            <p:ph idx="1"/>
          </p:nvPr>
        </p:nvSpPr>
        <p:spPr/>
        <p:txBody>
          <a:bodyPr/>
          <a:lstStyle/>
          <a:p>
            <a:r>
              <a:rPr lang="fa-IR" dirty="0"/>
              <a:t>معرفی عناصر مدل های شناختی، رفتاری و فناوری برای ساخت یک عامل هوشمند مبتنی بر ماشین و بطور کلی توسعه تعریف هوش مصنوعی</a:t>
            </a:r>
            <a:endParaRPr lang="en-US" dirty="0"/>
          </a:p>
          <a:p>
            <a:r>
              <a:rPr lang="fa-IR" dirty="0"/>
              <a:t>برای نیل به این </a:t>
            </a:r>
            <a:r>
              <a:rPr lang="fa-IR" dirty="0" smtClean="0"/>
              <a:t>هدف </a:t>
            </a:r>
          </a:p>
          <a:p>
            <a:pPr lvl="1"/>
            <a:r>
              <a:rPr lang="fa-IR" dirty="0" smtClean="0"/>
              <a:t>جریان </a:t>
            </a:r>
            <a:r>
              <a:rPr lang="fa-IR" dirty="0"/>
              <a:t>های فلسفی و فناورانه </a:t>
            </a:r>
            <a:r>
              <a:rPr lang="fa-IR" dirty="0" smtClean="0"/>
              <a:t>که </a:t>
            </a:r>
            <a:r>
              <a:rPr lang="fa-IR" dirty="0"/>
              <a:t>امروزه همگرایی آنها اساس هوش مصنوعی را تشکیل می دهد </a:t>
            </a:r>
            <a:endParaRPr lang="fa-IR" dirty="0" smtClean="0"/>
          </a:p>
          <a:p>
            <a:pPr lvl="1"/>
            <a:r>
              <a:rPr lang="fa-IR" dirty="0" smtClean="0"/>
              <a:t>مفاهیم </a:t>
            </a:r>
            <a:r>
              <a:rPr lang="fa-IR" dirty="0"/>
              <a:t>هوش مصنوعی قوی، هوش مصنوعی کاربردی و شبیه سازی </a:t>
            </a:r>
            <a:r>
              <a:rPr lang="fa-IR" dirty="0" smtClean="0"/>
              <a:t>شناختی</a:t>
            </a:r>
          </a:p>
          <a:p>
            <a:pPr lvl="1"/>
            <a:r>
              <a:rPr lang="fa-IR" dirty="0" smtClean="0"/>
              <a:t>کاربرد ویژگی های هوش بعنوان اساس هوش مصنوعی</a:t>
            </a:r>
          </a:p>
          <a:p>
            <a:pPr lvl="1"/>
            <a:r>
              <a:rPr lang="fa-IR" dirty="0" smtClean="0"/>
              <a:t>پارادایم های یادگیری انسان</a:t>
            </a:r>
          </a:p>
          <a:p>
            <a:pPr lvl="1"/>
            <a:r>
              <a:rPr lang="fa-IR" dirty="0" smtClean="0"/>
              <a:t>دو رویکرد بنیادی به هوش مصنوعی – هوش مصنوعی بالا به پایین و و پایین به بالا</a:t>
            </a:r>
          </a:p>
          <a:p>
            <a:pPr lvl="1"/>
            <a:r>
              <a:rPr lang="fa-IR" dirty="0" smtClean="0"/>
              <a:t>رایانه های دیجیتال بعنوان پایه و اساس عامل هوشمند نوین با شرح محدودیت های برنامه نویسی و زبانی</a:t>
            </a:r>
          </a:p>
          <a:p>
            <a:pPr lvl="1"/>
            <a:r>
              <a:rPr lang="fa-IR" dirty="0" smtClean="0"/>
              <a:t>جزئیات ماشین تورینگ و بحث های مخالفان و موافقان </a:t>
            </a:r>
          </a:p>
          <a:p>
            <a:pPr marL="0" indent="0">
              <a:buNone/>
            </a:pPr>
            <a:r>
              <a:rPr lang="fa-IR" dirty="0" smtClean="0"/>
              <a:t>بطور خلاصه بحث خواهند شد.</a:t>
            </a:r>
            <a:endParaRPr lang="fa-IR" dirty="0"/>
          </a:p>
          <a:p>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23923067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 ژرفا: رفتارگرایی و ند بلاک</a:t>
            </a:r>
            <a:endParaRPr lang="en-US" dirty="0"/>
          </a:p>
        </p:txBody>
      </p:sp>
      <p:sp>
        <p:nvSpPr>
          <p:cNvPr id="3" name="Content Placeholder 2"/>
          <p:cNvSpPr>
            <a:spLocks noGrp="1"/>
          </p:cNvSpPr>
          <p:nvPr>
            <p:ph idx="1"/>
          </p:nvPr>
        </p:nvSpPr>
        <p:spPr/>
        <p:txBody>
          <a:bodyPr/>
          <a:lstStyle/>
          <a:p>
            <a:r>
              <a:rPr lang="fa-IR" dirty="0" smtClean="0"/>
              <a:t>نت بلاک اعلام کرد که قاضی ها در بازی تقلید می توانند فریب داده شوند(مبحث اتاق چینی شبیه سناریو نت بلک است) ماشین های فاقد ذهن که در آزمون تورینگ شرکت می کنند از حقه های ساده ای برای موفقیت استفاده می کنند.</a:t>
            </a:r>
            <a:r>
              <a:rPr lang="fa-IR" dirty="0"/>
              <a:t> </a:t>
            </a:r>
            <a:r>
              <a:rPr lang="fa-IR" dirty="0" smtClean="0"/>
              <a:t>بازی به این صورت پیش خواهد رفت.</a:t>
            </a:r>
          </a:p>
          <a:p>
            <a:r>
              <a:rPr lang="fa-IR" dirty="0" smtClean="0"/>
              <a:t>قاضی: نوشته تایپ شده </a:t>
            </a:r>
            <a:r>
              <a:rPr lang="en-US" dirty="0" smtClean="0"/>
              <a:t>A</a:t>
            </a:r>
            <a:r>
              <a:rPr lang="fa-IR" dirty="0" smtClean="0"/>
              <a:t> را ارائه می دهد.</a:t>
            </a:r>
          </a:p>
          <a:p>
            <a:r>
              <a:rPr lang="fa-IR" dirty="0" smtClean="0"/>
              <a:t>ماشین: مکالمه ای را پیدا می کند که با ذنجیره نوشته </a:t>
            </a:r>
            <a:r>
              <a:rPr lang="en-US" dirty="0" smtClean="0"/>
              <a:t>A</a:t>
            </a:r>
            <a:r>
              <a:rPr lang="fa-IR" dirty="0" smtClean="0"/>
              <a:t> شروع شود و سپس جمله دوم </a:t>
            </a:r>
            <a:r>
              <a:rPr lang="en-US" dirty="0" smtClean="0"/>
              <a:t>B</a:t>
            </a:r>
            <a:r>
              <a:rPr lang="fa-IR" dirty="0" smtClean="0"/>
              <a:t> را پدید می آورد.</a:t>
            </a:r>
          </a:p>
          <a:p>
            <a:r>
              <a:rPr lang="fa-IR" dirty="0" smtClean="0"/>
              <a:t>قاضی: در پاسخ به </a:t>
            </a:r>
            <a:r>
              <a:rPr lang="en-US" dirty="0" smtClean="0"/>
              <a:t>B</a:t>
            </a:r>
            <a:r>
              <a:rPr lang="fa-IR" dirty="0" smtClean="0"/>
              <a:t> زنجیره نوشته </a:t>
            </a:r>
            <a:r>
              <a:rPr lang="en-US" dirty="0" smtClean="0"/>
              <a:t>C</a:t>
            </a:r>
            <a:r>
              <a:rPr lang="fa-IR" dirty="0" smtClean="0"/>
              <a:t> را ارائه می دهد.</a:t>
            </a:r>
          </a:p>
          <a:p>
            <a:r>
              <a:rPr lang="fa-IR" dirty="0" smtClean="0"/>
              <a:t>ماشین: مکالمه ای را با توالی </a:t>
            </a:r>
            <a:r>
              <a:rPr lang="en-US" dirty="0" smtClean="0"/>
              <a:t>ABC</a:t>
            </a:r>
            <a:r>
              <a:rPr lang="fa-IR" dirty="0" smtClean="0"/>
              <a:t> پیدا می کند و پاسخ </a:t>
            </a:r>
            <a:r>
              <a:rPr lang="en-US" dirty="0" smtClean="0"/>
              <a:t>D</a:t>
            </a:r>
            <a:r>
              <a:rPr lang="fa-IR" dirty="0" smtClean="0"/>
              <a:t> را ارائه می دهد</a:t>
            </a:r>
          </a:p>
          <a:p>
            <a:r>
              <a:rPr lang="fa-IR" dirty="0" smtClean="0"/>
              <a:t>بازی به همین شکل ادامه پیدا می کند تا بازی تمام شود و قاضی باید تصمیم بگیرد که آیا ماشین یک انسان است</a:t>
            </a:r>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30</a:t>
            </a:fld>
            <a:endParaRPr lang="en-US" dirty="0"/>
          </a:p>
        </p:txBody>
      </p:sp>
    </p:spTree>
    <p:extLst>
      <p:ext uri="{BB962C8B-B14F-4D97-AF65-F5344CB8AC3E}">
        <p14:creationId xmlns:p14="http://schemas.microsoft.com/office/powerpoint/2010/main" val="36711548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fa-IR" dirty="0" smtClean="0"/>
              <a:t>بلاک نتیجه می گیرد که تجسم هوش در آزمون هایی مانند تورینگ ممکن است فرد را به سمت پیدا کردن هوش در یک موجودیت فاقد هوش یا رد وجود هوش در یک سامانه حقیقتا هوشمند سوق دهد.</a:t>
            </a:r>
          </a:p>
          <a:p>
            <a:r>
              <a:rPr lang="fa-IR" dirty="0" smtClean="0"/>
              <a:t>قالب بندی بلاک برای آزمون تورینگ بصورت زیر است: هوش(یا صراحتا هوش مکالمه ای) وضعیتی است برای تولید یک توالی معقول از پاسخ های کلامی به یک توالی از محرک های کلامی، هرچه که باشند.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31</a:t>
            </a:fld>
            <a:endParaRPr lang="en-US" dirty="0"/>
          </a:p>
        </p:txBody>
      </p:sp>
    </p:spTree>
    <p:extLst>
      <p:ext uri="{BB962C8B-B14F-4D97-AF65-F5344CB8AC3E}">
        <p14:creationId xmlns:p14="http://schemas.microsoft.com/office/powerpoint/2010/main" val="27564365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ارزیابی رویکرد بلاک </a:t>
            </a:r>
            <a:endParaRPr lang="en-US"/>
          </a:p>
        </p:txBody>
      </p:sp>
      <p:sp>
        <p:nvSpPr>
          <p:cNvPr id="3" name="Content Placeholder 2"/>
          <p:cNvSpPr>
            <a:spLocks noGrp="1"/>
          </p:cNvSpPr>
          <p:nvPr>
            <p:ph idx="1"/>
          </p:nvPr>
        </p:nvSpPr>
        <p:spPr/>
        <p:txBody>
          <a:bodyPr/>
          <a:lstStyle/>
          <a:p>
            <a:r>
              <a:rPr lang="fa-IR" dirty="0" smtClean="0"/>
              <a:t>مفهوم اصلاح شده هوش برای نجات از برچسب رفتارگرایانه هنوز کافی نیست هوشی که نمایش داده می شود متعلق به برنامه نویس هاست نه خود ماشین. تنها ماشین هایی که قادر به یادگیری و حل مساله باشند شرایط احراز هوشمندی را دارند چون فقط در اینصورت است که می توان گفت هوش به ماشین تعلق دارد نه برنامه نویس.</a:t>
            </a:r>
          </a:p>
          <a:p>
            <a:r>
              <a:rPr lang="fa-IR" dirty="0" smtClean="0"/>
              <a:t>ریچاردسون شک داشت که ماشین بلاک قادر به تقلید توانایی های شناخته شده مکالمه ای باشد.</a:t>
            </a:r>
          </a:p>
          <a:p>
            <a:r>
              <a:rPr lang="fa-IR" dirty="0" smtClean="0"/>
              <a:t>با توجه به این رویکردهای بلاک مفیدند چون ضعف رویکردرفتاری ذاتی را در پیشنهادات تورینگ روشن کردند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340079060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33</a:t>
            </a:fld>
            <a:endParaRPr lang="en-US" dirty="0"/>
          </a:p>
        </p:txBody>
      </p:sp>
      <p:sp>
        <p:nvSpPr>
          <p:cNvPr id="6" name="Rectangle 5"/>
          <p:cNvSpPr/>
          <p:nvPr/>
        </p:nvSpPr>
        <p:spPr>
          <a:xfrm>
            <a:off x="3640840" y="2967335"/>
            <a:ext cx="4910320" cy="923330"/>
          </a:xfrm>
          <a:prstGeom prst="rect">
            <a:avLst/>
          </a:prstGeom>
          <a:noFill/>
        </p:spPr>
        <p:txBody>
          <a:bodyPr wrap="none" lIns="91440" tIns="45720" rIns="91440" bIns="45720">
            <a:spAutoFit/>
          </a:bodyPr>
          <a:lstStyle/>
          <a:p>
            <a:pPr algn="ctr"/>
            <a:r>
              <a:rPr lang="fa-IR"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با تشکر فراوان</a:t>
            </a:r>
            <a:endPar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8423482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ریشه های فلسفی و تاریخی</a:t>
            </a:r>
            <a:endParaRPr lang="en-US" dirty="0"/>
          </a:p>
        </p:txBody>
      </p:sp>
      <p:sp>
        <p:nvSpPr>
          <p:cNvPr id="3" name="Content Placeholder 2"/>
          <p:cNvSpPr>
            <a:spLocks noGrp="1"/>
          </p:cNvSpPr>
          <p:nvPr>
            <p:ph idx="1"/>
          </p:nvPr>
        </p:nvSpPr>
        <p:spPr/>
        <p:txBody>
          <a:bodyPr>
            <a:normAutofit/>
          </a:bodyPr>
          <a:lstStyle/>
          <a:p>
            <a:r>
              <a:rPr lang="fa-IR" dirty="0" smtClean="0"/>
              <a:t>اشتیاق مردم برای دیدن موجودات مکانیکی</a:t>
            </a:r>
            <a:endParaRPr lang="en-US" dirty="0" smtClean="0"/>
          </a:p>
          <a:p>
            <a:r>
              <a:rPr lang="fa-IR" dirty="0" smtClean="0"/>
              <a:t>اگرچه ما چنین اسباب بازی هایی را انسان فرض نمی کنیم اما آنها نمایش آرزوی دور و دراز ما برای خلق ماشینی شبیه خودمان است.</a:t>
            </a:r>
          </a:p>
          <a:p>
            <a:r>
              <a:rPr lang="fa-IR" dirty="0" smtClean="0"/>
              <a:t>پیدایش رایانه های دیجیتال الکترونیکی تمرکز را از کاوش در قابلیت های مکانیکی به قابلیت های هوشمند انسانی تغییر داده است</a:t>
            </a:r>
          </a:p>
          <a:p>
            <a:r>
              <a:rPr lang="fa-IR" dirty="0"/>
              <a:t>پیشرفت در زمینه فناوری </a:t>
            </a:r>
            <a:r>
              <a:rPr lang="fa-IR" dirty="0" smtClean="0"/>
              <a:t>ها</a:t>
            </a:r>
            <a:r>
              <a:rPr lang="fa-IR" dirty="0"/>
              <a:t>ی</a:t>
            </a:r>
            <a:r>
              <a:rPr lang="fa-IR" dirty="0" smtClean="0"/>
              <a:t> </a:t>
            </a:r>
            <a:r>
              <a:rPr lang="fa-IR" dirty="0"/>
              <a:t>مکانیکی یکی از ملزومات هوش مصنوعی</a:t>
            </a:r>
          </a:p>
          <a:p>
            <a:r>
              <a:rPr lang="fa-IR" dirty="0"/>
              <a:t>پیشینه عروسک های مکانیکی به 2000 سال قبل به مجسمه های متحرکی که توسط یونانی ها ساخته شده بود و با استفاده از نیروی آب و باد کار می کرد یا پرندگان آواز خوان ساخته دست بشر بر می گردد.</a:t>
            </a:r>
          </a:p>
          <a:p>
            <a:r>
              <a:rPr lang="fa-IR" dirty="0"/>
              <a:t>در قرون میانه عروسک های متحرک و پرنده های مکانیکی در هند و عربستان ظاهر شدند</a:t>
            </a:r>
            <a:r>
              <a:rPr lang="fa-IR" dirty="0" smtClean="0"/>
              <a:t>.</a:t>
            </a:r>
            <a:endParaRPr lang="en-US" dirty="0"/>
          </a:p>
        </p:txBody>
      </p:sp>
      <p:sp>
        <p:nvSpPr>
          <p:cNvPr id="5" name="Footer Placeholder 4"/>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6" name="Slide Number Placeholder 5"/>
          <p:cNvSpPr>
            <a:spLocks noGrp="1"/>
          </p:cNvSpPr>
          <p:nvPr>
            <p:ph type="sldNum" sz="quarter" idx="12"/>
          </p:nvPr>
        </p:nvSpPr>
        <p:spPr/>
        <p:txBody>
          <a:bodyPr>
            <a:normAutofit lnSpcReduction="10000"/>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10286386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برخی مثال های تاریخی از وسایل مکانیکی</a:t>
            </a:r>
            <a:endParaRPr lang="en-US" dirty="0"/>
          </a:p>
        </p:txBody>
      </p:sp>
      <p:sp>
        <p:nvSpPr>
          <p:cNvPr id="3" name="Content Placeholder 2"/>
          <p:cNvSpPr>
            <a:spLocks noGrp="1"/>
          </p:cNvSpPr>
          <p:nvPr>
            <p:ph idx="1"/>
          </p:nvPr>
        </p:nvSpPr>
        <p:spPr>
          <a:xfrm>
            <a:off x="1261872" y="1828800"/>
            <a:ext cx="8595360" cy="4457700"/>
          </a:xfrm>
        </p:spPr>
        <p:txBody>
          <a:bodyPr>
            <a:normAutofit/>
          </a:bodyPr>
          <a:lstStyle/>
          <a:p>
            <a:r>
              <a:rPr lang="fa-IR" dirty="0" smtClean="0"/>
              <a:t>شیر مکانیکی که در سال 1509 لئوناردو داوینچی آن را به پادشاه فرانسه هدیه کرد.</a:t>
            </a:r>
          </a:p>
          <a:p>
            <a:r>
              <a:rPr lang="fa-IR" dirty="0" smtClean="0"/>
              <a:t>در سال 1632 گوستاو آدولفوس اتاقکی دریافت کرد که در آن دو عروسک خوش لباس می رقصیدند.</a:t>
            </a:r>
          </a:p>
          <a:p>
            <a:r>
              <a:rPr lang="fa-IR" dirty="0" smtClean="0"/>
              <a:t>کالسکه کوچک اسبی همراه خدم و حشم که لویی چهاردهم آن را دریافت کرد.</a:t>
            </a:r>
          </a:p>
          <a:p>
            <a:r>
              <a:rPr lang="fa-IR" dirty="0" smtClean="0"/>
              <a:t>ژاک دو واکنسن از برجسته ترین تکنسین های دوران طلایی اسباب بازی های فلسفی در قرن هجدهم که از ساخته های دست او موارد زیر را می توان نام برد:</a:t>
            </a:r>
          </a:p>
          <a:p>
            <a:pPr lvl="1"/>
            <a:r>
              <a:rPr lang="fa-IR" dirty="0" smtClean="0"/>
              <a:t>فلوت نواز</a:t>
            </a:r>
          </a:p>
          <a:p>
            <a:pPr lvl="1"/>
            <a:r>
              <a:rPr lang="fa-IR" dirty="0" smtClean="0"/>
              <a:t>پیکره فلوت – درام نواز</a:t>
            </a:r>
          </a:p>
          <a:p>
            <a:pPr lvl="1"/>
            <a:r>
              <a:rPr lang="fa-IR" dirty="0" smtClean="0"/>
              <a:t>اردک بی اختیار</a:t>
            </a:r>
          </a:p>
          <a:p>
            <a:r>
              <a:rPr lang="fa-IR" dirty="0" smtClean="0"/>
              <a:t>انتصاب واکنسن به سمت بازرس کارخانه ابریشم، واکنسن شروع به خودکار کردن کارگاه های بافندگی کرد</a:t>
            </a:r>
          </a:p>
          <a:p>
            <a:r>
              <a:rPr lang="fa-IR" dirty="0" smtClean="0"/>
              <a:t>در انگلستان در سال های 1837 تا 1901 که با حکومت ملکه ویکتوریا همزمان بود میمون های مکانیکی در حال نوشیدن چای و کشیدن سیگار برای جذب مشتری به نمایش در آمدند</a:t>
            </a:r>
            <a:endParaRPr lang="en-US" dirty="0"/>
          </a:p>
        </p:txBody>
      </p:sp>
      <p:sp>
        <p:nvSpPr>
          <p:cNvPr id="5" name="Footer Placeholder 4"/>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6" name="Slide Number Placeholder 5"/>
          <p:cNvSpPr>
            <a:spLocks noGrp="1"/>
          </p:cNvSpPr>
          <p:nvPr>
            <p:ph type="sldNum" sz="quarter" idx="12"/>
          </p:nvPr>
        </p:nvSpPr>
        <p:spPr/>
        <p:txBody>
          <a:bodyPr>
            <a:normAutofit lnSpcReduction="10000"/>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15330612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ریشه های فلسفی – انسان بعنوان ماشین</a:t>
            </a:r>
            <a:endParaRPr lang="en-US" dirty="0"/>
          </a:p>
        </p:txBody>
      </p:sp>
      <p:sp>
        <p:nvSpPr>
          <p:cNvPr id="3" name="Content Placeholder 2"/>
          <p:cNvSpPr>
            <a:spLocks noGrp="1"/>
          </p:cNvSpPr>
          <p:nvPr>
            <p:ph idx="1"/>
          </p:nvPr>
        </p:nvSpPr>
        <p:spPr/>
        <p:txBody>
          <a:bodyPr/>
          <a:lstStyle/>
          <a:p>
            <a:r>
              <a:rPr lang="fa-IR" dirty="0" smtClean="0"/>
              <a:t>در </a:t>
            </a:r>
            <a:r>
              <a:rPr lang="fa-IR" dirty="0" smtClean="0"/>
              <a:t>آثار ابتدایی رنه دکارت(1596 - 1650) به اولین شرح نظام مند رابطه ذهن و جسم برمی خوریم، وی بخاطر تلاش برای ساخت ماشین خودکار مشهور است. وی سوالات فلسفی به شرح زیر مطرح کرد:</a:t>
            </a:r>
          </a:p>
          <a:p>
            <a:pPr lvl="1"/>
            <a:r>
              <a:rPr lang="fa-IR" dirty="0" smtClean="0"/>
              <a:t>تفاوت میان انسان و یک ماشین چیست؟</a:t>
            </a:r>
          </a:p>
          <a:p>
            <a:pPr lvl="1"/>
            <a:r>
              <a:rPr lang="fa-IR" dirty="0" smtClean="0"/>
              <a:t>تفاوت میان جاندار و بی جان و زندگی و مرگ کجاست؟</a:t>
            </a:r>
          </a:p>
          <a:p>
            <a:pPr lvl="1"/>
            <a:r>
              <a:rPr lang="fa-IR" dirty="0" smtClean="0"/>
              <a:t>آیا میان استدلال و تصادفی بودن تفاوتی وجود دارد؟</a:t>
            </a:r>
          </a:p>
          <a:p>
            <a:r>
              <a:rPr lang="fa-IR" dirty="0" smtClean="0"/>
              <a:t>ایده اصلی عصر دکارت این بود که انسان یک ماشین است.</a:t>
            </a:r>
          </a:p>
          <a:p>
            <a:r>
              <a:rPr lang="fa-IR" dirty="0" smtClean="0"/>
              <a:t>رساله انسان دکارت شامل مقایسه ای میان انسان و مجسمه یا ماشین بود که مانند یک ساعت یا یک فواره آبی کار می کرد. تفاوت این دو از نظر دکارت داشتن روح عقلانی انسان بود در حالی که یک حیوان توانایی استدلال ندارد.</a:t>
            </a:r>
          </a:p>
          <a:p>
            <a:r>
              <a:rPr lang="fa-IR" dirty="0" smtClean="0"/>
              <a:t>سخن معروف دکارت «</a:t>
            </a:r>
            <a:r>
              <a:rPr lang="fa-IR" dirty="0" smtClean="0">
                <a:solidFill>
                  <a:schemeClr val="accent2">
                    <a:lumMod val="75000"/>
                  </a:schemeClr>
                </a:solidFill>
              </a:rPr>
              <a:t>من فکر می کنم، پس هستم</a:t>
            </a:r>
            <a:r>
              <a:rPr lang="fa-IR" dirty="0" smtClean="0"/>
              <a:t>»</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32743484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ارزیابی رویکرد دکارت</a:t>
            </a:r>
            <a:endParaRPr lang="en-US" dirty="0"/>
          </a:p>
        </p:txBody>
      </p:sp>
      <p:sp>
        <p:nvSpPr>
          <p:cNvPr id="3" name="Content Placeholder 2"/>
          <p:cNvSpPr>
            <a:spLocks noGrp="1"/>
          </p:cNvSpPr>
          <p:nvPr>
            <p:ph idx="1"/>
          </p:nvPr>
        </p:nvSpPr>
        <p:spPr/>
        <p:txBody>
          <a:bodyPr/>
          <a:lstStyle/>
          <a:p>
            <a:r>
              <a:rPr lang="fa-IR" dirty="0" smtClean="0"/>
              <a:t>ماشین خودکار ژاک دروز که در نوش اکتل سوئیس هست بصورت موجودی توصیف شد که می تواند بنویسد «فکر میکنم پس هستم» این ماشین می توانست شوخی کند و بنویسد من فکر نمی کنم پس آیا من وجود ندارم.</a:t>
            </a:r>
          </a:p>
          <a:p>
            <a:r>
              <a:rPr lang="fa-IR" dirty="0" smtClean="0"/>
              <a:t>ماشینی که می تواند بیان کندکه قادر به فکر کردن نیست آیا ممکن است دست آخر بتواند فکر کند.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296987141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محاسبات مکانیکی</a:t>
            </a:r>
            <a:endParaRPr lang="en-US" dirty="0"/>
          </a:p>
        </p:txBody>
      </p:sp>
      <p:sp>
        <p:nvSpPr>
          <p:cNvPr id="3" name="Content Placeholder 2"/>
          <p:cNvSpPr>
            <a:spLocks noGrp="1"/>
          </p:cNvSpPr>
          <p:nvPr>
            <p:ph idx="1"/>
          </p:nvPr>
        </p:nvSpPr>
        <p:spPr/>
        <p:txBody>
          <a:bodyPr/>
          <a:lstStyle/>
          <a:p>
            <a:r>
              <a:rPr lang="fa-IR" dirty="0" smtClean="0"/>
              <a:t>تاریخ هوش مصنوعی که ملاحظات فلسفی دکارت را در بر می گیرد بدون توجه به محاسبات مکانیکی کامل نخواهد بود، قسمتی از هوش انسان در توانایی ما در انجام محاسبات نهفته است. علاقه به محاسبات ماشینی تا حدی با توسعه عروسک های مکانیکی موازی بود.</a:t>
            </a:r>
            <a:endParaRPr lang="en-US" dirty="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8</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544209298"/>
              </p:ext>
            </p:extLst>
          </p:nvPr>
        </p:nvGraphicFramePr>
        <p:xfrm>
          <a:off x="157163" y="2771775"/>
          <a:ext cx="10958512" cy="4054628"/>
        </p:xfrm>
        <a:graphic>
          <a:graphicData uri="http://schemas.openxmlformats.org/drawingml/2006/table">
            <a:tbl>
              <a:tblPr firstRow="1" bandRow="1">
                <a:tableStyleId>{5C22544A-7EE6-4342-B048-85BDC9FD1C3A}</a:tableStyleId>
              </a:tblPr>
              <a:tblGrid>
                <a:gridCol w="8441477"/>
                <a:gridCol w="2517035"/>
              </a:tblGrid>
              <a:tr h="463386">
                <a:tc>
                  <a:txBody>
                    <a:bodyPr/>
                    <a:lstStyle/>
                    <a:p>
                      <a:pPr algn="r" rtl="1"/>
                      <a:r>
                        <a:rPr lang="fa-IR" dirty="0" smtClean="0">
                          <a:cs typeface="B Nazanin" panose="00000400000000000000" pitchFamily="2" charset="-78"/>
                        </a:rPr>
                        <a:t>رویداد</a:t>
                      </a:r>
                      <a:endParaRPr lang="en-US" dirty="0">
                        <a:cs typeface="B Nazanin" panose="00000400000000000000" pitchFamily="2" charset="-78"/>
                      </a:endParaRPr>
                    </a:p>
                  </a:txBody>
                  <a:tcPr/>
                </a:tc>
                <a:tc>
                  <a:txBody>
                    <a:bodyPr/>
                    <a:lstStyle/>
                    <a:p>
                      <a:pPr algn="r" rtl="1"/>
                      <a:r>
                        <a:rPr lang="fa-IR" dirty="0" smtClean="0">
                          <a:cs typeface="B Nazanin" panose="00000400000000000000" pitchFamily="2" charset="-78"/>
                        </a:rPr>
                        <a:t>سال</a:t>
                      </a:r>
                      <a:endParaRPr lang="en-US" dirty="0">
                        <a:cs typeface="B Nazanin" panose="00000400000000000000" pitchFamily="2" charset="-78"/>
                      </a:endParaRPr>
                    </a:p>
                  </a:txBody>
                  <a:tcPr/>
                </a:tc>
              </a:tr>
              <a:tr h="463386">
                <a:tc>
                  <a:txBody>
                    <a:bodyPr/>
                    <a:lstStyle/>
                    <a:p>
                      <a:pPr algn="r" rtl="1"/>
                      <a:r>
                        <a:rPr lang="fa-IR" dirty="0" smtClean="0">
                          <a:cs typeface="B Nazanin" panose="00000400000000000000" pitchFamily="2" charset="-78"/>
                        </a:rPr>
                        <a:t>مردم</a:t>
                      </a:r>
                      <a:r>
                        <a:rPr lang="fa-IR" baseline="0" dirty="0" smtClean="0">
                          <a:cs typeface="B Nazanin" panose="00000400000000000000" pitchFamily="2" charset="-78"/>
                        </a:rPr>
                        <a:t> پارینه سنگی در اروپای مرکزی اعداد را با چوب خط ثبت می کردند</a:t>
                      </a:r>
                      <a:endParaRPr lang="en-US" dirty="0">
                        <a:cs typeface="B Nazanin" panose="00000400000000000000" pitchFamily="2" charset="-78"/>
                      </a:endParaRPr>
                    </a:p>
                  </a:txBody>
                  <a:tcPr/>
                </a:tc>
                <a:tc>
                  <a:txBody>
                    <a:bodyPr/>
                    <a:lstStyle/>
                    <a:p>
                      <a:pPr algn="r" rtl="1"/>
                      <a:r>
                        <a:rPr lang="fa-IR" dirty="0" smtClean="0">
                          <a:cs typeface="B Nazanin" panose="00000400000000000000" pitchFamily="2" charset="-78"/>
                        </a:rPr>
                        <a:t>سی هزار سال قبل از میلاد</a:t>
                      </a:r>
                      <a:endParaRPr lang="en-US" dirty="0">
                        <a:cs typeface="B Nazanin" panose="00000400000000000000" pitchFamily="2" charset="-78"/>
                      </a:endParaRPr>
                    </a:p>
                  </a:txBody>
                  <a:tcPr/>
                </a:tc>
              </a:tr>
              <a:tr h="463386">
                <a:tc>
                  <a:txBody>
                    <a:bodyPr/>
                    <a:lstStyle/>
                    <a:p>
                      <a:pPr algn="r" rtl="1"/>
                      <a:r>
                        <a:rPr lang="fa-IR" dirty="0" smtClean="0">
                          <a:cs typeface="B Nazanin" panose="00000400000000000000" pitchFamily="2" charset="-78"/>
                        </a:rPr>
                        <a:t>چینی ها چرتکه را معرفی کردند و تا سال 1982 هم استفاده می کردند</a:t>
                      </a:r>
                      <a:endParaRPr lang="en-US" dirty="0">
                        <a:cs typeface="B Nazanin" panose="00000400000000000000" pitchFamily="2" charset="-78"/>
                      </a:endParaRPr>
                    </a:p>
                  </a:txBody>
                  <a:tcPr/>
                </a:tc>
                <a:tc>
                  <a:txBody>
                    <a:bodyPr/>
                    <a:lstStyle/>
                    <a:p>
                      <a:pPr algn="r" rtl="1"/>
                      <a:r>
                        <a:rPr lang="fa-IR" dirty="0" smtClean="0">
                          <a:cs typeface="B Nazanin" panose="00000400000000000000" pitchFamily="2" charset="-78"/>
                        </a:rPr>
                        <a:t>2600 سال قبل از میلاد</a:t>
                      </a:r>
                      <a:endParaRPr lang="en-US" dirty="0">
                        <a:cs typeface="B Nazanin" panose="00000400000000000000" pitchFamily="2" charset="-78"/>
                      </a:endParaRPr>
                    </a:p>
                  </a:txBody>
                  <a:tcPr/>
                </a:tc>
              </a:tr>
              <a:tr h="463386">
                <a:tc>
                  <a:txBody>
                    <a:bodyPr/>
                    <a:lstStyle/>
                    <a:p>
                      <a:pPr algn="r" rtl="1"/>
                      <a:r>
                        <a:rPr lang="fa-IR" dirty="0" smtClean="0">
                          <a:cs typeface="B Nazanin" panose="00000400000000000000" pitchFamily="2" charset="-78"/>
                        </a:rPr>
                        <a:t>اختراع ماشین حساب مکانیکی توسط لئوناردو داوینچی</a:t>
                      </a:r>
                      <a:endParaRPr lang="en-US" dirty="0">
                        <a:cs typeface="B Nazanin" panose="00000400000000000000" pitchFamily="2" charset="-78"/>
                      </a:endParaRPr>
                    </a:p>
                  </a:txBody>
                  <a:tcPr/>
                </a:tc>
                <a:tc>
                  <a:txBody>
                    <a:bodyPr/>
                    <a:lstStyle/>
                    <a:p>
                      <a:pPr algn="r" rtl="1"/>
                      <a:r>
                        <a:rPr lang="fa-IR" dirty="0" smtClean="0">
                          <a:cs typeface="B Nazanin" panose="00000400000000000000" pitchFamily="2" charset="-78"/>
                        </a:rPr>
                        <a:t>1500</a:t>
                      </a:r>
                      <a:endParaRPr lang="en-US" dirty="0">
                        <a:cs typeface="B Nazanin" panose="00000400000000000000" pitchFamily="2" charset="-78"/>
                      </a:endParaRPr>
                    </a:p>
                  </a:txBody>
                  <a:tcPr/>
                </a:tc>
              </a:tr>
              <a:tr h="463386">
                <a:tc>
                  <a:txBody>
                    <a:bodyPr/>
                    <a:lstStyle/>
                    <a:p>
                      <a:pPr algn="r" rtl="1"/>
                      <a:r>
                        <a:rPr lang="fa-IR" dirty="0" smtClean="0">
                          <a:cs typeface="B Nazanin" panose="00000400000000000000" pitchFamily="2" charset="-78"/>
                        </a:rPr>
                        <a:t>اختراع پاسگالین برای</a:t>
                      </a:r>
                      <a:r>
                        <a:rPr lang="fa-IR" baseline="0" dirty="0" smtClean="0">
                          <a:cs typeface="B Nazanin" panose="00000400000000000000" pitchFamily="2" charset="-78"/>
                        </a:rPr>
                        <a:t> اعمال جمع و تفریق بعنوان اولین ماشین حساب دستی توسط بلیس پاسکال</a:t>
                      </a:r>
                      <a:endParaRPr lang="en-US" dirty="0">
                        <a:cs typeface="B Nazanin" panose="00000400000000000000" pitchFamily="2" charset="-78"/>
                      </a:endParaRPr>
                    </a:p>
                  </a:txBody>
                  <a:tcPr/>
                </a:tc>
                <a:tc>
                  <a:txBody>
                    <a:bodyPr/>
                    <a:lstStyle/>
                    <a:p>
                      <a:pPr algn="r" rtl="1"/>
                      <a:r>
                        <a:rPr lang="fa-IR" dirty="0" smtClean="0">
                          <a:cs typeface="B Nazanin" panose="00000400000000000000" pitchFamily="2" charset="-78"/>
                        </a:rPr>
                        <a:t>1642</a:t>
                      </a:r>
                      <a:endParaRPr lang="en-US" dirty="0">
                        <a:cs typeface="B Nazanin" panose="00000400000000000000" pitchFamily="2" charset="-78"/>
                      </a:endParaRPr>
                    </a:p>
                  </a:txBody>
                  <a:tcPr/>
                </a:tc>
              </a:tr>
              <a:tr h="463386">
                <a:tc>
                  <a:txBody>
                    <a:bodyPr/>
                    <a:lstStyle/>
                    <a:p>
                      <a:pPr algn="r" rtl="1"/>
                      <a:r>
                        <a:rPr lang="fa-IR" dirty="0" smtClean="0">
                          <a:cs typeface="B Nazanin" panose="00000400000000000000" pitchFamily="2" charset="-78"/>
                        </a:rPr>
                        <a:t>افزودن ضرب</a:t>
                      </a:r>
                      <a:r>
                        <a:rPr lang="fa-IR" baseline="0" dirty="0" smtClean="0">
                          <a:cs typeface="B Nazanin" panose="00000400000000000000" pitchFamily="2" charset="-78"/>
                        </a:rPr>
                        <a:t> و تقسیم و جذر به پاسکالین توسط گاتفرید</a:t>
                      </a:r>
                      <a:endParaRPr lang="en-US" dirty="0">
                        <a:cs typeface="B Nazanin" panose="00000400000000000000" pitchFamily="2" charset="-78"/>
                      </a:endParaRPr>
                    </a:p>
                  </a:txBody>
                  <a:tcPr/>
                </a:tc>
                <a:tc>
                  <a:txBody>
                    <a:bodyPr/>
                    <a:lstStyle/>
                    <a:p>
                      <a:pPr algn="r" rtl="1"/>
                      <a:r>
                        <a:rPr lang="fa-IR" dirty="0" smtClean="0">
                          <a:cs typeface="B Nazanin" panose="00000400000000000000" pitchFamily="2" charset="-78"/>
                        </a:rPr>
                        <a:t>1670</a:t>
                      </a:r>
                      <a:endParaRPr lang="en-US" dirty="0">
                        <a:cs typeface="B Nazanin" panose="00000400000000000000" pitchFamily="2" charset="-78"/>
                      </a:endParaRPr>
                    </a:p>
                  </a:txBody>
                  <a:tcPr/>
                </a:tc>
              </a:tr>
              <a:tr h="463386">
                <a:tc>
                  <a:txBody>
                    <a:bodyPr/>
                    <a:lstStyle/>
                    <a:p>
                      <a:pPr algn="r" rtl="1"/>
                      <a:r>
                        <a:rPr lang="fa-IR" dirty="0" smtClean="0">
                          <a:cs typeface="B Nazanin" panose="00000400000000000000" pitchFamily="2" charset="-78"/>
                        </a:rPr>
                        <a:t>موتور تفاضلی</a:t>
                      </a:r>
                      <a:r>
                        <a:rPr lang="fa-IR" baseline="0" dirty="0" smtClean="0">
                          <a:cs typeface="B Nazanin" panose="00000400000000000000" pitchFamily="2" charset="-78"/>
                        </a:rPr>
                        <a:t> با قابلیت جمع و تفریق توسط چارلز بابج</a:t>
                      </a:r>
                      <a:endParaRPr lang="en-US" dirty="0">
                        <a:cs typeface="B Nazanin" panose="00000400000000000000" pitchFamily="2" charset="-78"/>
                      </a:endParaRPr>
                    </a:p>
                  </a:txBody>
                  <a:tcPr/>
                </a:tc>
                <a:tc>
                  <a:txBody>
                    <a:bodyPr/>
                    <a:lstStyle/>
                    <a:p>
                      <a:pPr algn="r" rtl="1"/>
                      <a:r>
                        <a:rPr lang="fa-IR" dirty="0" smtClean="0">
                          <a:cs typeface="B Nazanin" panose="00000400000000000000" pitchFamily="2" charset="-78"/>
                        </a:rPr>
                        <a:t>1822</a:t>
                      </a:r>
                      <a:endParaRPr lang="en-US" dirty="0">
                        <a:cs typeface="B Nazanin" panose="00000400000000000000" pitchFamily="2" charset="-78"/>
                      </a:endParaRPr>
                    </a:p>
                  </a:txBody>
                  <a:tcPr/>
                </a:tc>
              </a:tr>
              <a:tr h="810926">
                <a:tc>
                  <a:txBody>
                    <a:bodyPr/>
                    <a:lstStyle/>
                    <a:p>
                      <a:pPr algn="r" rtl="1"/>
                      <a:r>
                        <a:rPr lang="fa-IR" dirty="0" smtClean="0">
                          <a:cs typeface="B Nazanin" panose="00000400000000000000" pitchFamily="2" charset="-78"/>
                        </a:rPr>
                        <a:t>ماشین محاسبه گر دیجیتالی قابل برنامه ریزی با استفاده از لامپ</a:t>
                      </a:r>
                      <a:r>
                        <a:rPr lang="fa-IR" baseline="0" dirty="0" smtClean="0">
                          <a:cs typeface="B Nazanin" panose="00000400000000000000" pitchFamily="2" charset="-78"/>
                        </a:rPr>
                        <a:t> های خلاء و معماری مبتنی بر اعداد دودویی توسط کنراد زئوس</a:t>
                      </a:r>
                      <a:endParaRPr lang="en-US" dirty="0">
                        <a:cs typeface="B Nazanin" panose="00000400000000000000" pitchFamily="2" charset="-78"/>
                      </a:endParaRPr>
                    </a:p>
                  </a:txBody>
                  <a:tcPr/>
                </a:tc>
                <a:tc>
                  <a:txBody>
                    <a:bodyPr/>
                    <a:lstStyle/>
                    <a:p>
                      <a:pPr algn="r" rtl="1"/>
                      <a:r>
                        <a:rPr lang="fa-IR" dirty="0" smtClean="0">
                          <a:cs typeface="B Nazanin" panose="00000400000000000000" pitchFamily="2" charset="-78"/>
                        </a:rPr>
                        <a:t>1936</a:t>
                      </a:r>
                      <a:endParaRPr lang="en-US" dirty="0">
                        <a:cs typeface="B Nazanin" panose="00000400000000000000" pitchFamily="2" charset="-78"/>
                      </a:endParaRPr>
                    </a:p>
                  </a:txBody>
                  <a:tcPr/>
                </a:tc>
              </a:tr>
            </a:tbl>
          </a:graphicData>
        </a:graphic>
      </p:graphicFrame>
    </p:spTree>
    <p:extLst>
      <p:ext uri="{BB962C8B-B14F-4D97-AF65-F5344CB8AC3E}">
        <p14:creationId xmlns:p14="http://schemas.microsoft.com/office/powerpoint/2010/main" val="26837138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200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fa-IR" dirty="0" smtClean="0"/>
              <a:t>ماشین حساب های مکانیکی بعنوان ماشین خودکاری با توانایی تقلید کردن هوش انسان در سطحی ابتدایی مورد توجه قرار گرفت دو نمونه از این محاسبه گرها چرتکه و موتور تفاضل چارلز بابج می باشد.</a:t>
            </a:r>
          </a:p>
          <a:p>
            <a:r>
              <a:rPr lang="fa-IR" dirty="0" smtClean="0"/>
              <a:t>چرتکه: چهار هزار سال پیش پدید آمد، هنوز در بعضی قسمت های دور افتاده چین و ژاپن استفاده می شود. زمانی که جمع زدن ستونی ثابت از اعداد مد نظر باشد چرتکه بهتر از ماشین حساب های مکانیکی جواب می دهد.</a:t>
            </a:r>
          </a:p>
          <a:p>
            <a:r>
              <a:rPr lang="fa-IR" dirty="0" smtClean="0"/>
              <a:t>موتور تفاضل: چارلز بابج گفته می شود که اولین فردی است که به رایانه دیجیتال دست یافت، او ابتدا یک ماشین حساب مکانیکی بنام موتور تفاضل پدید آورد و پس از آن یک موتور تحلیلی را طراحی کرد اما هرگز آن را نساخت. موتوری که معماری آن شدیداً به رایانه های امروزی شبیه بود. </a:t>
            </a:r>
            <a:r>
              <a:rPr lang="fa-IR" smtClean="0"/>
              <a:t>موتور تفاضل اولین ماشین حساب دیجیتال خودکار و قابل برنامه ریزی جهان بود</a:t>
            </a:r>
            <a:endParaRPr lang="fa-IR" dirty="0" smtClean="0"/>
          </a:p>
        </p:txBody>
      </p:sp>
      <p:sp>
        <p:nvSpPr>
          <p:cNvPr id="4" name="Footer Placeholder 3"/>
          <p:cNvSpPr>
            <a:spLocks noGrp="1"/>
          </p:cNvSpPr>
          <p:nvPr>
            <p:ph type="ftr" sz="quarter" idx="11"/>
          </p:nvPr>
        </p:nvSpPr>
        <p:spPr/>
        <p:txBody>
          <a:bodyPr/>
          <a:lstStyle/>
          <a:p>
            <a:r>
              <a:rPr lang="fa-IR" smtClean="0"/>
              <a:t>مهندسی دانش و علوم تصمیم - دانشگاه علوم اقتصادی</a:t>
            </a:r>
            <a:endParaRPr lang="en-US" dirty="0"/>
          </a:p>
        </p:txBody>
      </p:sp>
      <p:sp>
        <p:nvSpPr>
          <p:cNvPr id="5" name="Slide Number Placeholder 4"/>
          <p:cNvSpPr>
            <a:spLocks noGrp="1"/>
          </p:cNvSpPr>
          <p:nvPr>
            <p:ph type="sldNum" sz="quarter" idx="12"/>
          </p:nvPr>
        </p:nvSpPr>
        <p:spPr/>
        <p:txBody>
          <a:bodyPr>
            <a:normAutofit lnSpcReduction="10000"/>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94851116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View">
  <a:themeElements>
    <a:clrScheme name="View">
      <a:dk1>
        <a:sysClr val="windowText" lastClr="000000"/>
      </a:dk1>
      <a:lt1>
        <a:sysClr val="window" lastClr="FFFFFF"/>
      </a:lt1>
      <a:dk2>
        <a:srgbClr val="666666"/>
      </a:dk2>
      <a:lt2>
        <a:srgbClr val="D2D2D2"/>
      </a:lt2>
      <a:accent1>
        <a:srgbClr val="FF388C"/>
      </a:accent1>
      <a:accent2>
        <a:srgbClr val="D70D5E"/>
      </a:accent2>
      <a:accent3>
        <a:srgbClr val="98037E"/>
      </a:accent3>
      <a:accent4>
        <a:srgbClr val="68027D"/>
      </a:accent4>
      <a:accent5>
        <a:srgbClr val="095ACA"/>
      </a:accent5>
      <a:accent6>
        <a:srgbClr val="063597"/>
      </a:accent6>
      <a:hlink>
        <a:srgbClr val="17BBFD"/>
      </a:hlink>
      <a:folHlink>
        <a:srgbClr val="FF79C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TC103457515[[fn=View]]</Template>
  <TotalTime>3313</TotalTime>
  <Words>4962</Words>
  <Application>Microsoft Office PowerPoint</Application>
  <PresentationFormat>Widescreen</PresentationFormat>
  <Paragraphs>286</Paragraphs>
  <Slides>33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Arial</vt:lpstr>
      <vt:lpstr>B Esfehan</vt:lpstr>
      <vt:lpstr>B Kaj</vt:lpstr>
      <vt:lpstr>B Nazanin</vt:lpstr>
      <vt:lpstr>B Yekan</vt:lpstr>
      <vt:lpstr>Calibri</vt:lpstr>
      <vt:lpstr>Century Schoolbook</vt:lpstr>
      <vt:lpstr>Tahoma</vt:lpstr>
      <vt:lpstr>Wingdings 2</vt:lpstr>
      <vt:lpstr>View</vt:lpstr>
      <vt:lpstr>فصل دهم هوش مصنوعی1: رویکرد توصیفی</vt:lpstr>
      <vt:lpstr>مقدمه</vt:lpstr>
      <vt:lpstr>هدف فصل</vt:lpstr>
      <vt:lpstr>ریشه های فلسفی و تاریخی</vt:lpstr>
      <vt:lpstr>برخی مثال های تاریخی از وسایل مکانیکی</vt:lpstr>
      <vt:lpstr>ریشه های فلسفی – انسان بعنوان ماشین</vt:lpstr>
      <vt:lpstr>ارزیابی رویکرد دکارت</vt:lpstr>
      <vt:lpstr>محاسبات مکانیکی</vt:lpstr>
      <vt:lpstr>PowerPoint Presentation</vt:lpstr>
      <vt:lpstr>تعریف هوش مصنوعی(AI)</vt:lpstr>
      <vt:lpstr>PowerPoint Presentation</vt:lpstr>
      <vt:lpstr>PowerPoint Presentation</vt:lpstr>
      <vt:lpstr>ارزیابی مفهوم هوش مصنوعی</vt:lpstr>
      <vt:lpstr>PowerPoint Presentation</vt:lpstr>
      <vt:lpstr>یادگیری</vt:lpstr>
      <vt:lpstr>روش های هوش مصنوعی</vt:lpstr>
      <vt:lpstr>PowerPoint Presentation</vt:lpstr>
      <vt:lpstr>رایانه به عنوان ابزار تحقیق هوش مصنوعی</vt:lpstr>
      <vt:lpstr>PowerPoint Presentation</vt:lpstr>
      <vt:lpstr>ارزیابی رایانه بعنوان مدلی از سازمان مغز</vt:lpstr>
      <vt:lpstr>برنامه نویسی</vt:lpstr>
      <vt:lpstr>آلن تورینگ و بحث بزرگ</vt:lpstr>
      <vt:lpstr>آزمون تورینگ</vt:lpstr>
      <vt:lpstr>ارزیابی آزمون تورینگ و مخالفان آن</vt:lpstr>
      <vt:lpstr>PowerPoint Presentation</vt:lpstr>
      <vt:lpstr>PowerPoint Presentation</vt:lpstr>
      <vt:lpstr>PowerPoint Presentation</vt:lpstr>
      <vt:lpstr>آزمون تورینگ بعنوان تعریف عملیاتی هوش مصنوعی</vt:lpstr>
      <vt:lpstr>ارزیابی کلی مفهوم هوش مصنوعی تلخیص معنای هوش مصنوعی</vt:lpstr>
      <vt:lpstr>در ژرفا: رفتارگرایی و ند بلاک</vt:lpstr>
      <vt:lpstr>PowerPoint Presentation</vt:lpstr>
      <vt:lpstr>ارزیابی رویکرد بلاک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189</cp:revision>
  <dcterms:created xsi:type="dcterms:W3CDTF">2013-05-27T15:57:51Z</dcterms:created>
  <dcterms:modified xsi:type="dcterms:W3CDTF">2013-07-03T05:02:04Z</dcterms:modified>
</cp:coreProperties>
</file>