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8027" autoAdjust="0"/>
    <p:restoredTop sz="94660"/>
  </p:normalViewPr>
  <p:slideViewPr>
    <p:cSldViewPr snapToGrid="0">
      <p:cViewPr varScale="1">
        <p:scale>
          <a:sx n="75" d="100"/>
          <a:sy n="75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13-12-24T09:32:08.18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4142 11410,'273'0,"-198"0,-51 0,1 0,0 0,0 0,0 0,-1 0,51-25,-50 25,49 0,-24 0,-1 0,1 0,24 0,-49 0,25 0,-25 0,24 0,-24 0,0-24,0 24,24 0,-24 0,0 0,0 0,-1-25,26 25,-25 0,0 0,-1 0,1 0,0 0,0 0,0 0,-1 0,26 0,-25 0,0 0,-1 0,1 0,0 0,0 0,0 0,0 0,-25 25,24-25,-24 24,25-24,0 0,0 25,0 0,-25 0,24-25,-24 25,25-25,-25 24,0 1,50 0,-50 0,25-25,-25 25,0-1,0 1,-25-25,0 25,0-25,-24 0,24 0,0 0,-25 0,26 0,-1 0,0 0,50 0,-50 0,0 0,0 0,0 0,1 0,-1 0,0 0,-25 0,26 0,-1 0,0 0,0 0,0 0,1 0,-1 0,-25 0,25 0,1 0,-1 0,0 0,-25 0,26 0,-1 0,0 0,-25 0,26 0,-1 0,0 0,0 0,0 0,1 0,-1 0,-25 0,1 0,24 0,0 0,-25 0,1 0,-1 0,25 0,0 0,-24 0,24 0,0 0,0 0,1 0,-1 0,0 0,0 0,0 0,1 0,-1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91C02-81E4-4F79-8E10-BFFCFE1CC867}" type="datetimeFigureOut">
              <a:rPr lang="en-US" smtClean="0"/>
              <a:t>12/24/2013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52453-A3EB-45ED-A658-4A672ADCB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454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24C2-4E20-4ACC-902E-04E406768E2A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098B-442E-4ED3-B453-83A385867894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C069-BF33-418F-88F2-37FE1313D008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9312-96BC-4D68-A77B-F1D891C7BCB4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B3E6-9B7B-4AE4-BF58-7E65434BFB2D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144F-D9B1-43CC-8524-E5D5C2AE9B1C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E063-E752-47F1-93E6-6A7624FA5182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51C6-4571-4BA1-99AB-CE95BE9350EA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41B5-2A50-41DA-92E1-85FDFB976CD9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5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C4C93-067E-4FF3-A10C-524068C10608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55A7-CFB0-465A-AE5A-F1EE7AAEEE17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3674E-C203-4446-920B-5390603A8C4A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E0A6-B214-4EDE-AAC5-2FDE38FDE436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CD20-ED9A-4321-8575-58D545C4D32A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8BA4-D551-485B-B3E5-414EBB11B5DE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FF68-FDC0-46DA-8E39-EEE5E9ED1C76}" type="datetime1">
              <a:rPr lang="en-US" smtClean="0"/>
              <a:t>12/24/2013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1">
              <a:defRPr sz="900">
                <a:solidFill>
                  <a:schemeClr val="tx1">
                    <a:tint val="75000"/>
                  </a:schemeClr>
                </a:solidFill>
                <a:cs typeface="B Nazanin" panose="00000400000000000000" pitchFamily="2" charset="-78"/>
              </a:defRPr>
            </a:lvl1pPr>
          </a:lstStyle>
          <a:p>
            <a:fld id="{FB30F562-57A7-4129-9B48-04AA2CB4F39B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1">
              <a:defRPr sz="900">
                <a:solidFill>
                  <a:schemeClr val="tx1">
                    <a:tint val="75000"/>
                  </a:schemeClr>
                </a:solidFill>
                <a:cs typeface="B Nazanin" panose="00000400000000000000" pitchFamily="2" charset="-78"/>
              </a:defRPr>
            </a:lvl1pPr>
          </a:lstStyle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1">
              <a:defRPr sz="900">
                <a:solidFill>
                  <a:schemeClr val="accent1"/>
                </a:solidFill>
                <a:cs typeface="B Nazanin" panose="00000400000000000000" pitchFamily="2" charset="-78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hf hdr="0" dt="0"/>
  <p:txStyles>
    <p:titleStyle>
      <a:lvl1pPr algn="r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B Nazanin" panose="00000400000000000000" pitchFamily="2" charset="-78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just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 baseline="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742950" indent="-285750" algn="just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 baseline="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just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 baseline="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just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 baseline="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just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 baseline="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18" Type="http://schemas.openxmlformats.org/officeDocument/2006/relationships/image" Target="../media/image48.png"/><Relationship Id="rId26" Type="http://schemas.openxmlformats.org/officeDocument/2006/relationships/image" Target="../media/image56.png"/><Relationship Id="rId3" Type="http://schemas.openxmlformats.org/officeDocument/2006/relationships/image" Target="../media/image33.png"/><Relationship Id="rId21" Type="http://schemas.openxmlformats.org/officeDocument/2006/relationships/image" Target="../media/image51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17" Type="http://schemas.openxmlformats.org/officeDocument/2006/relationships/image" Target="../media/image47.png"/><Relationship Id="rId25" Type="http://schemas.openxmlformats.org/officeDocument/2006/relationships/image" Target="../media/image55.png"/><Relationship Id="rId2" Type="http://schemas.openxmlformats.org/officeDocument/2006/relationships/image" Target="../media/image32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24" Type="http://schemas.openxmlformats.org/officeDocument/2006/relationships/image" Target="../media/image54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23" Type="http://schemas.openxmlformats.org/officeDocument/2006/relationships/image" Target="../media/image53.png"/><Relationship Id="rId28" Type="http://schemas.openxmlformats.org/officeDocument/2006/relationships/image" Target="../media/image49.png"/><Relationship Id="rId10" Type="http://schemas.openxmlformats.org/officeDocument/2006/relationships/image" Target="../media/image40.png"/><Relationship Id="rId19" Type="http://schemas.openxmlformats.org/officeDocument/2006/relationships/image" Target="../media/image26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Relationship Id="rId22" Type="http://schemas.openxmlformats.org/officeDocument/2006/relationships/image" Target="../media/image52.png"/><Relationship Id="rId27" Type="http://schemas.openxmlformats.org/officeDocument/2006/relationships/image" Target="../media/image5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4.emf"/><Relationship Id="rId2" Type="http://schemas.openxmlformats.org/officeDocument/2006/relationships/image" Target="../media/image30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customXml" Target="../ink/ink1.xml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7279" y="1056068"/>
            <a:ext cx="8346724" cy="2994768"/>
          </a:xfrm>
        </p:spPr>
        <p:txBody>
          <a:bodyPr/>
          <a:lstStyle/>
          <a:p>
            <a:r>
              <a:rPr lang="fa-IR" dirty="0" smtClean="0"/>
              <a:t>نظریه بازی، بازی های علامت دهی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7279" y="4050833"/>
            <a:ext cx="8346724" cy="1096899"/>
          </a:xfrm>
        </p:spPr>
        <p:txBody>
          <a:bodyPr/>
          <a:lstStyle/>
          <a:p>
            <a:r>
              <a:rPr lang="fa-IR" dirty="0" smtClean="0"/>
              <a:t>محسن اسماعیلی، 902517002</a:t>
            </a:r>
          </a:p>
          <a:p>
            <a:r>
              <a:rPr lang="fa-IR" dirty="0" smtClean="0"/>
              <a:t>استاد درس: دکتر خاکستری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0527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تعادل بیزین نش کامل در بازی علامت دهی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a-IR" dirty="0" smtClean="0"/>
                  <a:t>تعادل بیزین نش کامل استراتژی که بازیکنان در این نوع بازی ها انتخاب می کنند.</a:t>
                </a:r>
                <a:endParaRPr lang="en-US" dirty="0" smtClean="0"/>
              </a:p>
              <a:p>
                <a:r>
                  <a:rPr lang="fa-IR" dirty="0" smtClean="0"/>
                  <a:t>شرط یک: تشکیل باوری برای گیرنده بر اساس پیغامی که فرستنده ارسال کرده است برای تشخیص نوع گیرنده، این شرط برای فرستنده الزامی نمی باشد. در مثال فوق اگر گیرنده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a-IR" dirty="0" smtClean="0"/>
                  <a:t> را دریافت کند نمی داند که فرستنده از نوع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a-IR" dirty="0" smtClean="0"/>
                  <a:t> یا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a-IR" dirty="0" smtClean="0"/>
                  <a:t> بوده است لذا باور عبارت خواهد بود از:</a:t>
                </a: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fa-I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a-I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fa-I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a-I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fa-I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a-I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a-I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fa-I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a-I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a-I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fa-I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a-I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fa-I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fa-I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a-I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fa-I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a-I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fa-I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a-I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fa-I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0" dirty="0" smtClean="0"/>
              </a:p>
              <a:p>
                <a:r>
                  <a:rPr lang="fa-IR" dirty="0" smtClean="0"/>
                  <a:t>بعد از اینکه گیرنده علامت را دریافت کرد و باور خود را شکل داد باید عمل بهینه او را معلوم کرد شرط 2 عمل بهینه او را مشخص می کند.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06" t="-314" r="-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25515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a-IR" dirty="0" smtClean="0"/>
                  <a:t>شرط 2 برای گیرنده: گیرنده با توجه به باوری که در شرط یک شکل داده است باید عملی را انتخاب کند که پیامد انتظاری او را حداکثر کند: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r>
                  <a:rPr lang="fa-IR" dirty="0" smtClean="0"/>
                  <a:t>در مثال فوق اگر گیرنده علامت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a-IR" dirty="0" smtClean="0"/>
                  <a:t> را دریافت کند با توجه به باور معرفی شده در اسلاید قبلی پیامد انتظاری او عبارتست از: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fa-IR" dirty="0" smtClean="0">
                  <a:ea typeface="Cambria Math" panose="02040503050406030204" pitchFamily="18" charset="0"/>
                </a:endParaRPr>
              </a:p>
              <a:p>
                <a:r>
                  <a:rPr lang="fa-IR" dirty="0" smtClean="0">
                    <a:ea typeface="Cambria Math" panose="02040503050406030204" pitchFamily="18" charset="0"/>
                  </a:rPr>
                  <a:t>پس داریم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fa-I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fa-I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fa-I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 smtClean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35" t="-628" r="-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91867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a-IR" dirty="0" smtClean="0"/>
                  <a:t>شرط 2 برای فرستنده:</a:t>
                </a:r>
                <a:r>
                  <a:rPr lang="fa-IR" dirty="0"/>
                  <a:t> </a:t>
                </a:r>
                <a:r>
                  <a:rPr lang="fa-IR" dirty="0" smtClean="0"/>
                  <a:t>فرستنده با توجه به نوع خود می تواند پیغام های متفاوتی برای گیرنده ارسال کند ولی با توجه به واکنش گیرنده طبق شرط 2 یعنی استراتژی گیرنده باید پیغامی بفرستد که پیامد او را حداکثر کند.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lim>
                          </m:limLow>
                        </m:fName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fa-IR" dirty="0" smtClean="0">
                  <a:ea typeface="Cambria Math" panose="02040503050406030204" pitchFamily="18" charset="0"/>
                </a:endParaRPr>
              </a:p>
              <a:p>
                <a:r>
                  <a:rPr lang="fa-IR" dirty="0" smtClean="0"/>
                  <a:t>در مثال فوق در صورتی که گیرنده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a-IR" dirty="0" smtClean="0"/>
                  <a:t> را مشاهده کرد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fa-IR" dirty="0" smtClean="0"/>
                  <a:t> و در صورتی که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a-IR" dirty="0"/>
                  <a:t> را مشاهده </a:t>
                </a:r>
                <a:r>
                  <a:rPr lang="fa-IR" dirty="0" smtClean="0"/>
                  <a:t>کرد</a:t>
                </a:r>
                <a:r>
                  <a:rPr lang="en-US" dirty="0" smtClean="0"/>
                  <a:t> </a:t>
                </a:r>
                <a:r>
                  <a:rPr lang="fa-IR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fa-I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fa-IR" dirty="0" smtClean="0"/>
                  <a:t> خواهد بود یعنی استراتژی بهینه گیرنده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fa-IR" dirty="0" smtClean="0"/>
                  <a:t> است. اگر فرستنده از نوع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a-IR" dirty="0" smtClean="0"/>
                  <a:t> باشد پیامد او از ارسال پیغام های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a-IR" dirty="0" smtClean="0"/>
                  <a:t> و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a-IR" dirty="0" smtClean="0"/>
                  <a:t> عبارتست از: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fa-I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fa-I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a-I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dirty="0" smtClean="0"/>
              </a:p>
              <a:p>
                <a:r>
                  <a:rPr lang="fa-IR" dirty="0" smtClean="0"/>
                  <a:t>لذا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a-I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fa-I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a-I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fa-I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a-I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fa-I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𝑂𝑅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06" t="-628" r="-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08547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fa-IR" dirty="0" smtClean="0"/>
                  <a:t>اگر استراتژی بهینه فرستنده برای چند حالت ممکن ارسال باشد و آن چند حالت که استراتژی بهینه آن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fa-IR" dirty="0" smtClean="0"/>
                  <a:t> است را با مجموعه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fa-IR" dirty="0" smtClean="0"/>
                  <a:t> نشان دهیم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a-IR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fa-I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lang="fa-I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a-I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fa-IR" dirty="0" smtClean="0"/>
                  <a:t> اگر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fa-IR" dirty="0" smtClean="0"/>
                  <a:t> غیر تهی باشدگفته می شود مجموعه های اطلاعاتی متناظر با آن در مسیر تعادل قرار دارد و تمام حالت های دیگر خارج از مسیر تعادل قرار دارند.</a:t>
                </a:r>
              </a:p>
              <a:p>
                <a:r>
                  <a:rPr lang="fa-IR" dirty="0" smtClean="0"/>
                  <a:t>برای علامت هایی که روی مسیر تعادل هستند باور گیرنده با استفاده از شرط 3 محاسبه می شود.</a:t>
                </a:r>
              </a:p>
              <a:p>
                <a:r>
                  <a:rPr lang="fa-IR" dirty="0" smtClean="0"/>
                  <a:t>شرط 3: در این حالت باور گیرنده از قانون بیز و استراتژی فرستنده تعیین می شود.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b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r>
                  <a:rPr lang="fa-IR" dirty="0" smtClean="0"/>
                  <a:t>برای مجموعه های اطلاعاتی خارج از مسیر تعادل باور گیرنده هر مقداری می تواند باشد.</a:t>
                </a:r>
              </a:p>
              <a:p>
                <a:r>
                  <a:rPr lang="fa-IR" dirty="0" smtClean="0"/>
                  <a:t>تعادل بیزین نش کامل استراتژی خالص در بازی علامت دهی شامل استراتژی بهینه فرستنده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fa-IR" dirty="0" smtClean="0"/>
                  <a:t>، گیرنده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fa-IR" dirty="0" smtClean="0"/>
                  <a:t> و باور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fa-IR" dirty="0" smtClean="0"/>
                  <a:t> است که شرط 1 تا 3 را بر آورده کند.</a:t>
                </a:r>
              </a:p>
              <a:p>
                <a:r>
                  <a:rPr lang="fa-IR" dirty="0" smtClean="0"/>
                  <a:t>اگر استراتژی تعادلی فرستنده یک کاسه باشد تعادل یک کاسه و اگر منفک باشد تعادل منفک است.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06" t="-628" r="-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08372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14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498503" y="2987899"/>
            <a:ext cx="4605233" cy="0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98503" y="5203071"/>
            <a:ext cx="4605233" cy="0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048518" y="2987899"/>
            <a:ext cx="0" cy="1077664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103736" y="2331074"/>
            <a:ext cx="572072" cy="631065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097297" y="2978638"/>
            <a:ext cx="687982" cy="553791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7110175" y="4557932"/>
            <a:ext cx="572072" cy="631065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103736" y="5205496"/>
            <a:ext cx="687982" cy="553791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1918952" y="2434107"/>
            <a:ext cx="579551" cy="553792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1918952" y="2992706"/>
            <a:ext cx="579553" cy="608336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1918952" y="4654082"/>
            <a:ext cx="579551" cy="553792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918952" y="5212681"/>
            <a:ext cx="579553" cy="598492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498503" y="2987899"/>
            <a:ext cx="0" cy="2215166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097295" y="2962139"/>
            <a:ext cx="6441" cy="2250542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048518" y="4065563"/>
            <a:ext cx="0" cy="1137502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ounded Rectangle 21"/>
              <p:cNvSpPr/>
              <p:nvPr/>
            </p:nvSpPr>
            <p:spPr>
              <a:xfrm>
                <a:off x="7819515" y="2106874"/>
                <a:ext cx="771148" cy="34971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Rounded 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9515" y="2106874"/>
                <a:ext cx="771148" cy="349718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ounded Rectangle 22"/>
          <p:cNvSpPr/>
          <p:nvPr/>
        </p:nvSpPr>
        <p:spPr>
          <a:xfrm>
            <a:off x="4392490" y="2473614"/>
            <a:ext cx="1037343" cy="371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فرستنده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4430418" y="5310721"/>
            <a:ext cx="1050476" cy="371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فرستنده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7222015" y="3859332"/>
            <a:ext cx="1037343" cy="371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گیرنده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1347453" y="3941714"/>
            <a:ext cx="1037343" cy="371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گیرنده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5180866" y="3859332"/>
            <a:ext cx="1037343" cy="371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محیط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val 27"/>
              <p:cNvSpPr/>
              <p:nvPr/>
            </p:nvSpPr>
            <p:spPr>
              <a:xfrm>
                <a:off x="2004795" y="2187229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Oval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795" y="2187229"/>
                <a:ext cx="407864" cy="340125"/>
              </a:xfrm>
              <a:prstGeom prst="ellipse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val 28"/>
              <p:cNvSpPr/>
              <p:nvPr/>
            </p:nvSpPr>
            <p:spPr>
              <a:xfrm>
                <a:off x="1694066" y="3090855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Oval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066" y="3090855"/>
                <a:ext cx="407864" cy="340125"/>
              </a:xfrm>
              <a:prstGeom prst="ellipse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val 30"/>
              <p:cNvSpPr/>
              <p:nvPr/>
            </p:nvSpPr>
            <p:spPr>
              <a:xfrm>
                <a:off x="3830687" y="2597648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Oval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687" y="2597648"/>
                <a:ext cx="407864" cy="340125"/>
              </a:xfrm>
              <a:prstGeom prst="ellipse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val 31"/>
              <p:cNvSpPr/>
              <p:nvPr/>
            </p:nvSpPr>
            <p:spPr>
              <a:xfrm>
                <a:off x="5575023" y="2597648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Oval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5023" y="2597648"/>
                <a:ext cx="407864" cy="340125"/>
              </a:xfrm>
              <a:prstGeom prst="ellipse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Oval 33"/>
              <p:cNvSpPr/>
              <p:nvPr/>
            </p:nvSpPr>
            <p:spPr>
              <a:xfrm>
                <a:off x="7185840" y="2087384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Oval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840" y="2087384"/>
                <a:ext cx="407864" cy="340125"/>
              </a:xfrm>
              <a:prstGeom prst="ellipse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val 34"/>
              <p:cNvSpPr/>
              <p:nvPr/>
            </p:nvSpPr>
            <p:spPr>
              <a:xfrm>
                <a:off x="7484924" y="2987899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Oval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924" y="2987899"/>
                <a:ext cx="407864" cy="340125"/>
              </a:xfrm>
              <a:prstGeom prst="ellipse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val 35"/>
              <p:cNvSpPr/>
              <p:nvPr/>
            </p:nvSpPr>
            <p:spPr>
              <a:xfrm>
                <a:off x="7118351" y="4367276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Oval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8351" y="4367276"/>
                <a:ext cx="407864" cy="340125"/>
              </a:xfrm>
              <a:prstGeom prst="ellipse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val 36"/>
              <p:cNvSpPr/>
              <p:nvPr/>
            </p:nvSpPr>
            <p:spPr>
              <a:xfrm>
                <a:off x="7489158" y="5221406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Oval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9158" y="5221406"/>
                <a:ext cx="407864" cy="340125"/>
              </a:xfrm>
              <a:prstGeom prst="ellipse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Oval 38"/>
              <p:cNvSpPr/>
              <p:nvPr/>
            </p:nvSpPr>
            <p:spPr>
              <a:xfrm>
                <a:off x="5638068" y="5282091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Oval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068" y="5282091"/>
                <a:ext cx="407864" cy="340125"/>
              </a:xfrm>
              <a:prstGeom prst="ellipse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Oval 39"/>
              <p:cNvSpPr/>
              <p:nvPr/>
            </p:nvSpPr>
            <p:spPr>
              <a:xfrm>
                <a:off x="3708267" y="5313846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Oval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267" y="5313846"/>
                <a:ext cx="407864" cy="340125"/>
              </a:xfrm>
              <a:prstGeom prst="ellipse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val 41"/>
              <p:cNvSpPr/>
              <p:nvPr/>
            </p:nvSpPr>
            <p:spPr>
              <a:xfrm>
                <a:off x="1973093" y="4422920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Oval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093" y="4422920"/>
                <a:ext cx="407864" cy="340125"/>
              </a:xfrm>
              <a:prstGeom prst="ellipse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val 42"/>
              <p:cNvSpPr/>
              <p:nvPr/>
            </p:nvSpPr>
            <p:spPr>
              <a:xfrm>
                <a:off x="2013093" y="5676238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Oval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093" y="5676238"/>
                <a:ext cx="407864" cy="340125"/>
              </a:xfrm>
              <a:prstGeom prst="ellipse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ounded Rectangle 43"/>
              <p:cNvSpPr/>
              <p:nvPr/>
            </p:nvSpPr>
            <p:spPr>
              <a:xfrm>
                <a:off x="2498503" y="2622774"/>
                <a:ext cx="935819" cy="300971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ounded 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503" y="2622774"/>
                <a:ext cx="935819" cy="300971"/>
              </a:xfrm>
              <a:prstGeom prst="roundRect">
                <a:avLst/>
              </a:prstGeom>
              <a:blipFill rotWithShape="0">
                <a:blip r:embed="rId15"/>
                <a:stretch>
                  <a:fillRect b="-15094"/>
                </a:stretch>
              </a:blipFill>
              <a:ln>
                <a:solidFill>
                  <a:schemeClr val="accent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ounded Rectangle 44"/>
              <p:cNvSpPr/>
              <p:nvPr/>
            </p:nvSpPr>
            <p:spPr>
              <a:xfrm>
                <a:off x="6039127" y="2609764"/>
                <a:ext cx="935819" cy="300971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Rounded 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127" y="2609764"/>
                <a:ext cx="935819" cy="300971"/>
              </a:xfrm>
              <a:prstGeom prst="roundRect">
                <a:avLst/>
              </a:prstGeom>
              <a:blipFill rotWithShape="0">
                <a:blip r:embed="rId16"/>
                <a:stretch>
                  <a:fillRect b="-17308"/>
                </a:stretch>
              </a:blipFill>
              <a:ln>
                <a:solidFill>
                  <a:schemeClr val="accent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ounded Rectangle 45"/>
              <p:cNvSpPr/>
              <p:nvPr/>
            </p:nvSpPr>
            <p:spPr>
              <a:xfrm>
                <a:off x="2498503" y="5353000"/>
                <a:ext cx="935819" cy="300971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Rounded 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503" y="5353000"/>
                <a:ext cx="935819" cy="300971"/>
              </a:xfrm>
              <a:prstGeom prst="roundRect">
                <a:avLst/>
              </a:prstGeom>
              <a:blipFill rotWithShape="0">
                <a:blip r:embed="rId17"/>
                <a:stretch>
                  <a:fillRect b="-17308"/>
                </a:stretch>
              </a:blipFill>
              <a:ln>
                <a:solidFill>
                  <a:schemeClr val="accent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ounded Rectangle 46"/>
              <p:cNvSpPr/>
              <p:nvPr/>
            </p:nvSpPr>
            <p:spPr>
              <a:xfrm>
                <a:off x="6187044" y="5313096"/>
                <a:ext cx="935819" cy="300971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Rounded 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044" y="5313096"/>
                <a:ext cx="935819" cy="300971"/>
              </a:xfrm>
              <a:prstGeom prst="roundRect">
                <a:avLst/>
              </a:prstGeom>
              <a:blipFill rotWithShape="0">
                <a:blip r:embed="rId18"/>
                <a:stretch>
                  <a:fillRect b="-17308"/>
                </a:stretch>
              </a:blipFill>
              <a:ln>
                <a:solidFill>
                  <a:schemeClr val="accent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ounded Rectangle 47"/>
              <p:cNvSpPr/>
              <p:nvPr/>
            </p:nvSpPr>
            <p:spPr>
              <a:xfrm>
                <a:off x="5143365" y="4435543"/>
                <a:ext cx="1221271" cy="34447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8" name="Rounded 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365" y="4435543"/>
                <a:ext cx="1221271" cy="344474"/>
              </a:xfrm>
              <a:prstGeom prst="round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ounded Rectangle 49"/>
              <p:cNvSpPr/>
              <p:nvPr/>
            </p:nvSpPr>
            <p:spPr>
              <a:xfrm>
                <a:off x="7897243" y="3329031"/>
                <a:ext cx="771148" cy="34971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Rounded 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7243" y="3329031"/>
                <a:ext cx="771148" cy="349718"/>
              </a:xfrm>
              <a:prstGeom prst="round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ounded Rectangle 50"/>
              <p:cNvSpPr/>
              <p:nvPr/>
            </p:nvSpPr>
            <p:spPr>
              <a:xfrm>
                <a:off x="7836394" y="4359672"/>
                <a:ext cx="771148" cy="34971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Rounded 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6394" y="4359672"/>
                <a:ext cx="771148" cy="349718"/>
              </a:xfrm>
              <a:prstGeom prst="round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ounded Rectangle 51"/>
              <p:cNvSpPr/>
              <p:nvPr/>
            </p:nvSpPr>
            <p:spPr>
              <a:xfrm>
                <a:off x="7974557" y="5561531"/>
                <a:ext cx="771148" cy="34971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Rounded 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4557" y="5561531"/>
                <a:ext cx="771148" cy="349718"/>
              </a:xfrm>
              <a:prstGeom prst="round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ounded Rectangle 52"/>
              <p:cNvSpPr/>
              <p:nvPr/>
            </p:nvSpPr>
            <p:spPr>
              <a:xfrm>
                <a:off x="1004476" y="5683755"/>
                <a:ext cx="771148" cy="34971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Rounded 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476" y="5683755"/>
                <a:ext cx="771148" cy="349718"/>
              </a:xfrm>
              <a:prstGeom prst="round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ounded Rectangle 53"/>
              <p:cNvSpPr/>
              <p:nvPr/>
            </p:nvSpPr>
            <p:spPr>
              <a:xfrm>
                <a:off x="1015902" y="4459455"/>
                <a:ext cx="771148" cy="34971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4" name="Rounded 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902" y="4459455"/>
                <a:ext cx="771148" cy="349718"/>
              </a:xfrm>
              <a:prstGeom prst="roundRect">
                <a:avLst/>
              </a:prstGeom>
              <a:blipFill rotWithShape="0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ounded Rectangle 54"/>
              <p:cNvSpPr/>
              <p:nvPr/>
            </p:nvSpPr>
            <p:spPr>
              <a:xfrm>
                <a:off x="994177" y="3468653"/>
                <a:ext cx="771148" cy="34971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Rounded 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177" y="3468653"/>
                <a:ext cx="771148" cy="349718"/>
              </a:xfrm>
              <a:prstGeom prst="roundRect">
                <a:avLst/>
              </a:prstGeom>
              <a:blipFill rotWithShape="0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ounded Rectangle 55"/>
              <p:cNvSpPr/>
              <p:nvPr/>
            </p:nvSpPr>
            <p:spPr>
              <a:xfrm>
                <a:off x="1058523" y="2281733"/>
                <a:ext cx="771148" cy="34971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Rounded 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523" y="2281733"/>
                <a:ext cx="771148" cy="349718"/>
              </a:xfrm>
              <a:prstGeom prst="roundRect">
                <a:avLst/>
              </a:prstGeom>
              <a:blipFill rotWithShape="0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ounded Rectangle 56"/>
              <p:cNvSpPr/>
              <p:nvPr/>
            </p:nvSpPr>
            <p:spPr>
              <a:xfrm>
                <a:off x="5142844" y="3354376"/>
                <a:ext cx="1221271" cy="34447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57" name="Rounded 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844" y="3354376"/>
                <a:ext cx="1221271" cy="344474"/>
              </a:xfrm>
              <a:prstGeom prst="roundRect">
                <a:avLst/>
              </a:prstGeom>
              <a:blipFill rotWithShape="0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218546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تعادل یک کاسه </a:t>
            </a:r>
            <a:r>
              <a:rPr lang="en-US" dirty="0" smtClean="0"/>
              <a:t>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fa-IR" dirty="0" smtClean="0"/>
                  <a:t>گیرنده با گرفتن علامت </a:t>
                </a:r>
                <a:r>
                  <a:rPr lang="en-US" dirty="0" smtClean="0"/>
                  <a:t>L</a:t>
                </a:r>
                <a:r>
                  <a:rPr lang="fa-IR" dirty="0" smtClean="0"/>
                  <a:t> احتمالاً </a:t>
                </a:r>
                <a:r>
                  <a:rPr lang="en-US" dirty="0" smtClean="0"/>
                  <a:t>u</a:t>
                </a:r>
                <a:r>
                  <a:rPr lang="fa-IR" dirty="0" smtClean="0"/>
                  <a:t> را انتخاب می کند چون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fa-IR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r="-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96978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a-IR" dirty="0" smtClean="0"/>
                  <a:t>بررسی بهینه بودن (</a:t>
                </a:r>
                <a:r>
                  <a:rPr lang="en-US" dirty="0" smtClean="0"/>
                  <a:t>L, L</a:t>
                </a:r>
                <a:r>
                  <a:rPr lang="fa-IR" dirty="0" smtClean="0"/>
                  <a:t>) در مقابل بهترین پاسخ گیرنده </a:t>
                </a:r>
              </a:p>
              <a:p>
                <a:r>
                  <a:rPr lang="fa-IR" dirty="0" smtClean="0"/>
                  <a:t>بررسی واکنش گیرنده به </a:t>
                </a:r>
                <a:r>
                  <a:rPr lang="en-US" dirty="0" smtClean="0"/>
                  <a:t>R</a:t>
                </a:r>
                <a:r>
                  <a:rPr lang="fa-IR" dirty="0" smtClean="0"/>
                  <a:t>، </a:t>
                </a:r>
                <a:r>
                  <a:rPr lang="en-US" dirty="0" smtClean="0"/>
                  <a:t>R</a:t>
                </a:r>
                <a:r>
                  <a:rPr lang="fa-IR" dirty="0" smtClean="0"/>
                  <a:t> خارج از مسیر تعادل، باور گیرنده هر مقداری می تواند باشد.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box>
                                <m:box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⇒</m:t>
                                  </m:r>
                                  <m:d>
                                    <m:dPr>
                                      <m:begChr m:val="{"/>
                                      <m:endChr m:val="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eqArr>
                                        <m:eqArr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  <m:e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</m:eqAr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⇒</m:t>
                                      </m:r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, 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</m:d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⇒</m:t>
                                      </m:r>
                                      <m:r>
                                        <a:rPr lang="fa-I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غیرتعادل</m:t>
                                      </m:r>
                                    </m:e>
                                  </m:d>
                                </m:e>
                              </m:box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box>
                                <m:box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⇒</m:t>
                                  </m:r>
                                  <m:d>
                                    <m:dPr>
                                      <m:begChr m:val="{"/>
                                      <m:endChr m:val="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</m:eqAr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⇒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, 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</m:d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⇒</m:t>
                                      </m:r>
                                      <m:r>
                                        <a:rPr lang="fa-I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غیرتعادل</m:t>
                                      </m:r>
                                    </m:e>
                                  </m:d>
                                </m:e>
                              </m:box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413" r="-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87004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تعادل یک کاسه </a:t>
            </a:r>
            <a:r>
              <a:rPr lang="en-US" dirty="0" smtClean="0"/>
              <a:t>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  <a:p>
                <a:r>
                  <a:rPr lang="fa-IR" dirty="0"/>
                  <a:t>گیرنده با گرفتن علامت </a:t>
                </a:r>
                <a:r>
                  <a:rPr lang="en-US" dirty="0" smtClean="0"/>
                  <a:t>R</a:t>
                </a:r>
                <a:r>
                  <a:rPr lang="fa-IR" dirty="0" smtClean="0"/>
                  <a:t> </a:t>
                </a:r>
                <a:r>
                  <a:rPr lang="fa-IR" dirty="0"/>
                  <a:t>احتمالاً </a:t>
                </a:r>
                <a:r>
                  <a:rPr lang="en-US" dirty="0" smtClean="0"/>
                  <a:t>d</a:t>
                </a:r>
                <a:r>
                  <a:rPr lang="fa-IR" dirty="0" smtClean="0"/>
                  <a:t> </a:t>
                </a:r>
                <a:r>
                  <a:rPr lang="fa-IR" dirty="0"/>
                  <a:t>را انتخاب می کند چون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fa-IR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r="-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777853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a-IR" dirty="0" smtClean="0"/>
                  <a:t>بررسی بهینه بودن (</a:t>
                </a:r>
                <a:r>
                  <a:rPr lang="en-US" dirty="0" smtClean="0"/>
                  <a:t>R, R</a:t>
                </a:r>
                <a:r>
                  <a:rPr lang="fa-IR" dirty="0" smtClean="0"/>
                  <a:t>) </a:t>
                </a:r>
                <a:r>
                  <a:rPr lang="fa-IR" dirty="0"/>
                  <a:t>در مقابل بهترین پاسخ گیرنده </a:t>
                </a:r>
              </a:p>
              <a:p>
                <a:r>
                  <a:rPr lang="fa-IR" dirty="0"/>
                  <a:t>بررسی واکنش گیرنده به </a:t>
                </a:r>
                <a:r>
                  <a:rPr lang="en-US" dirty="0" smtClean="0"/>
                  <a:t>L</a:t>
                </a:r>
                <a:r>
                  <a:rPr lang="fa-IR" dirty="0" smtClean="0"/>
                  <a:t>، </a:t>
                </a:r>
                <a:r>
                  <a:rPr lang="en-US" dirty="0" smtClean="0"/>
                  <a:t>L</a:t>
                </a:r>
                <a:r>
                  <a:rPr lang="fa-IR" dirty="0" smtClean="0"/>
                  <a:t> </a:t>
                </a:r>
                <a:r>
                  <a:rPr lang="fa-IR" dirty="0"/>
                  <a:t>خارج از مسیر تعادل، باور گیرنده هر مقداری می تواند باشد.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fa-IR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پس برای تمام مقادیر </a:t>
                </a:r>
                <a:r>
                  <a:rPr lang="en-US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</a:t>
                </a:r>
                <a:r>
                  <a:rPr lang="fa-IR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انتخاب </a:t>
                </a:r>
                <a:r>
                  <a:rPr lang="en-US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u</a:t>
                </a:r>
                <a:r>
                  <a:rPr lang="fa-IR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کاملاً بر </a:t>
                </a:r>
                <a:r>
                  <a:rPr lang="en-US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</a:t>
                </a:r>
                <a:r>
                  <a:rPr lang="fa-IR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غالب است.</a:t>
                </a:r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</m:eqAr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fa-I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غیرتعادل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413" r="-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39742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تعادل منفک </a:t>
            </a:r>
            <a:r>
              <a:rPr lang="en-US" dirty="0" smtClean="0"/>
              <a:t>(L, R)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fa-IR" dirty="0" smtClean="0"/>
                  <a:t>با باورهای فوق اگر گیرنده </a:t>
                </a:r>
                <a:r>
                  <a:rPr lang="en-US" dirty="0" smtClean="0"/>
                  <a:t>L</a:t>
                </a:r>
                <a:r>
                  <a:rPr lang="fa-IR" dirty="0" smtClean="0"/>
                  <a:t> دریافت کند می داند فرستنده از نوع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a-IR" dirty="0" smtClean="0"/>
                  <a:t> است و </a:t>
                </a:r>
                <a:r>
                  <a:rPr lang="en-US" dirty="0" smtClean="0"/>
                  <a:t>u</a:t>
                </a:r>
                <a:r>
                  <a:rPr lang="fa-IR" dirty="0" smtClean="0"/>
                  <a:t> را انتخاب می کند و اگر </a:t>
                </a:r>
                <a:r>
                  <a:rPr lang="en-US" dirty="0" smtClean="0"/>
                  <a:t>R</a:t>
                </a:r>
                <a:r>
                  <a:rPr lang="fa-IR" dirty="0" smtClean="0"/>
                  <a:t> دریافت کند می داند فرستنده از نوع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a-IR" dirty="0" smtClean="0"/>
                  <a:t> است و </a:t>
                </a:r>
                <a:r>
                  <a:rPr lang="en-US" dirty="0" smtClean="0"/>
                  <a:t>d</a:t>
                </a:r>
                <a:r>
                  <a:rPr lang="fa-IR" dirty="0" smtClean="0"/>
                  <a:t> را انتخاب می کند استراتژی بهینه او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r>
                  <a:rPr lang="fa-IR" dirty="0" smtClean="0"/>
                  <a:t> خواهد بود</a:t>
                </a:r>
              </a:p>
              <a:p>
                <a:pPr marL="0" indent="0">
                  <a:buNone/>
                </a:pPr>
                <a:r>
                  <a:rPr lang="fa-IR" dirty="0" smtClean="0"/>
                  <a:t>در بررسی بهینه بودن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</m:oMath>
                </a14:m>
                <a:r>
                  <a:rPr lang="fa-IR" dirty="0" smtClean="0"/>
                  <a:t> به این نتیجه می رسیم که این استراتژی هم نمی تواند تعادل باشد.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35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8040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آنچه خواهید دید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مقدمه ای از بازی های علامت دهی</a:t>
            </a:r>
          </a:p>
          <a:p>
            <a:r>
              <a:rPr lang="fa-IR" dirty="0"/>
              <a:t>نمایش بازی های علامت </a:t>
            </a:r>
            <a:r>
              <a:rPr lang="fa-IR" dirty="0" smtClean="0"/>
              <a:t>دهی</a:t>
            </a:r>
          </a:p>
          <a:p>
            <a:r>
              <a:rPr lang="fa-IR" dirty="0"/>
              <a:t>استراتژی در بازی علامت </a:t>
            </a:r>
            <a:r>
              <a:rPr lang="fa-IR" dirty="0" smtClean="0"/>
              <a:t>دهی</a:t>
            </a:r>
            <a:endParaRPr lang="en-US" dirty="0" smtClean="0"/>
          </a:p>
          <a:p>
            <a:r>
              <a:rPr lang="fa-IR" dirty="0" smtClean="0"/>
              <a:t>تعادل </a:t>
            </a:r>
            <a:r>
              <a:rPr lang="fa-IR" dirty="0"/>
              <a:t>بیزین نش کامل در بازی علامت </a:t>
            </a:r>
            <a:r>
              <a:rPr lang="fa-IR" dirty="0" smtClean="0"/>
              <a:t>دهی</a:t>
            </a:r>
          </a:p>
          <a:p>
            <a:r>
              <a:rPr lang="fa-IR" dirty="0" smtClean="0"/>
              <a:t>و در پایان حل یک مثال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26674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تعادل منفک </a:t>
            </a:r>
            <a:r>
              <a:rPr lang="en-US" dirty="0" smtClean="0"/>
              <a:t>(R, L)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fa-IR" dirty="0"/>
                  <a:t>با باورهای فوق اگر گیرنده </a:t>
                </a:r>
                <a:r>
                  <a:rPr lang="en-US" dirty="0"/>
                  <a:t>L</a:t>
                </a:r>
                <a:r>
                  <a:rPr lang="fa-IR" dirty="0"/>
                  <a:t> دریافت کند می داند فرستنده از نوع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a-IR" dirty="0"/>
                  <a:t> است و </a:t>
                </a:r>
                <a:r>
                  <a:rPr lang="en-US" dirty="0" smtClean="0"/>
                  <a:t>u</a:t>
                </a:r>
                <a:r>
                  <a:rPr lang="fa-IR" dirty="0" smtClean="0"/>
                  <a:t> </a:t>
                </a:r>
                <a:r>
                  <a:rPr lang="fa-IR" dirty="0"/>
                  <a:t>را انتخاب می کند و اگر </a:t>
                </a:r>
                <a:r>
                  <a:rPr lang="en-US" dirty="0"/>
                  <a:t>R</a:t>
                </a:r>
                <a:r>
                  <a:rPr lang="fa-IR" dirty="0"/>
                  <a:t> دریافت کند می داند فرستنده از نوع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a-IR" dirty="0"/>
                  <a:t> است و </a:t>
                </a:r>
                <a:r>
                  <a:rPr lang="en-US" dirty="0" smtClean="0"/>
                  <a:t>u</a:t>
                </a:r>
                <a:r>
                  <a:rPr lang="fa-IR" dirty="0" smtClean="0"/>
                  <a:t> </a:t>
                </a:r>
                <a:r>
                  <a:rPr lang="fa-IR" dirty="0"/>
                  <a:t>را انتخاب می کند استراتژی بهینه او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fa-IR" dirty="0"/>
                  <a:t> خواهد بود</a:t>
                </a:r>
              </a:p>
              <a:p>
                <a:pPr marL="0" indent="0">
                  <a:buNone/>
                </a:pPr>
                <a:r>
                  <a:rPr lang="fa-IR" dirty="0"/>
                  <a:t>در بررسی بهینه بودن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d>
                  </m:oMath>
                </a14:m>
                <a:r>
                  <a:rPr lang="fa-IR" dirty="0"/>
                  <a:t> به این نتیجه می رسیم که این استراتژی </a:t>
                </a:r>
                <a:r>
                  <a:rPr lang="fa-IR" dirty="0" smtClean="0"/>
                  <a:t>یک تعادل بیزین نش کامل می باشد.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35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90926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21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70156" y="2967335"/>
            <a:ext cx="26516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با تشکر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170887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مقدمه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بازی های علامت دهی از جمله بازی های پویا با اطلاعات ناقص هستند.</a:t>
            </a:r>
          </a:p>
          <a:p>
            <a:r>
              <a:rPr lang="fa-IR" dirty="0" smtClean="0"/>
              <a:t>در بازی های حالت پویا چند تبادل ممکن است بین بازیکنان اتفاق بیافتد:</a:t>
            </a:r>
          </a:p>
          <a:p>
            <a:pPr lvl="1"/>
            <a:r>
              <a:rPr lang="fa-IR" dirty="0" smtClean="0"/>
              <a:t>تهدید یا تطمیع</a:t>
            </a:r>
          </a:p>
          <a:p>
            <a:pPr lvl="1"/>
            <a:r>
              <a:rPr lang="fa-IR" dirty="0" smtClean="0"/>
              <a:t>تبادل اطلاعات</a:t>
            </a:r>
          </a:p>
          <a:p>
            <a:r>
              <a:rPr lang="fa-IR" dirty="0" smtClean="0"/>
              <a:t>مصداق های زیادی برای این بازی ها در مسائل سیاسی، اقتصادی،اجتماعی و نظامی وجود دارد که مدل سازی آنها از طریق بازی های پویا با اطلاعات ناقص انجام می شود و تعادل در این بازی ها تعادل بیزین نش کامل است</a:t>
            </a:r>
          </a:p>
          <a:p>
            <a:r>
              <a:rPr lang="fa-IR" dirty="0" smtClean="0"/>
              <a:t>بازی های دو نفره یکی با اطلاعات بیشتر که به آن فرستنده که با </a:t>
            </a:r>
            <a:r>
              <a:rPr lang="en-US" dirty="0" smtClean="0"/>
              <a:t>S</a:t>
            </a:r>
            <a:r>
              <a:rPr lang="fa-IR" dirty="0" smtClean="0"/>
              <a:t> نمایش داده می شود و دیگری با اطلاعات کمتر که به آن گیرنده می گویند و با </a:t>
            </a:r>
            <a:r>
              <a:rPr lang="en-US" dirty="0" smtClean="0"/>
              <a:t>R</a:t>
            </a:r>
            <a:r>
              <a:rPr lang="fa-IR" dirty="0" smtClean="0"/>
              <a:t> نمایش داده می شود.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145633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نمایش بازی های علامت دهی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+mj-lt"/>
                  <a:buAutoNum type="alphaLcPeriod"/>
                </a:pPr>
                <a:r>
                  <a:rPr lang="fa-IR" dirty="0" smtClean="0"/>
                  <a:t>محیط نوع یا حالت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a-IR" dirty="0" smtClean="0"/>
                  <a:t> را برای بازیکن فرستنده تعیین می کند.</a:t>
                </a:r>
                <a:endParaRPr lang="en-US" dirty="0" smtClean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…,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fa-IR" dirty="0" smtClean="0"/>
                  <a:t>قبل از اینکه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a-IR" dirty="0" smtClean="0"/>
                  <a:t> برای فرستنده مشخص شود هر کدام از اعضای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fa-IR" dirty="0" smtClean="0"/>
                  <a:t> با احتمالی امکان وقوع دارند که آن را توزیع احتمال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fa-IR" dirty="0" smtClean="0"/>
                  <a:t> می گوئیم که با ویژگی های زیر بیان می شود: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 algn="r">
                  <a:buNone/>
                </a:pPr>
                <a:r>
                  <a:rPr lang="fa-IR" dirty="0" smtClean="0"/>
                  <a:t>گیرنده اعضای مجموعه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fa-IR" dirty="0" smtClean="0"/>
                  <a:t> را می داند ولی اینکه بازیکن فرستنده از کدام نوع است را نمی داند و نمی تواند مشاهده کند لذا بین فرستنده و گیرنده اطلاعات نامتقارن وجود دارد.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06" t="-314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42765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+mj-lt"/>
                  <a:buAutoNum type="alphaLcPeriod" startAt="2"/>
                </a:pPr>
                <a:r>
                  <a:rPr lang="fa-IR" dirty="0" smtClean="0"/>
                  <a:t>فرستنده نوع خود را مشاهده می کند سپس از بین علامت های مختلف قابل ارسال که بیانگر نوع اوست علامت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fa-IR" dirty="0"/>
                  <a:t> را ارسال می کند. مجموعه علامت های ارسالی برای فرستنده را با </a:t>
                </a:r>
                <a:r>
                  <a:rPr lang="en-US" dirty="0"/>
                  <a:t>M</a:t>
                </a:r>
                <a:r>
                  <a:rPr lang="fa-IR" dirty="0"/>
                  <a:t> نشان می دهیم.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>
                  <a:buFont typeface="+mj-lt"/>
                  <a:buAutoNum type="alphaLcPeriod" startAt="3"/>
                </a:pPr>
                <a:r>
                  <a:rPr lang="fa-IR" dirty="0" smtClean="0"/>
                  <a:t>گیرنده علامت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fa-IR" dirty="0" smtClean="0"/>
                  <a:t> را می تواند مشاهده کند اما قادر به مشاهده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a-IR" dirty="0" smtClean="0"/>
                  <a:t> نمی باشد. و باید از روی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fa-IR" dirty="0" smtClean="0"/>
                  <a:t> استنتاج کند که آیا فرستنده در وضعیت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a-IR" dirty="0" smtClean="0"/>
                  <a:t> هست یا خیر سپس عملی از میان </a:t>
                </a:r>
                <a:r>
                  <a:rPr lang="en-US" dirty="0" smtClean="0"/>
                  <a:t>A</a:t>
                </a:r>
                <a:r>
                  <a:rPr lang="fa-IR" dirty="0" smtClean="0"/>
                  <a:t> مثل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fa-IR" dirty="0" smtClean="0"/>
                  <a:t> را انتخاب می کند. </a:t>
                </a:r>
                <a:r>
                  <a:rPr lang="en-US" dirty="0" smtClean="0"/>
                  <a:t>A</a:t>
                </a:r>
                <a:r>
                  <a:rPr lang="fa-IR" dirty="0" smtClean="0"/>
                  <a:t> مجموعه عملیاتی می باشد که گیرنده قادر به انجام آنها می باشد.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>
                  <a:buFont typeface="+mj-lt"/>
                  <a:buAutoNum type="alphaLcPeriod" startAt="4"/>
                </a:pPr>
                <a:r>
                  <a:rPr lang="fa-IR" i="1" dirty="0" smtClean="0">
                    <a:latin typeface="Cambria Math" panose="02040503050406030204" pitchFamily="18" charset="0"/>
                  </a:rPr>
                  <a:t>پیامد فرستنده با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a-IR" i="1" dirty="0" smtClean="0">
                    <a:latin typeface="Cambria Math" panose="02040503050406030204" pitchFamily="18" charset="0"/>
                  </a:rPr>
                  <a:t> و گیرنده با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fa-IR" i="1" dirty="0" smtClean="0">
                    <a:latin typeface="Cambria Math" panose="02040503050406030204" pitchFamily="18" charset="0"/>
                  </a:rPr>
                  <a:t> نشان داده می شود.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pPr>
                  <a:buFont typeface="+mj-lt"/>
                  <a:buAutoNum type="alphaLcPeriod" startAt="4"/>
                </a:pPr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51" r="-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5909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یک مثال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a-IR" i="1" dirty="0" smtClean="0">
                    <a:latin typeface="Cambria Math" panose="02040503050406030204" pitchFamily="18" charset="0"/>
                  </a:rPr>
                  <a:t>داده های این مثال به شکل زیر می باشد:</a:t>
                </a:r>
              </a:p>
              <a:p>
                <a:pPr lvl="1"/>
                <a:r>
                  <a:rPr lang="fa-IR" i="1" dirty="0" smtClean="0">
                    <a:latin typeface="Cambria Math" panose="02040503050406030204" pitchFamily="18" charset="0"/>
                  </a:rPr>
                  <a:t>حالت های مختلفی که فرستنده می تواند بگیرد:</a:t>
                </a:r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fa-IR" dirty="0" smtClean="0"/>
              </a:p>
              <a:p>
                <a:pPr lvl="1"/>
                <a:r>
                  <a:rPr lang="fa-IR" dirty="0" smtClean="0"/>
                  <a:t>مجموعه علامت هایی که فرستنده می تواند به گیرنده ارسال کند:</a:t>
                </a:r>
                <a:endParaRPr lang="en-US" dirty="0" smtClean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fa-IR" dirty="0" smtClean="0"/>
              </a:p>
              <a:p>
                <a:pPr lvl="1"/>
                <a:r>
                  <a:rPr lang="fa-IR" dirty="0" smtClean="0"/>
                  <a:t>مجموعه عملیاتی که گیرنده با مشاهده علامت ارسالی از فرستنده می تواند انجام دهد:</a:t>
                </a:r>
                <a:endParaRPr lang="en-US" dirty="0" smtClean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fa-IR" dirty="0" smtClean="0"/>
              </a:p>
              <a:p>
                <a:pPr lvl="1"/>
                <a:r>
                  <a:rPr lang="fa-IR" dirty="0" smtClean="0"/>
                  <a:t>توزیع احتمال </a:t>
                </a:r>
                <a:r>
                  <a:rPr lang="fa-IR" smtClean="0"/>
                  <a:t>مجموعه حالت </a:t>
                </a:r>
                <a:r>
                  <a:rPr lang="fa-IR" dirty="0" smtClean="0"/>
                  <a:t>فرستنده عبارتست از:</a:t>
                </a:r>
                <a:endParaRPr lang="en-US" sz="1800" i="1" dirty="0">
                  <a:latin typeface="Cambria Math" panose="02040503050406030204" pitchFamily="18" charset="0"/>
                </a:endParaRP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 , 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fa-IR" dirty="0" smtClean="0"/>
              </a:p>
              <a:p>
                <a:pPr marL="457200" lvl="1" indent="0" algn="l" rtl="0">
                  <a:buNone/>
                </a:pPr>
                <a:endParaRPr lang="fa-IR" sz="18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628" r="-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50231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2117"/>
          </a:xfrm>
        </p:spPr>
        <p:txBody>
          <a:bodyPr/>
          <a:lstStyle/>
          <a:p>
            <a:r>
              <a:rPr lang="fa-IR" dirty="0" smtClean="0"/>
              <a:t>یک مثال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7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498503" y="2987899"/>
            <a:ext cx="4605233" cy="0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98503" y="5203071"/>
            <a:ext cx="4605233" cy="0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048518" y="2987899"/>
            <a:ext cx="0" cy="1077664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103736" y="2331074"/>
            <a:ext cx="572072" cy="631065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097297" y="2978638"/>
            <a:ext cx="687982" cy="553791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7110175" y="4557932"/>
            <a:ext cx="572072" cy="631065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103736" y="5205496"/>
            <a:ext cx="687982" cy="553791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1918952" y="2434107"/>
            <a:ext cx="579551" cy="553792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918952" y="2992706"/>
            <a:ext cx="579553" cy="608336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1918952" y="4654082"/>
            <a:ext cx="579551" cy="553792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918952" y="5212681"/>
            <a:ext cx="579553" cy="598492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498503" y="2987899"/>
            <a:ext cx="0" cy="2215166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097295" y="2962139"/>
            <a:ext cx="6441" cy="2250542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048518" y="4065563"/>
            <a:ext cx="0" cy="1137502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headEnd type="oval"/>
            <a:tailEnd type="oval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724585" y="1500701"/>
            <a:ext cx="2904880" cy="465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پیامدگیرنده و پیامد فرستنده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6077243" y="1514197"/>
            <a:ext cx="2897945" cy="451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پیامدگیرنده و پیامد فرستنده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4392490" y="2473614"/>
            <a:ext cx="1037343" cy="371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فرستنده</a:t>
            </a:r>
            <a:endParaRPr lang="en-US" dirty="0"/>
          </a:p>
        </p:txBody>
      </p:sp>
      <p:sp>
        <p:nvSpPr>
          <p:cNvPr id="38" name="Rounded Rectangle 37"/>
          <p:cNvSpPr/>
          <p:nvPr/>
        </p:nvSpPr>
        <p:spPr>
          <a:xfrm>
            <a:off x="4430418" y="5310721"/>
            <a:ext cx="1050476" cy="371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فرستنده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7222015" y="3859332"/>
            <a:ext cx="1037343" cy="371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گیرنده</a:t>
            </a:r>
            <a:endParaRPr lang="en-US" dirty="0"/>
          </a:p>
        </p:txBody>
      </p:sp>
      <p:sp>
        <p:nvSpPr>
          <p:cNvPr id="40" name="Rounded Rectangle 39"/>
          <p:cNvSpPr/>
          <p:nvPr/>
        </p:nvSpPr>
        <p:spPr>
          <a:xfrm>
            <a:off x="1347453" y="3941714"/>
            <a:ext cx="1037343" cy="371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گیرنده</a:t>
            </a:r>
            <a:endParaRPr lang="en-US" dirty="0"/>
          </a:p>
        </p:txBody>
      </p:sp>
      <p:sp>
        <p:nvSpPr>
          <p:cNvPr id="41" name="Rounded Rectangle 40"/>
          <p:cNvSpPr/>
          <p:nvPr/>
        </p:nvSpPr>
        <p:spPr>
          <a:xfrm>
            <a:off x="5180866" y="3859332"/>
            <a:ext cx="1037343" cy="371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محیط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val 41"/>
              <p:cNvSpPr/>
              <p:nvPr/>
            </p:nvSpPr>
            <p:spPr>
              <a:xfrm>
                <a:off x="2004795" y="2187229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Oval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795" y="2187229"/>
                <a:ext cx="407864" cy="340125"/>
              </a:xfrm>
              <a:prstGeom prst="ellipse">
                <a:avLst/>
              </a:prstGeom>
              <a:blipFill rotWithShape="0">
                <a:blip r:embed="rId2"/>
                <a:stretch>
                  <a:fillRect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val 42"/>
              <p:cNvSpPr/>
              <p:nvPr/>
            </p:nvSpPr>
            <p:spPr>
              <a:xfrm>
                <a:off x="1694066" y="3090855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Oval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066" y="3090855"/>
                <a:ext cx="407864" cy="340125"/>
              </a:xfrm>
              <a:prstGeom prst="ellipse">
                <a:avLst/>
              </a:prstGeom>
              <a:blipFill rotWithShape="0">
                <a:blip r:embed="rId3"/>
                <a:stretch>
                  <a:fillRect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Oval 43"/>
              <p:cNvSpPr/>
              <p:nvPr/>
            </p:nvSpPr>
            <p:spPr>
              <a:xfrm>
                <a:off x="2565219" y="3021305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Oval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5219" y="3021305"/>
                <a:ext cx="407864" cy="340125"/>
              </a:xfrm>
              <a:prstGeom prst="ellipse">
                <a:avLst/>
              </a:prstGeom>
              <a:blipFill rotWithShape="0">
                <a:blip r:embed="rId4"/>
                <a:stretch>
                  <a:fillRect l="-4286" b="-3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Oval 44"/>
              <p:cNvSpPr/>
              <p:nvPr/>
            </p:nvSpPr>
            <p:spPr>
              <a:xfrm>
                <a:off x="3830687" y="2597648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Oval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687" y="2597648"/>
                <a:ext cx="407864" cy="340125"/>
              </a:xfrm>
              <a:prstGeom prst="ellipse">
                <a:avLst/>
              </a:prstGeom>
              <a:blipFill rotWithShape="0">
                <a:blip r:embed="rId5"/>
                <a:stretch>
                  <a:fillRect l="-7143"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Oval 45"/>
              <p:cNvSpPr/>
              <p:nvPr/>
            </p:nvSpPr>
            <p:spPr>
              <a:xfrm>
                <a:off x="5575023" y="2597648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Oval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5023" y="2597648"/>
                <a:ext cx="407864" cy="340125"/>
              </a:xfrm>
              <a:prstGeom prst="ellipse">
                <a:avLst/>
              </a:prstGeom>
              <a:blipFill rotWithShape="0">
                <a:blip r:embed="rId6"/>
                <a:stretch>
                  <a:fillRect l="-8696"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Oval 46"/>
              <p:cNvSpPr/>
              <p:nvPr/>
            </p:nvSpPr>
            <p:spPr>
              <a:xfrm>
                <a:off x="6587564" y="3044818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Oval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564" y="3044818"/>
                <a:ext cx="407864" cy="340125"/>
              </a:xfrm>
              <a:prstGeom prst="ellipse">
                <a:avLst/>
              </a:prstGeom>
              <a:blipFill rotWithShape="0">
                <a:blip r:embed="rId7"/>
                <a:stretch>
                  <a:fillRect l="-5714"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Oval 47"/>
              <p:cNvSpPr/>
              <p:nvPr/>
            </p:nvSpPr>
            <p:spPr>
              <a:xfrm>
                <a:off x="7185840" y="2087384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Oval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840" y="2087384"/>
                <a:ext cx="407864" cy="340125"/>
              </a:xfrm>
              <a:prstGeom prst="ellipse">
                <a:avLst/>
              </a:prstGeom>
              <a:blipFill rotWithShape="0">
                <a:blip r:embed="rId8"/>
                <a:stretch>
                  <a:fillRect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Oval 48"/>
              <p:cNvSpPr/>
              <p:nvPr/>
            </p:nvSpPr>
            <p:spPr>
              <a:xfrm>
                <a:off x="7484924" y="2987899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Oval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924" y="2987899"/>
                <a:ext cx="407864" cy="340125"/>
              </a:xfrm>
              <a:prstGeom prst="ellipse">
                <a:avLst/>
              </a:prstGeom>
              <a:blipFill rotWithShape="0">
                <a:blip r:embed="rId9"/>
                <a:stretch>
                  <a:fillRect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Oval 49"/>
              <p:cNvSpPr/>
              <p:nvPr/>
            </p:nvSpPr>
            <p:spPr>
              <a:xfrm>
                <a:off x="7118351" y="4367276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Oval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8351" y="4367276"/>
                <a:ext cx="407864" cy="340125"/>
              </a:xfrm>
              <a:prstGeom prst="ellipse">
                <a:avLst/>
              </a:prstGeom>
              <a:blipFill rotWithShape="0">
                <a:blip r:embed="rId10"/>
                <a:stretch>
                  <a:fillRect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Oval 50"/>
              <p:cNvSpPr/>
              <p:nvPr/>
            </p:nvSpPr>
            <p:spPr>
              <a:xfrm>
                <a:off x="7489158" y="5221406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Oval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9158" y="5221406"/>
                <a:ext cx="407864" cy="340125"/>
              </a:xfrm>
              <a:prstGeom prst="ellipse">
                <a:avLst/>
              </a:prstGeom>
              <a:blipFill rotWithShape="0">
                <a:blip r:embed="rId11"/>
                <a:stretch>
                  <a:fillRect l="-1449" b="-1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Oval 51"/>
              <p:cNvSpPr/>
              <p:nvPr/>
            </p:nvSpPr>
            <p:spPr>
              <a:xfrm>
                <a:off x="6638498" y="4806028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Oval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8498" y="4806028"/>
                <a:ext cx="407864" cy="340125"/>
              </a:xfrm>
              <a:prstGeom prst="ellipse">
                <a:avLst/>
              </a:prstGeom>
              <a:blipFill rotWithShape="0">
                <a:blip r:embed="rId12"/>
                <a:stretch>
                  <a:fillRect l="-4286"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Oval 52"/>
              <p:cNvSpPr/>
              <p:nvPr/>
            </p:nvSpPr>
            <p:spPr>
              <a:xfrm>
                <a:off x="5638068" y="5282091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Oval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068" y="5282091"/>
                <a:ext cx="407864" cy="340125"/>
              </a:xfrm>
              <a:prstGeom prst="ellipse">
                <a:avLst/>
              </a:prstGeom>
              <a:blipFill rotWithShape="0">
                <a:blip r:embed="rId13"/>
                <a:stretch>
                  <a:fillRect l="-8571"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Oval 53"/>
              <p:cNvSpPr/>
              <p:nvPr/>
            </p:nvSpPr>
            <p:spPr>
              <a:xfrm>
                <a:off x="3708267" y="5313846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4" name="Oval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267" y="5313846"/>
                <a:ext cx="407864" cy="340125"/>
              </a:xfrm>
              <a:prstGeom prst="ellipse">
                <a:avLst/>
              </a:prstGeom>
              <a:blipFill rotWithShape="0">
                <a:blip r:embed="rId14"/>
                <a:stretch>
                  <a:fillRect l="-7143" b="-3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Oval 54"/>
              <p:cNvSpPr/>
              <p:nvPr/>
            </p:nvSpPr>
            <p:spPr>
              <a:xfrm>
                <a:off x="2565219" y="4812734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Oval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5219" y="4812734"/>
                <a:ext cx="407864" cy="340125"/>
              </a:xfrm>
              <a:prstGeom prst="ellipse">
                <a:avLst/>
              </a:prstGeom>
              <a:blipFill rotWithShape="0">
                <a:blip r:embed="rId15"/>
                <a:stretch>
                  <a:fillRect l="-5714"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val 55"/>
              <p:cNvSpPr/>
              <p:nvPr/>
            </p:nvSpPr>
            <p:spPr>
              <a:xfrm>
                <a:off x="1973093" y="4422920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Oval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093" y="4422920"/>
                <a:ext cx="407864" cy="340125"/>
              </a:xfrm>
              <a:prstGeom prst="ellipse">
                <a:avLst/>
              </a:prstGeom>
              <a:blipFill rotWithShape="0">
                <a:blip r:embed="rId16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Oval 56"/>
              <p:cNvSpPr/>
              <p:nvPr/>
            </p:nvSpPr>
            <p:spPr>
              <a:xfrm>
                <a:off x="2013093" y="5676238"/>
                <a:ext cx="407864" cy="34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Oval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093" y="5676238"/>
                <a:ext cx="407864" cy="340125"/>
              </a:xfrm>
              <a:prstGeom prst="ellipse">
                <a:avLst/>
              </a:prstGeom>
              <a:blipFill rotWithShape="0">
                <a:blip r:embed="rId17"/>
                <a:stretch>
                  <a:fillRect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ounded Rectangle 57"/>
              <p:cNvSpPr/>
              <p:nvPr/>
            </p:nvSpPr>
            <p:spPr>
              <a:xfrm>
                <a:off x="2498503" y="2622774"/>
                <a:ext cx="935819" cy="300971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Rounded 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503" y="2622774"/>
                <a:ext cx="935819" cy="300971"/>
              </a:xfrm>
              <a:prstGeom prst="roundRect">
                <a:avLst/>
              </a:prstGeom>
              <a:blipFill rotWithShape="0">
                <a:blip r:embed="rId18"/>
                <a:stretch>
                  <a:fillRect l="-8333" r="-4487" b="-22642"/>
                </a:stretch>
              </a:blipFill>
              <a:ln>
                <a:solidFill>
                  <a:schemeClr val="accent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ounded Rectangle 58"/>
              <p:cNvSpPr/>
              <p:nvPr/>
            </p:nvSpPr>
            <p:spPr>
              <a:xfrm>
                <a:off x="6039127" y="2609764"/>
                <a:ext cx="935819" cy="300971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Rounded 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127" y="2609764"/>
                <a:ext cx="935819" cy="300971"/>
              </a:xfrm>
              <a:prstGeom prst="roundRect">
                <a:avLst/>
              </a:prstGeom>
              <a:blipFill rotWithShape="0">
                <a:blip r:embed="rId19"/>
                <a:stretch>
                  <a:fillRect l="-8974" r="-5128" b="-25000"/>
                </a:stretch>
              </a:blipFill>
              <a:ln>
                <a:solidFill>
                  <a:schemeClr val="accent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ounded Rectangle 59"/>
              <p:cNvSpPr/>
              <p:nvPr/>
            </p:nvSpPr>
            <p:spPr>
              <a:xfrm>
                <a:off x="2498503" y="5353000"/>
                <a:ext cx="935819" cy="300971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Rounded 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503" y="5353000"/>
                <a:ext cx="935819" cy="300971"/>
              </a:xfrm>
              <a:prstGeom prst="roundRect">
                <a:avLst/>
              </a:prstGeom>
              <a:blipFill rotWithShape="0">
                <a:blip r:embed="rId20"/>
                <a:stretch>
                  <a:fillRect l="-8974" r="-5128" b="-25000"/>
                </a:stretch>
              </a:blipFill>
              <a:ln>
                <a:solidFill>
                  <a:schemeClr val="accent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ounded Rectangle 60"/>
              <p:cNvSpPr/>
              <p:nvPr/>
            </p:nvSpPr>
            <p:spPr>
              <a:xfrm>
                <a:off x="6187044" y="5313096"/>
                <a:ext cx="935819" cy="300971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Rounded 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044" y="5313096"/>
                <a:ext cx="935819" cy="300971"/>
              </a:xfrm>
              <a:prstGeom prst="roundRect">
                <a:avLst/>
              </a:prstGeom>
              <a:blipFill rotWithShape="0">
                <a:blip r:embed="rId21"/>
                <a:stretch>
                  <a:fillRect l="-8974" r="-4487" b="-25000"/>
                </a:stretch>
              </a:blipFill>
              <a:ln>
                <a:solidFill>
                  <a:schemeClr val="accent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ounded Rectangle 61"/>
              <p:cNvSpPr/>
              <p:nvPr/>
            </p:nvSpPr>
            <p:spPr>
              <a:xfrm>
                <a:off x="5143366" y="4435543"/>
                <a:ext cx="1339100" cy="371696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2" name="Rounded 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366" y="4435543"/>
                <a:ext cx="1339100" cy="371696"/>
              </a:xfrm>
              <a:prstGeom prst="round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ounded Rectangle 62"/>
              <p:cNvSpPr/>
              <p:nvPr/>
            </p:nvSpPr>
            <p:spPr>
              <a:xfrm>
                <a:off x="5143366" y="3333374"/>
                <a:ext cx="1339100" cy="371696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3" name="Rounded 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366" y="3333374"/>
                <a:ext cx="1339100" cy="371696"/>
              </a:xfrm>
              <a:prstGeom prst="round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" name="Ink 2"/>
              <p14:cNvContentPartPr/>
              <p14:nvPr/>
            </p14:nvContentPartPr>
            <p14:xfrm>
              <a:off x="1491120" y="4080960"/>
              <a:ext cx="723960" cy="1252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475280" y="4017240"/>
                <a:ext cx="755640" cy="25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62024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استراتژی در بازی علامت دهی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a-IR" smtClean="0"/>
                  <a:t>در </a:t>
                </a:r>
                <a:r>
                  <a:rPr lang="fa-IR" dirty="0" smtClean="0"/>
                  <a:t>بازی های علامت دهی هر استراتژی خالص فرستنده تابعی با دامنه </a:t>
                </a:r>
                <a:r>
                  <a:rPr lang="en-US" dirty="0" smtClean="0"/>
                  <a:t>T</a:t>
                </a:r>
                <a:r>
                  <a:rPr lang="fa-IR" dirty="0" smtClean="0"/>
                  <a:t> و برد </a:t>
                </a:r>
                <a:r>
                  <a:rPr lang="en-US" dirty="0" smtClean="0"/>
                  <a:t>M</a:t>
                </a:r>
                <a:r>
                  <a:rPr lang="fa-IR" dirty="0" smtClean="0"/>
                  <a:t>، یعنی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fa-IR" dirty="0" smtClean="0"/>
                  <a:t> است. این تابع نشاندهنده علامتی است که فرستنده به گیرنده با توجه به نوع خود ارسال می کند.</a:t>
                </a:r>
              </a:p>
              <a:p>
                <a:r>
                  <a:rPr lang="fa-IR" dirty="0" smtClean="0"/>
                  <a:t>در بازی استراتژی خاص گیرنده تابع با دامنه </a:t>
                </a:r>
                <a:r>
                  <a:rPr lang="en-US" dirty="0" smtClean="0"/>
                  <a:t>M</a:t>
                </a:r>
                <a:r>
                  <a:rPr lang="fa-IR" dirty="0" smtClean="0"/>
                  <a:t> و برد </a:t>
                </a:r>
                <a:r>
                  <a:rPr lang="en-US" dirty="0" smtClean="0"/>
                  <a:t>A</a:t>
                </a:r>
                <a:r>
                  <a:rPr lang="fa-IR" dirty="0" smtClean="0"/>
                  <a:t>، یعنی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fa-IR" dirty="0" smtClean="0"/>
                  <a:t> است، این تابع نشاندهنده عملی است که گیرنده با توجه به پیغام دریافتی از فرستنده انجام می دهد.</a:t>
                </a:r>
              </a:p>
              <a:p>
                <a:r>
                  <a:rPr lang="fa-IR" dirty="0" smtClean="0"/>
                  <a:t>در مثال فوق فرستنده و گیرنده هر کدام دارای 4 استراتژی هستند.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fa-IR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06" t="-1413" r="-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39234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طبقه بندی های استراتژی های فرستنده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a-IR" dirty="0" smtClean="0"/>
                  <a:t>استراتژی های یک کاسه: فرستنده از هر نوع که باشد پیغام یگسانی ارسال می کند. در مثال فوق،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fa-IR" dirty="0" smtClean="0"/>
              </a:p>
              <a:p>
                <a:r>
                  <a:rPr lang="fa-IR" dirty="0" smtClean="0"/>
                  <a:t>استراتژی های منفک:فرستنده برای هر نوع پیغام متفاوت از نوع دیگر ارسال می کند. در مثال فوق،</a:t>
                </a:r>
                <a:r>
                  <a:rPr lang="fa-IR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fa-IR" dirty="0" smtClean="0"/>
              </a:p>
              <a:p>
                <a:r>
                  <a:rPr lang="fa-IR" dirty="0" smtClean="0"/>
                  <a:t>استراتژی های متداخل:</a:t>
                </a:r>
                <a:r>
                  <a:rPr lang="fa-IR" dirty="0"/>
                  <a:t> </a:t>
                </a:r>
                <a:r>
                  <a:rPr lang="fa-IR" dirty="0" smtClean="0"/>
                  <a:t>فرستنده برای یک نوع یک علامت خاص و برای نوع دیگر بین ارسال چند علامت بصورت مختلط عمل می کند. در مثال فوق، ممکن است فرستنده وقتی که از نوع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a-IR" dirty="0" smtClean="0"/>
                  <a:t> است علامت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a-IR" dirty="0" smtClean="0"/>
                  <a:t> و وقتی از نوع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a-IR" dirty="0" smtClean="0"/>
                  <a:t> است بین ارسال علامت های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a-IR" dirty="0" smtClean="0"/>
                  <a:t> و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a-IR" dirty="0" smtClean="0"/>
                  <a:t> بصورت تصادفی انتخاب کند، یعنی هر کدام را با احتمالی انتخاب کند.</a:t>
                </a:r>
              </a:p>
              <a:p>
                <a:r>
                  <a:rPr lang="fa-IR" dirty="0" smtClean="0"/>
                  <a:t>استراتژی های یک کاسه جزئی یا نیمه منفک: اگر فرستنده بیش از دو حالت داشته باشد می توان مجموعه حالات او را به چند زیر </a:t>
                </a:r>
                <a:r>
                  <a:rPr lang="fa-IR" dirty="0" smtClean="0"/>
                  <a:t>مجموعه </a:t>
                </a:r>
                <a:r>
                  <a:rPr lang="fa-IR" dirty="0" smtClean="0"/>
                  <a:t>تقسیم کرد اگربرای زیر مجموعه ای پیغام های یگسان ارسال کند و برای زیرمجموعه های دیگر پیغام های متفاوت از آن زیر مجموعه در این صورت استراتژی نیمه منفک انتخاب شده است.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06" t="-628" r="-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دانشگاه علوم اقتصادی، مهندسی دانش و علوم تصمیم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7730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4127</TotalTime>
  <Words>786</Words>
  <Application>Microsoft Office PowerPoint</Application>
  <PresentationFormat>Widescreen</PresentationFormat>
  <Paragraphs>219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B Nazanin</vt:lpstr>
      <vt:lpstr>Calibri</vt:lpstr>
      <vt:lpstr>Cambria Math</vt:lpstr>
      <vt:lpstr>Tahoma</vt:lpstr>
      <vt:lpstr>Times New Roman</vt:lpstr>
      <vt:lpstr>Trebuchet MS</vt:lpstr>
      <vt:lpstr>Wingdings 3</vt:lpstr>
      <vt:lpstr>Facet</vt:lpstr>
      <vt:lpstr>نظریه بازی، بازی های علامت دهی</vt:lpstr>
      <vt:lpstr>آنچه خواهید دید</vt:lpstr>
      <vt:lpstr>مقدمه</vt:lpstr>
      <vt:lpstr>نمایش بازی های علامت دهی</vt:lpstr>
      <vt:lpstr>PowerPoint Presentation</vt:lpstr>
      <vt:lpstr>یک مثال</vt:lpstr>
      <vt:lpstr>یک مثال</vt:lpstr>
      <vt:lpstr>استراتژی در بازی علامت دهی</vt:lpstr>
      <vt:lpstr>طبقه بندی های استراتژی های فرستنده</vt:lpstr>
      <vt:lpstr>تعادل بیزین نش کامل در بازی علامت دهی</vt:lpstr>
      <vt:lpstr>PowerPoint Presentation</vt:lpstr>
      <vt:lpstr>PowerPoint Presentation</vt:lpstr>
      <vt:lpstr>PowerPoint Presentation</vt:lpstr>
      <vt:lpstr>مثال:</vt:lpstr>
      <vt:lpstr>تعادل یک کاسه L</vt:lpstr>
      <vt:lpstr>PowerPoint Presentation</vt:lpstr>
      <vt:lpstr>تعادل یک کاسه R</vt:lpstr>
      <vt:lpstr>PowerPoint Presentation</vt:lpstr>
      <vt:lpstr>تعادل منفک (L, R)</vt:lpstr>
      <vt:lpstr>تعادل منفک (R, L)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 Esmaeili</dc:creator>
  <cp:lastModifiedBy>Mohsen Esmaeili</cp:lastModifiedBy>
  <cp:revision>151</cp:revision>
  <dcterms:created xsi:type="dcterms:W3CDTF">2013-12-13T16:02:39Z</dcterms:created>
  <dcterms:modified xsi:type="dcterms:W3CDTF">2013-12-24T20:29:17Z</dcterms:modified>
</cp:coreProperties>
</file>