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8" r:id="rId1"/>
  </p:sldMasterIdLst>
  <p:notesMasterIdLst>
    <p:notesMasterId r:id="rId25"/>
  </p:notesMasterIdLst>
  <p:sldIdLst>
    <p:sldId id="256" r:id="rId2"/>
    <p:sldId id="257" r:id="rId3"/>
    <p:sldId id="265" r:id="rId4"/>
    <p:sldId id="258" r:id="rId5"/>
    <p:sldId id="264" r:id="rId6"/>
    <p:sldId id="267" r:id="rId7"/>
    <p:sldId id="262" r:id="rId8"/>
    <p:sldId id="259" r:id="rId9"/>
    <p:sldId id="263" r:id="rId10"/>
    <p:sldId id="290" r:id="rId11"/>
    <p:sldId id="260" r:id="rId12"/>
    <p:sldId id="271" r:id="rId13"/>
    <p:sldId id="272" r:id="rId14"/>
    <p:sldId id="270" r:id="rId15"/>
    <p:sldId id="291" r:id="rId16"/>
    <p:sldId id="292" r:id="rId17"/>
    <p:sldId id="280" r:id="rId18"/>
    <p:sldId id="281" r:id="rId19"/>
    <p:sldId id="284" r:id="rId20"/>
    <p:sldId id="293" r:id="rId21"/>
    <p:sldId id="269" r:id="rId22"/>
    <p:sldId id="266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E1E3"/>
    <a:srgbClr val="66FF33"/>
    <a:srgbClr val="00FF00"/>
    <a:srgbClr val="FFFF99"/>
    <a:srgbClr val="FFCCCC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>
      <p:cViewPr varScale="1">
        <p:scale>
          <a:sx n="78" d="100"/>
          <a:sy n="78" d="100"/>
        </p:scale>
        <p:origin x="91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CDB73-0EA3-40E1-BB74-E1C8F39F3E4E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E7073-96EE-41D1-A47B-5726E7A46C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84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FE7073-96EE-41D1-A47B-5726E7A46CF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74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7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34650-CC68-49E9-BFB4-B00ECA5EA1D1}" type="datetime1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388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BA7F4-B1BE-453E-89E7-7E4D0783CD23}" type="datetime1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88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800725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6C38-BDB6-426D-A2DF-5C6C9532F0BC}" type="datetime1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9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CBD-E084-4FB0-A473-6B35587EFAD8}" type="datetime1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26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CE637-6930-4E1A-AFD8-7F480E73A5DF}" type="datetime1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25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4081" y="1845735"/>
            <a:ext cx="3676033" cy="402335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7287" y="1845735"/>
            <a:ext cx="3794995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92BB4-A7A1-4B29-B328-7835339FF272}" type="datetime1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25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8457" y="1846052"/>
            <a:ext cx="3566160" cy="736282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4080" y="2582335"/>
            <a:ext cx="3680537" cy="3286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4029" y="1846052"/>
            <a:ext cx="3701241" cy="736282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67287" y="2582334"/>
            <a:ext cx="3797984" cy="3286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8F57-E492-473E-88B8-7BB1462A415E}" type="datetime1">
              <a:rPr lang="en-US" smtClean="0"/>
              <a:t>12/12/2012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016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34185-E411-46F5-9BF9-D21C14A1D80B}" type="datetime1">
              <a:rPr lang="en-US" smtClean="0"/>
              <a:t>12/12/2012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59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B438-4C4E-4AB8-9A87-D49C60C8F34C}" type="datetime1">
              <a:rPr lang="en-US" smtClean="0"/>
              <a:t>12/12/2012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289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36610F6-A1AE-47FB-8478-9B5DFD810FAB}" type="datetime1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32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402" y="5037512"/>
            <a:ext cx="7585234" cy="906088"/>
          </a:xfrm>
        </p:spPr>
        <p:txBody>
          <a:bodyPr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1403" y="5867400"/>
            <a:ext cx="7578999" cy="58743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7CCCE-1165-4BDC-85E6-FE32B09C9135}" type="datetime1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250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081" y="1845734"/>
            <a:ext cx="765268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7B41ABE-98E0-424E-AA30-85B89CB2F815}" type="datetime1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FF49C2F-ADA9-476F-9CE6-0EFF67B8B28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78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hf hdr="0" ftr="0" dt="0"/>
  <p:txStyles>
    <p:titleStyle>
      <a:lvl1pPr algn="l" defTabSz="914400" rtl="1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200"/>
        </a:spcBef>
        <a:spcAft>
          <a:spcPts val="200"/>
        </a:spcAft>
        <a:buFontTx/>
        <a:buBlip>
          <a:blip r:embed="rId13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512064"/>
            <a:ext cx="7452361" cy="1240536"/>
          </a:xfrm>
        </p:spPr>
        <p:txBody>
          <a:bodyPr>
            <a:normAutofit/>
          </a:bodyPr>
          <a:lstStyle/>
          <a:p>
            <a:pPr algn="ctr"/>
            <a:r>
              <a:rPr lang="fa-IR" sz="6600" dirty="0" smtClean="0">
                <a:solidFill>
                  <a:srgbClr val="00B0F0"/>
                </a:solidFill>
                <a:cs typeface="B Nazanin" pitchFamily="2" charset="-78"/>
              </a:rPr>
              <a:t>به نام خدا</a:t>
            </a:r>
            <a:endParaRPr lang="en-US" sz="6600" dirty="0">
              <a:solidFill>
                <a:srgbClr val="00B0F0"/>
              </a:solidFill>
              <a:cs typeface="B Nazanin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14081" y="1600200"/>
            <a:ext cx="7652680" cy="4343400"/>
          </a:xfrm>
        </p:spPr>
        <p:txBody>
          <a:bodyPr>
            <a:normAutofit lnSpcReduction="10000"/>
          </a:bodyPr>
          <a:lstStyle/>
          <a:p>
            <a:pPr algn="ctr" rtl="1">
              <a:buNone/>
            </a:pPr>
            <a:endParaRPr lang="fa-IR" dirty="0" smtClean="0"/>
          </a:p>
          <a:p>
            <a:pPr algn="ctr">
              <a:buNone/>
            </a:pPr>
            <a:r>
              <a:rPr lang="fa-IR" sz="4000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نگاهی </a:t>
            </a:r>
            <a:r>
              <a:rPr lang="fa-IR" sz="4000" dirty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به </a:t>
            </a:r>
            <a:r>
              <a:rPr lang="fa-IR" sz="4000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تصمیم­گیری با فرآیند تحلیل شبکه­ای</a:t>
            </a:r>
          </a:p>
          <a:p>
            <a:pPr algn="ctr">
              <a:buNone/>
            </a:pPr>
            <a:r>
              <a:rPr lang="en-US" sz="4000" dirty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sz="4000" dirty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sz="4000" dirty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endParaRPr lang="en-US" dirty="0" smtClean="0"/>
          </a:p>
          <a:p>
            <a:pPr algn="ctr" rtl="0">
              <a:buNone/>
            </a:pPr>
            <a:r>
              <a:rPr lang="en-US" sz="3600" dirty="0" smtClean="0">
                <a:solidFill>
                  <a:srgbClr val="00B0F0"/>
                </a:solidFill>
              </a:rPr>
              <a:t>(</a:t>
            </a:r>
            <a:r>
              <a:rPr lang="en-US" sz="3600" dirty="0" smtClean="0">
                <a:solidFill>
                  <a:srgbClr val="FFFF00"/>
                </a:solidFill>
              </a:rPr>
              <a:t>A</a:t>
            </a:r>
            <a:r>
              <a:rPr lang="en-US" sz="3600" dirty="0" smtClean="0">
                <a:solidFill>
                  <a:srgbClr val="00B0F0"/>
                </a:solidFill>
              </a:rPr>
              <a:t>nalytical  </a:t>
            </a:r>
            <a:r>
              <a:rPr lang="en-US" sz="3600" dirty="0" smtClean="0">
                <a:solidFill>
                  <a:srgbClr val="FFFF00"/>
                </a:solidFill>
              </a:rPr>
              <a:t>N</a:t>
            </a:r>
            <a:r>
              <a:rPr lang="en-US" sz="3600" dirty="0" smtClean="0">
                <a:solidFill>
                  <a:srgbClr val="00B0F0"/>
                </a:solidFill>
              </a:rPr>
              <a:t>etwork </a:t>
            </a:r>
            <a:r>
              <a:rPr lang="fa-IR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smtClean="0">
                <a:solidFill>
                  <a:srgbClr val="FFFF00"/>
                </a:solidFill>
              </a:rPr>
              <a:t>P</a:t>
            </a:r>
            <a:r>
              <a:rPr lang="en-US" sz="3600" dirty="0" smtClean="0">
                <a:solidFill>
                  <a:srgbClr val="00B0F0"/>
                </a:solidFill>
              </a:rPr>
              <a:t>rocess)</a:t>
            </a:r>
          </a:p>
          <a:p>
            <a:pPr algn="ctr">
              <a:buNone/>
            </a:pPr>
            <a:endParaRPr lang="en-US" dirty="0" smtClean="0"/>
          </a:p>
          <a:p>
            <a:pPr algn="ctr" rtl="1">
              <a:buNone/>
            </a:pP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cs typeface="Mj_AridiNaskh Bold" panose="00000700000000000000" pitchFamily="2" charset="-78"/>
              </a:rPr>
              <a:t>مهدی عزیزی- دانشگاه علوم اقتصادی</a:t>
            </a:r>
          </a:p>
          <a:p>
            <a:pPr algn="ctr">
              <a:buNone/>
            </a:pP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cs typeface="Mj_AridiNaskh Bold" panose="00000700000000000000" pitchFamily="2" charset="-78"/>
              </a:rPr>
              <a:t>تصمیم­گیری با معیارهای چندگانه- دکتر زندحسامی</a:t>
            </a:r>
          </a:p>
          <a:p>
            <a:pPr algn="ctr">
              <a:buNone/>
            </a:pP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cs typeface="Mj_AridiNaskh Bold" panose="00000700000000000000" pitchFamily="2" charset="-78"/>
              </a:rPr>
              <a:t>پاییز 1391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Oval 188"/>
          <p:cNvSpPr/>
          <p:nvPr/>
        </p:nvSpPr>
        <p:spPr>
          <a:xfrm>
            <a:off x="1866900" y="4648200"/>
            <a:ext cx="5257800" cy="13716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5" name="Straight Arrow Connector 114"/>
          <p:cNvCxnSpPr/>
          <p:nvPr/>
        </p:nvCxnSpPr>
        <p:spPr>
          <a:xfrm flipH="1">
            <a:off x="2362200" y="2448999"/>
            <a:ext cx="2133600" cy="90380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>
            <a:off x="4495800" y="2448999"/>
            <a:ext cx="0" cy="9038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4495800" y="2448999"/>
            <a:ext cx="2057400" cy="90380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flipH="1">
            <a:off x="3124200" y="4267200"/>
            <a:ext cx="1371600" cy="533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>
            <a:off x="4495800" y="4267200"/>
            <a:ext cx="1371600" cy="533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>
            <a:off x="4495800" y="4267200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>
            <a:off x="2362200" y="4267200"/>
            <a:ext cx="762000" cy="533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2514600" y="4267200"/>
            <a:ext cx="3352800" cy="5334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2362200" y="4267200"/>
            <a:ext cx="2133600" cy="533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/>
          <p:nvPr/>
        </p:nvCxnSpPr>
        <p:spPr>
          <a:xfrm flipH="1">
            <a:off x="3124200" y="4267200"/>
            <a:ext cx="3429000" cy="533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/>
          <p:cNvCxnSpPr/>
          <p:nvPr/>
        </p:nvCxnSpPr>
        <p:spPr>
          <a:xfrm flipH="1">
            <a:off x="4495800" y="4267200"/>
            <a:ext cx="2057400" cy="533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/>
          <p:nvPr/>
        </p:nvCxnSpPr>
        <p:spPr>
          <a:xfrm flipH="1">
            <a:off x="5867400" y="4267200"/>
            <a:ext cx="685800" cy="533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urved Connector 155"/>
          <p:cNvCxnSpPr/>
          <p:nvPr/>
        </p:nvCxnSpPr>
        <p:spPr>
          <a:xfrm rot="5400000" flipH="1" flipV="1">
            <a:off x="5551440" y="2969886"/>
            <a:ext cx="12700" cy="1033651"/>
          </a:xfrm>
          <a:prstGeom prst="curvedConnector3">
            <a:avLst>
              <a:gd name="adj1" fmla="val 2854417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urved Connector 158"/>
          <p:cNvCxnSpPr/>
          <p:nvPr/>
        </p:nvCxnSpPr>
        <p:spPr>
          <a:xfrm rot="5400000" flipH="1" flipV="1">
            <a:off x="4457700" y="1876145"/>
            <a:ext cx="12700" cy="3221132"/>
          </a:xfrm>
          <a:prstGeom prst="curvedConnector3">
            <a:avLst>
              <a:gd name="adj1" fmla="val 2854417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Curved Connector 182"/>
          <p:cNvCxnSpPr/>
          <p:nvPr/>
        </p:nvCxnSpPr>
        <p:spPr>
          <a:xfrm rot="5400000" flipH="1" flipV="1">
            <a:off x="3402059" y="2931786"/>
            <a:ext cx="12700" cy="1109851"/>
          </a:xfrm>
          <a:prstGeom prst="curvedConnector3">
            <a:avLst>
              <a:gd name="adj1" fmla="val 2854417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itle 1"/>
          <p:cNvSpPr>
            <a:spLocks noGrp="1"/>
          </p:cNvSpPr>
          <p:nvPr>
            <p:ph type="title"/>
          </p:nvPr>
        </p:nvSpPr>
        <p:spPr>
          <a:xfrm>
            <a:off x="941763" y="556418"/>
            <a:ext cx="7467600" cy="1143000"/>
          </a:xfrm>
        </p:spPr>
        <p:txBody>
          <a:bodyPr>
            <a:noAutofit/>
          </a:bodyPr>
          <a:lstStyle/>
          <a:p>
            <a:pPr algn="r" rtl="1"/>
            <a:r>
              <a:rPr lang="fa-IR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مثالی از نمودار روش تحلیل شبکه ای (</a:t>
            </a:r>
            <a:r>
              <a:rPr lang="en-US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sz="3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r>
              <a:rPr lang="fa-IR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):</a:t>
            </a:r>
            <a:endParaRPr lang="en-US" sz="32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676400" y="1763198"/>
            <a:ext cx="5562600" cy="4028002"/>
            <a:chOff x="1676400" y="1763198"/>
            <a:chExt cx="5562600" cy="402800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0" name="Rectangle 29"/>
            <p:cNvSpPr/>
            <p:nvPr/>
          </p:nvSpPr>
          <p:spPr>
            <a:xfrm>
              <a:off x="3543299" y="1763198"/>
              <a:ext cx="1828800" cy="68580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 smtClean="0">
                  <a:solidFill>
                    <a:schemeClr val="accent5">
                      <a:lumMod val="50000"/>
                    </a:schemeClr>
                  </a:solidFill>
                  <a:cs typeface="B Nazanin" panose="00000400000000000000" pitchFamily="2" charset="-78"/>
                </a:rPr>
                <a:t>خرید خودرو</a:t>
              </a:r>
              <a:endParaRPr lang="en-US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867400" y="3352800"/>
              <a:ext cx="1371600" cy="9144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قیمت</a:t>
              </a:r>
              <a:endParaRPr lang="en-US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676400" y="3352800"/>
              <a:ext cx="1371600" cy="9144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امنیت</a:t>
              </a:r>
              <a:endParaRPr lang="en-US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3733800" y="3352800"/>
              <a:ext cx="1524000" cy="9144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راحتی</a:t>
              </a:r>
              <a:endParaRPr lang="en-US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334000" y="4800600"/>
              <a:ext cx="1066800" cy="9906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chemeClr val="accent5">
                      <a:lumMod val="50000"/>
                    </a:schemeClr>
                  </a:solidFill>
                </a:rPr>
                <a:t>A</a:t>
              </a:r>
              <a:endParaRPr lang="en-US" sz="40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3962400" y="4800600"/>
              <a:ext cx="1066800" cy="9906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chemeClr val="accent5">
                      <a:lumMod val="50000"/>
                    </a:schemeClr>
                  </a:solidFill>
                </a:rPr>
                <a:t>B</a:t>
              </a:r>
              <a:endParaRPr lang="en-US" sz="3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590800" y="4800600"/>
              <a:ext cx="1066800" cy="9906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chemeClr val="accent5">
                      <a:lumMod val="50000"/>
                    </a:schemeClr>
                  </a:solidFill>
                </a:rPr>
                <a:t>C</a:t>
              </a:r>
              <a:endParaRPr lang="en-US" sz="1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8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مثال 1: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/>
            </a:r>
            <a:b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</a:br>
            <a:r>
              <a:rPr lang="fa-IR" sz="31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مرحله ی اول: </a:t>
            </a:r>
            <a:r>
              <a:rPr lang="fa-IR" sz="31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تعریف ساختار شبکه</a:t>
            </a:r>
            <a:endParaRPr lang="en-US" sz="31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itchFamily="2" charset="-78"/>
              </a:rPr>
              <a:t>هدف: انتخاب بهترین پل</a:t>
            </a:r>
          </a:p>
          <a:p>
            <a:pPr algn="r" rtl="1"/>
            <a:r>
              <a:rPr lang="fa-IR" sz="3200" dirty="0" smtClean="0">
                <a:cs typeface="B Nazanin" pitchFamily="2" charset="-78"/>
              </a:rPr>
              <a:t>شاخص ها: </a:t>
            </a:r>
          </a:p>
          <a:p>
            <a:pPr lvl="1" algn="r" rtl="1"/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B Nazanin" pitchFamily="2" charset="-78"/>
              </a:rPr>
              <a:t>1) امنیت</a:t>
            </a:r>
          </a:p>
          <a:p>
            <a:pPr lvl="1" algn="r" rtl="1"/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B Nazanin" pitchFamily="2" charset="-78"/>
              </a:rPr>
              <a:t>2) زیبایی</a:t>
            </a:r>
          </a:p>
          <a:p>
            <a:pPr algn="r" rtl="1"/>
            <a:r>
              <a:rPr lang="fa-IR" sz="3200" dirty="0" smtClean="0">
                <a:cs typeface="B Nazanin" pitchFamily="2" charset="-78"/>
              </a:rPr>
              <a:t>گزینه ها:</a:t>
            </a:r>
          </a:p>
          <a:p>
            <a:pPr lvl="1" algn="r" rtl="1"/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B Nazanin" pitchFamily="2" charset="-78"/>
              </a:rPr>
              <a:t>1) پل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cs typeface="B Nazanin" pitchFamily="2" charset="-78"/>
              </a:rPr>
              <a:t>A</a:t>
            </a:r>
          </a:p>
          <a:p>
            <a:pPr lvl="1" algn="r" rtl="1"/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B Nazanin" pitchFamily="2" charset="-78"/>
              </a:rPr>
              <a:t>2) پل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cs typeface="B Nazanin" pitchFamily="2" charset="-78"/>
              </a:rPr>
              <a:t>B</a:t>
            </a:r>
          </a:p>
          <a:p>
            <a:pPr lvl="6" algn="r" rtl="1">
              <a:buNone/>
            </a:pPr>
            <a:r>
              <a:rPr lang="fa-IR" dirty="0" smtClean="0">
                <a:cs typeface="B Nazanin" pitchFamily="2" charset="-78"/>
              </a:rPr>
              <a:t>	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4200" y="524835"/>
            <a:ext cx="74676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31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مرحله ی اول: </a:t>
            </a:r>
            <a:r>
              <a:rPr lang="fa-IR" sz="31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تعریف ساختار شبکه</a:t>
            </a:r>
            <a:endParaRPr lang="en-US" sz="31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>
              <a:buNone/>
            </a:pPr>
            <a:r>
              <a:rPr lang="fa-IR" dirty="0" smtClean="0">
                <a:cs typeface="B Nazanin" pitchFamily="2" charset="-78"/>
              </a:rPr>
              <a:t>طراحی شبکه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2051446" y="3321760"/>
            <a:ext cx="1676400" cy="1143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شاخص ها</a:t>
            </a:r>
            <a:endParaRPr lang="en-US" sz="2400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056516" y="3321760"/>
            <a:ext cx="1676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rPr>
              <a:t>گزینه ها</a:t>
            </a:r>
            <a:endParaRPr lang="en-US" sz="2800" dirty="0">
              <a:solidFill>
                <a:schemeClr val="accent5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7" name="Straight Arrow Connector 6"/>
          <p:cNvCxnSpPr>
            <a:stCxn id="4" idx="6"/>
            <a:endCxn id="5" idx="2"/>
          </p:cNvCxnSpPr>
          <p:nvPr/>
        </p:nvCxnSpPr>
        <p:spPr>
          <a:xfrm>
            <a:off x="3727846" y="3893260"/>
            <a:ext cx="1328670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981200" y="2185673"/>
            <a:ext cx="5181600" cy="1905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981200" y="4504407"/>
            <a:ext cx="5181600" cy="1828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508646" y="2734635"/>
            <a:ext cx="1219200" cy="8382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accent5">
                    <a:lumMod val="50000"/>
                  </a:schemeClr>
                </a:solidFill>
                <a:cs typeface="MRT_Poster" panose="00000700000000000000" pitchFamily="2" charset="-78"/>
              </a:rPr>
              <a:t>زیبایـی</a:t>
            </a:r>
            <a:endParaRPr lang="en-US" sz="2000" dirty="0">
              <a:solidFill>
                <a:schemeClr val="accent5">
                  <a:lumMod val="50000"/>
                </a:schemeClr>
              </a:solidFill>
              <a:cs typeface="MRT_Poster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053616" y="2734635"/>
            <a:ext cx="1295400" cy="8382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chemeClr val="accent5">
                    <a:lumMod val="50000"/>
                  </a:schemeClr>
                </a:solidFill>
                <a:cs typeface="2  Mitra_1 (MRT)" panose="00000700000000000000" pitchFamily="2" charset="-78"/>
              </a:rPr>
              <a:t>امنیت</a:t>
            </a:r>
            <a:endParaRPr lang="en-US" sz="2400" dirty="0">
              <a:solidFill>
                <a:schemeClr val="accent5">
                  <a:lumMod val="50000"/>
                </a:schemeClr>
              </a:solidFill>
              <a:cs typeface="2  Mitra_1 (MRT)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514600" y="4928873"/>
            <a:ext cx="1219200" cy="8382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50000"/>
                  </a:schemeClr>
                </a:solidFill>
              </a:rPr>
              <a:t>B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5091716" y="4978955"/>
            <a:ext cx="1219200" cy="8382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50000"/>
                  </a:schemeClr>
                </a:solidFill>
              </a:rPr>
              <a:t>A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21" name="Straight Arrow Connector 20"/>
          <p:cNvCxnSpPr>
            <a:stCxn id="11" idx="4"/>
            <a:endCxn id="15" idx="0"/>
          </p:cNvCxnSpPr>
          <p:nvPr/>
        </p:nvCxnSpPr>
        <p:spPr>
          <a:xfrm>
            <a:off x="3118246" y="3572835"/>
            <a:ext cx="5954" cy="135603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7" idx="0"/>
          </p:cNvCxnSpPr>
          <p:nvPr/>
        </p:nvCxnSpPr>
        <p:spPr>
          <a:xfrm>
            <a:off x="3124200" y="3590007"/>
            <a:ext cx="2577116" cy="138894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5" idx="0"/>
          </p:cNvCxnSpPr>
          <p:nvPr/>
        </p:nvCxnSpPr>
        <p:spPr>
          <a:xfrm flipH="1">
            <a:off x="3124200" y="3578339"/>
            <a:ext cx="2577116" cy="135053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906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12</a:t>
            </a:fld>
            <a:endParaRPr lang="en-US"/>
          </a:p>
        </p:txBody>
      </p:sp>
      <p:cxnSp>
        <p:nvCxnSpPr>
          <p:cNvPr id="29" name="Straight Arrow Connector 28"/>
          <p:cNvCxnSpPr>
            <a:stCxn id="12" idx="4"/>
            <a:endCxn id="17" idx="0"/>
          </p:cNvCxnSpPr>
          <p:nvPr/>
        </p:nvCxnSpPr>
        <p:spPr>
          <a:xfrm>
            <a:off x="5701316" y="3572835"/>
            <a:ext cx="0" cy="140612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9" grpId="0" animBg="1"/>
      <p:bldP spid="10" grpId="0" animBg="1"/>
      <p:bldP spid="11" grpId="0" animBg="1"/>
      <p:bldP spid="12" grpId="0" animBg="1"/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563" y="304800"/>
            <a:ext cx="7543800" cy="1450757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مرحله ی دوم: </a:t>
            </a:r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تبیین ساختار سوپرماتریس اولیه</a:t>
            </a:r>
            <a:endParaRPr lang="en-US" sz="36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812097"/>
                  </p:ext>
                </p:extLst>
              </p:nvPr>
            </p:nvGraphicFramePr>
            <p:xfrm>
              <a:off x="2514600" y="1981200"/>
              <a:ext cx="4481175" cy="2240280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896235"/>
                    <a:gridCol w="896235"/>
                    <a:gridCol w="896235"/>
                    <a:gridCol w="673755"/>
                    <a:gridCol w="1118715"/>
                  </a:tblGrid>
                  <a:tr h="53340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زیر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هدف</a:t>
                          </a:r>
                          <a:endParaRPr lang="fa-I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هدف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زیر</a:t>
                          </a: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812097"/>
                  </p:ext>
                </p:extLst>
              </p:nvPr>
            </p:nvGraphicFramePr>
            <p:xfrm>
              <a:off x="2514600" y="1981200"/>
              <a:ext cx="4481175" cy="2240280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896235"/>
                    <a:gridCol w="896235"/>
                    <a:gridCol w="896235"/>
                    <a:gridCol w="673755"/>
                    <a:gridCol w="1118715"/>
                  </a:tblGrid>
                  <a:tr h="53340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زیر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هدف</a:t>
                          </a:r>
                          <a:endParaRPr lang="fa-I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132857" r="-402721" b="-3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0000" t="-132857" r="-302721" b="-3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98649" t="-132857" r="-200676" b="-3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401818" t="-132857" r="-170000" b="-3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هدف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232857" r="-402721" b="-2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0000" t="-232857" r="-302721" b="-2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98649" t="-232857" r="-200676" b="-2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401818" t="-232857" r="-170000" b="-2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332857" r="-402721" b="-1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0000" t="-332857" r="-302721" b="-1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98649" t="-332857" r="-200676" b="-1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401818" t="-332857" r="-170000" b="-1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زیر</a:t>
                          </a: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432857" r="-402721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0000" t="-432857" r="-302721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98649" t="-432857" r="-200676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401818" t="-432857" r="-170000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fa-IR" sz="36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مرحله ی </a:t>
            </a:r>
            <a:r>
              <a:rPr lang="fa-IR" sz="36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سوم: </a:t>
            </a:r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انجام مقایسات زوجی</a:t>
            </a:r>
            <a:endParaRPr lang="en-US" sz="44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964883"/>
              </p:ext>
            </p:extLst>
          </p:nvPr>
        </p:nvGraphicFramePr>
        <p:xfrm>
          <a:off x="822958" y="1873531"/>
          <a:ext cx="3169492" cy="1749210"/>
        </p:xfrm>
        <a:graphic>
          <a:graphicData uri="http://schemas.openxmlformats.org/drawingml/2006/table">
            <a:tbl>
              <a:tblPr rtl="1" firstRow="1" bandRow="1">
                <a:tableStyleId>{91EBBBCC-DAD2-459C-BE2E-F6DE35CF9A28}</a:tableStyleId>
              </a:tblPr>
              <a:tblGrid>
                <a:gridCol w="792373"/>
                <a:gridCol w="792373"/>
                <a:gridCol w="792373"/>
                <a:gridCol w="792373"/>
              </a:tblGrid>
              <a:tr h="564869">
                <a:tc>
                  <a:txBody>
                    <a:bodyPr/>
                    <a:lstStyle/>
                    <a:p>
                      <a:pPr algn="ctr" rtl="0"/>
                      <a:r>
                        <a:rPr lang="fa-IR" sz="1600" dirty="0" smtClean="0">
                          <a:cs typeface="2  Mitra_4 (MRT)" panose="00000700000000000000" pitchFamily="2" charset="-78"/>
                        </a:rPr>
                        <a:t>بردار</a:t>
                      </a:r>
                      <a:r>
                        <a:rPr lang="fa-IR" sz="1600" baseline="0" dirty="0" smtClean="0">
                          <a:cs typeface="2  Mitra_4 (MRT)" panose="00000700000000000000" pitchFamily="2" charset="-78"/>
                        </a:rPr>
                        <a:t> ویژه</a:t>
                      </a:r>
                      <a:endParaRPr lang="fa-IR" sz="1600" dirty="0">
                        <a:cs typeface="2  Mitra_4 (MRT)" panose="00000700000000000000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B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A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2000" dirty="0" smtClean="0">
                          <a:solidFill>
                            <a:srgbClr val="FFFF00"/>
                          </a:solidFill>
                          <a:cs typeface="B Nazanin" panose="00000400000000000000" pitchFamily="2" charset="-78"/>
                        </a:rPr>
                        <a:t>امنیت</a:t>
                      </a:r>
                      <a:endParaRPr lang="fa-IR" dirty="0">
                        <a:solidFill>
                          <a:srgbClr val="FFFF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7/8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A</a:t>
                      </a:r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1/8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1/7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B</a:t>
                      </a:r>
                      <a:endParaRPr lang="fa-IR" dirty="0"/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8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8/7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Sum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425720"/>
              </p:ext>
            </p:extLst>
          </p:nvPr>
        </p:nvGraphicFramePr>
        <p:xfrm>
          <a:off x="4724400" y="1905000"/>
          <a:ext cx="3169492" cy="1749210"/>
        </p:xfrm>
        <a:graphic>
          <a:graphicData uri="http://schemas.openxmlformats.org/drawingml/2006/table">
            <a:tbl>
              <a:tblPr rtl="1" firstRow="1" bandRow="1">
                <a:tableStyleId>{91EBBBCC-DAD2-459C-BE2E-F6DE35CF9A28}</a:tableStyleId>
              </a:tblPr>
              <a:tblGrid>
                <a:gridCol w="792373"/>
                <a:gridCol w="792373"/>
                <a:gridCol w="792373"/>
                <a:gridCol w="792373"/>
              </a:tblGrid>
              <a:tr h="564869">
                <a:tc>
                  <a:txBody>
                    <a:bodyPr/>
                    <a:lstStyle/>
                    <a:p>
                      <a:pPr algn="ctr" rtl="0"/>
                      <a:r>
                        <a:rPr lang="fa-IR" sz="1600" dirty="0" smtClean="0">
                          <a:cs typeface="2  Mitra_4 (MRT)" panose="00000700000000000000" pitchFamily="2" charset="-78"/>
                        </a:rPr>
                        <a:t>بردار</a:t>
                      </a:r>
                      <a:r>
                        <a:rPr lang="fa-IR" sz="1600" baseline="0" dirty="0" smtClean="0">
                          <a:cs typeface="2  Mitra_4 (MRT)" panose="00000700000000000000" pitchFamily="2" charset="-78"/>
                        </a:rPr>
                        <a:t> ویژه</a:t>
                      </a:r>
                      <a:endParaRPr lang="fa-IR" sz="1600" dirty="0">
                        <a:cs typeface="2  Mitra_4 (MRT)" panose="00000700000000000000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B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A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2000" dirty="0" smtClean="0">
                          <a:solidFill>
                            <a:srgbClr val="FFFF00"/>
                          </a:solidFill>
                          <a:cs typeface="MRT_Poster" panose="00000700000000000000" pitchFamily="2" charset="-78"/>
                        </a:rPr>
                        <a:t>زیبایـی</a:t>
                      </a:r>
                      <a:endParaRPr lang="fa-IR" dirty="0">
                        <a:solidFill>
                          <a:srgbClr val="FFFF00"/>
                        </a:solidFill>
                        <a:cs typeface="MRT_Poster" panose="00000700000000000000" pitchFamily="2" charset="-78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900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1/3</a:t>
                      </a:r>
                      <a:endParaRPr lang="fa-IR" dirty="0" smtClean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1/2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A</a:t>
                      </a:r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2/3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B</a:t>
                      </a:r>
                      <a:endParaRPr lang="fa-IR" dirty="0"/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3/2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Sum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158519"/>
              </p:ext>
            </p:extLst>
          </p:nvPr>
        </p:nvGraphicFramePr>
        <p:xfrm>
          <a:off x="817594" y="3810000"/>
          <a:ext cx="3169492" cy="1755420"/>
        </p:xfrm>
        <a:graphic>
          <a:graphicData uri="http://schemas.openxmlformats.org/drawingml/2006/table">
            <a:tbl>
              <a:tblPr rtl="1" firstRow="1" bandRow="1">
                <a:tableStyleId>{91EBBBCC-DAD2-459C-BE2E-F6DE35CF9A28}</a:tableStyleId>
              </a:tblPr>
              <a:tblGrid>
                <a:gridCol w="792373"/>
                <a:gridCol w="792373"/>
                <a:gridCol w="792373"/>
                <a:gridCol w="792373"/>
              </a:tblGrid>
              <a:tr h="564869">
                <a:tc>
                  <a:txBody>
                    <a:bodyPr/>
                    <a:lstStyle/>
                    <a:p>
                      <a:pPr algn="ctr" rtl="0"/>
                      <a:r>
                        <a:rPr lang="fa-IR" sz="1600" dirty="0" smtClean="0">
                          <a:cs typeface="2  Mitra_4 (MRT)" panose="00000700000000000000" pitchFamily="2" charset="-78"/>
                        </a:rPr>
                        <a:t>بردار</a:t>
                      </a:r>
                      <a:r>
                        <a:rPr lang="fa-IR" sz="1600" baseline="0" dirty="0" smtClean="0">
                          <a:cs typeface="2  Mitra_4 (MRT)" panose="00000700000000000000" pitchFamily="2" charset="-78"/>
                        </a:rPr>
                        <a:t> ویژه</a:t>
                      </a:r>
                      <a:endParaRPr lang="fa-IR" sz="1600" dirty="0">
                        <a:cs typeface="2  Mitra_4 (MRT)" panose="00000700000000000000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1800" dirty="0" smtClean="0">
                          <a:solidFill>
                            <a:srgbClr val="FFFF00"/>
                          </a:solidFill>
                          <a:cs typeface="MRT_Poster" panose="00000700000000000000" pitchFamily="2" charset="-78"/>
                        </a:rPr>
                        <a:t>زیبایـی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2400" b="0" i="0" dirty="0" smtClean="0">
                          <a:solidFill>
                            <a:srgbClr val="FFFF00"/>
                          </a:solidFill>
                          <a:cs typeface="B Nazanin" panose="00000400000000000000" pitchFamily="2" charset="-78"/>
                        </a:rPr>
                        <a:t>امنیت</a:t>
                      </a:r>
                      <a:endParaRPr lang="fa-IR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rgbClr val="FFFF00"/>
                          </a:solidFill>
                          <a:cs typeface="B Nazanin" panose="00000400000000000000" pitchFamily="2" charset="-78"/>
                        </a:rPr>
                        <a:t>پل</a:t>
                      </a:r>
                      <a:r>
                        <a:rPr lang="fa-IR" sz="2000" baseline="0" dirty="0" smtClean="0">
                          <a:solidFill>
                            <a:srgbClr val="FFFF00"/>
                          </a:solidFill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dirty="0" smtClean="0"/>
                        <a:t>A</a:t>
                      </a:r>
                      <a:endParaRPr lang="fa-IR" dirty="0">
                        <a:solidFill>
                          <a:srgbClr val="FFFF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1/7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1/6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2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cs typeface="B Nazanin" panose="00000400000000000000" pitchFamily="2" charset="-78"/>
                        </a:rPr>
                        <a:t>امنیت</a:t>
                      </a:r>
                      <a:endParaRPr lang="en-US" b="1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6/7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</a:t>
                      </a:r>
                      <a:endParaRPr lang="fa-I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cs typeface="MRT_Poster" panose="00000700000000000000" pitchFamily="2" charset="-78"/>
                        </a:rPr>
                        <a:t>زیبایـی</a:t>
                      </a:r>
                      <a:endParaRPr lang="fa-IR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7/6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7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Sum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607330"/>
              </p:ext>
            </p:extLst>
          </p:nvPr>
        </p:nvGraphicFramePr>
        <p:xfrm>
          <a:off x="4724400" y="3810000"/>
          <a:ext cx="3169492" cy="1755420"/>
        </p:xfrm>
        <a:graphic>
          <a:graphicData uri="http://schemas.openxmlformats.org/drawingml/2006/table">
            <a:tbl>
              <a:tblPr rtl="1" firstRow="1" bandRow="1">
                <a:tableStyleId>{91EBBBCC-DAD2-459C-BE2E-F6DE35CF9A28}</a:tableStyleId>
              </a:tblPr>
              <a:tblGrid>
                <a:gridCol w="792373"/>
                <a:gridCol w="792373"/>
                <a:gridCol w="792373"/>
                <a:gridCol w="792373"/>
              </a:tblGrid>
              <a:tr h="564869">
                <a:tc>
                  <a:txBody>
                    <a:bodyPr/>
                    <a:lstStyle/>
                    <a:p>
                      <a:pPr algn="ctr" rtl="0"/>
                      <a:r>
                        <a:rPr lang="fa-IR" sz="1600" dirty="0" smtClean="0">
                          <a:cs typeface="2  Mitra_4 (MRT)" panose="00000700000000000000" pitchFamily="2" charset="-78"/>
                        </a:rPr>
                        <a:t>بردار</a:t>
                      </a:r>
                      <a:r>
                        <a:rPr lang="fa-IR" sz="1600" baseline="0" dirty="0" smtClean="0">
                          <a:cs typeface="2  Mitra_4 (MRT)" panose="00000700000000000000" pitchFamily="2" charset="-78"/>
                        </a:rPr>
                        <a:t> ویژه</a:t>
                      </a:r>
                      <a:endParaRPr lang="fa-IR" sz="1600" dirty="0">
                        <a:cs typeface="2  Mitra_4 (MRT)" panose="00000700000000000000" pitchFamily="2" charset="-78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1800" dirty="0" smtClean="0">
                          <a:solidFill>
                            <a:srgbClr val="FFFF00"/>
                          </a:solidFill>
                          <a:cs typeface="MRT_Poster" panose="00000700000000000000" pitchFamily="2" charset="-78"/>
                        </a:rPr>
                        <a:t>زیبایـی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2400" b="0" i="0" dirty="0" smtClean="0">
                          <a:solidFill>
                            <a:srgbClr val="FFFF00"/>
                          </a:solidFill>
                          <a:cs typeface="B Nazanin" panose="00000400000000000000" pitchFamily="2" charset="-78"/>
                        </a:rPr>
                        <a:t>امنیت</a:t>
                      </a:r>
                      <a:endParaRPr lang="fa-IR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rgbClr val="FFFF00"/>
                          </a:solidFill>
                          <a:cs typeface="B Nazanin" panose="00000400000000000000" pitchFamily="2" charset="-78"/>
                        </a:rPr>
                        <a:t>پل</a:t>
                      </a:r>
                      <a:r>
                        <a:rPr lang="fa-IR" sz="2000" baseline="0" dirty="0" smtClean="0">
                          <a:solidFill>
                            <a:srgbClr val="FFFF00"/>
                          </a:solidFill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dirty="0" smtClean="0"/>
                        <a:t>B</a:t>
                      </a:r>
                      <a:endParaRPr lang="fa-IR" dirty="0">
                        <a:solidFill>
                          <a:srgbClr val="FFFF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9/10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2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cs typeface="B Nazanin" panose="00000400000000000000" pitchFamily="2" charset="-78"/>
                        </a:rPr>
                        <a:t>امنیت</a:t>
                      </a:r>
                      <a:endParaRPr lang="en-US" b="1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1/10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1/9</a:t>
                      </a:r>
                      <a:endParaRPr lang="fa-I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cs typeface="MRT_Poster" panose="00000700000000000000" pitchFamily="2" charset="-78"/>
                        </a:rPr>
                        <a:t>زیبایـی</a:t>
                      </a:r>
                      <a:endParaRPr lang="fa-IR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9003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10/9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Sum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مرحله ی </a:t>
            </a: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چهارم: </a:t>
            </a:r>
            <a:r>
              <a:rPr lang="fa-IR" sz="32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تبیین ساختار </a:t>
            </a:r>
            <a:r>
              <a:rPr lang="fa-IR" sz="32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سوپرماتریس اولیه برای مثال</a:t>
            </a:r>
            <a:endParaRPr lang="fa-IR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835965"/>
                  </p:ext>
                </p:extLst>
              </p:nvPr>
            </p:nvGraphicFramePr>
            <p:xfrm>
              <a:off x="1524000" y="2743200"/>
              <a:ext cx="6129943" cy="3234479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1103964"/>
                    <a:gridCol w="1040944"/>
                    <a:gridCol w="970306"/>
                    <a:gridCol w="1035615"/>
                    <a:gridCol w="970739"/>
                    <a:gridCol w="1008375"/>
                  </a:tblGrid>
                  <a:tr h="369549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410495"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1800" b="1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امنیت</m:t>
                              </m:r>
                            </m:oMath>
                          </a14:m>
                          <a:r>
                            <a:rPr lang="fa-IR" b="1" dirty="0" smtClean="0"/>
                            <a:t>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18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MRT_Poster" panose="00000700000000000000" pitchFamily="2" charset="-78"/>
                                </a:rPr>
                                <m:t>زیبایـی</m:t>
                              </m:r>
                            </m:oMath>
                          </a14:m>
                          <a:r>
                            <a:rPr lang="fa-IR" b="1" dirty="0" smtClean="0"/>
                            <a:t> </a:t>
                          </a:r>
                          <a:endParaRPr lang="fa-IR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0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</m:t>
                              </m:r>
                              <m:r>
                                <m:rPr>
                                  <m:nor/>
                                </m:rPr>
                                <a:rPr lang="fa-IR" sz="2000" baseline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cs typeface="B Nazanin" panose="00000400000000000000" pitchFamily="2" charset="-78"/>
                            </a:rPr>
                            <a:t>B</a:t>
                          </a:r>
                          <a:endParaRPr lang="fa-IR" sz="20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000" b="0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 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</a:rPr>
                            <a:t>A</a:t>
                          </a:r>
                          <a:endParaRPr lang="fa-IR" sz="20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gridSpan="2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b="0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</a:rPr>
                            <a:t>A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4551"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</m:t>
                              </m:r>
                              <m:r>
                                <m:rPr>
                                  <m:nor/>
                                </m:rPr>
                                <a:rPr lang="fa-IR" sz="2400" baseline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cs typeface="B Nazanin" panose="00000400000000000000" pitchFamily="2" charset="-78"/>
                            </a:rPr>
                            <a:t>B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00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MRT_Poster" panose="00000700000000000000" pitchFamily="2" charset="-78"/>
                                  </a:rPr>
                                  <m:t>زیبایـی</m:t>
                                </m:r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2D05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78911"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000" b="1" i="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B Nazanin" panose="00000400000000000000" pitchFamily="2" charset="-78"/>
                                  </a:rPr>
                                  <m:t>امنیت</m:t>
                                </m:r>
                              </m:oMath>
                            </m:oMathPara>
                          </a14:m>
                          <a:endParaRPr lang="fa-IR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835965"/>
                  </p:ext>
                </p:extLst>
              </p:nvPr>
            </p:nvGraphicFramePr>
            <p:xfrm>
              <a:off x="1524000" y="2743200"/>
              <a:ext cx="6129943" cy="3234479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1103964"/>
                    <a:gridCol w="1040944"/>
                    <a:gridCol w="970306"/>
                    <a:gridCol w="1035615"/>
                    <a:gridCol w="970739"/>
                    <a:gridCol w="1008375"/>
                  </a:tblGrid>
                  <a:tr h="369549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4377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t="-91667" r="-456906" b="-55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105848" t="-91667" r="-383626" b="-55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221384" t="-91667" r="-312579" b="-55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300588" t="-91667" r="-192353" b="-555556"/>
                          </a:stretch>
                        </a:blipFill>
                      </a:tcPr>
                    </a:tc>
                    <a:tc gridSpan="2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139394" r="-456906" b="-3040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5848" t="-139394" r="-383626" b="-3040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21384" t="-139394" r="-312579" b="-3040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425625" t="-139394" r="-104375" b="-30404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0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237000" r="-456906" b="-2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5848" t="-237000" r="-383626" b="-2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21384" t="-237000" r="-312579" b="-2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425625" t="-237000" r="-104375" b="-201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340404" r="-456906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5848" t="-340404" r="-383626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21384" t="-340404" r="-312579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300588" t="-340404" r="-192353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425625" t="-340404" r="-104375" b="-10303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436000" r="-456906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5848" t="-436000" r="-383626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21384" t="-436000" r="-312579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300588" t="-436000" r="-19235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425625" t="-436000" r="-104375" b="-2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Title 1"/>
          <p:cNvSpPr txBox="1">
            <a:spLocks/>
          </p:cNvSpPr>
          <p:nvPr/>
        </p:nvSpPr>
        <p:spPr>
          <a:xfrm>
            <a:off x="865563" y="1828800"/>
            <a:ext cx="7543800" cy="7649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سوپرماتریس اولیه (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Unweighted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) برای مثال </a:t>
            </a:r>
            <a:endParaRPr lang="fa-IR" sz="2800" dirty="0">
              <a:cs typeface="Mj_AridiNaskh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855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مرحله ی </a:t>
            </a: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پنجم: </a:t>
            </a:r>
            <a:r>
              <a:rPr lang="fa-IR" sz="32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تبیین ساختار </a:t>
            </a:r>
            <a:r>
              <a:rPr lang="fa-IR" sz="32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سوپرماتریس نهایی </a:t>
            </a:r>
            <a:r>
              <a:rPr lang="fa-IR" sz="2400" dirty="0" smtClean="0">
                <a:solidFill>
                  <a:schemeClr val="accent2">
                    <a:lumMod val="75000"/>
                  </a:schemeClr>
                </a:solidFill>
                <a:cs typeface="Mj_AridiNaskh Bold" panose="00000700000000000000" pitchFamily="2" charset="-78"/>
              </a:rPr>
              <a:t>(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cs typeface="Mj_AridiNaskh Bold" panose="00000700000000000000" pitchFamily="2" charset="-78"/>
              </a:rPr>
              <a:t>Weighted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Mj_AridiNaskh Bold" panose="00000700000000000000" pitchFamily="2" charset="-78"/>
              </a:rPr>
              <a:t>) </a:t>
            </a:r>
            <a:endParaRPr lang="fa-I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737361"/>
            <a:ext cx="4038600" cy="4131733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fa-IR" dirty="0" smtClean="0">
                <a:cs typeface="Mj_AridiNaskh Bold" panose="00000700000000000000" pitchFamily="2" charset="-78"/>
              </a:rPr>
              <a:t>سوپرماتریس نهایی وزن دار 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(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Weighted</a:t>
            </a:r>
            <a:r>
              <a:rPr lang="fa-IR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) 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با ضرب همه ی اجزای سوپرماتریس اولیه </a:t>
            </a:r>
            <a:r>
              <a:rPr lang="fa-IR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(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Unweighted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) در عناصر متناظر گروه ها به دست می آید.</a:t>
            </a:r>
          </a:p>
          <a:p>
            <a:pPr algn="just">
              <a:lnSpc>
                <a:spcPct val="150000"/>
              </a:lnSpc>
            </a:pP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در این مثال چون تنها دو گروه (خوشه) وجود دارد، امکان مقایسه ی گروه ها نیست و در نتیجه سوپرماتریس </a:t>
            </a:r>
            <a:r>
              <a:rPr lang="fa-IR" dirty="0">
                <a:cs typeface="Mj_AridiNaskh Bold" panose="00000700000000000000" pitchFamily="2" charset="-78"/>
              </a:rPr>
              <a:t>وزن دار </a:t>
            </a:r>
            <a:r>
              <a:rPr lang="fa-IR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(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Weighted</a:t>
            </a:r>
            <a:r>
              <a:rPr lang="fa-IR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) 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 با سوپرماتریس </a:t>
            </a:r>
            <a:r>
              <a:rPr lang="fa-IR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اولیه (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Unweighted</a:t>
            </a:r>
            <a:r>
              <a:rPr lang="fa-IR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) 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 یکی می شود.</a:t>
            </a:r>
            <a:endParaRPr lang="fa-IR" dirty="0">
              <a:cs typeface="Mj_AridiNaskh Bold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8298048"/>
                  </p:ext>
                </p:extLst>
              </p:nvPr>
            </p:nvGraphicFramePr>
            <p:xfrm>
              <a:off x="228600" y="2057400"/>
              <a:ext cx="4343400" cy="3230690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680434"/>
                    <a:gridCol w="810296"/>
                    <a:gridCol w="601014"/>
                    <a:gridCol w="705118"/>
                    <a:gridCol w="758780"/>
                    <a:gridCol w="787758"/>
                  </a:tblGrid>
                  <a:tr h="304713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360912"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1800" b="1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امنیت</m:t>
                              </m:r>
                            </m:oMath>
                          </a14:m>
                          <a:r>
                            <a:rPr lang="fa-IR" b="1" dirty="0" smtClean="0"/>
                            <a:t>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18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MRT_Poster" panose="00000700000000000000" pitchFamily="2" charset="-78"/>
                                </a:rPr>
                                <m:t>زیبایـی</m:t>
                              </m:r>
                            </m:oMath>
                          </a14:m>
                          <a:r>
                            <a:rPr lang="fa-IR" b="1" dirty="0" smtClean="0"/>
                            <a:t> </a:t>
                          </a:r>
                          <a:endParaRPr lang="fa-IR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0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</m:t>
                              </m:r>
                              <m:r>
                                <m:rPr>
                                  <m:nor/>
                                </m:rPr>
                                <a:rPr lang="fa-IR" sz="2000" baseline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cs typeface="B Nazanin" panose="00000400000000000000" pitchFamily="2" charset="-78"/>
                            </a:rPr>
                            <a:t>B</a:t>
                          </a:r>
                          <a:endParaRPr lang="fa-IR" sz="20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000" b="0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 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</a:rPr>
                            <a:t>A</a:t>
                          </a:r>
                          <a:endParaRPr lang="fa-IR" sz="20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gridSpan="2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500344"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b="0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</a:rPr>
                            <a:t>A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00344"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</m:t>
                              </m:r>
                              <m:r>
                                <m:rPr>
                                  <m:nor/>
                                </m:rPr>
                                <a:rPr lang="fa-IR" sz="2400" baseline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cs typeface="B Nazanin" panose="00000400000000000000" pitchFamily="2" charset="-78"/>
                            </a:rPr>
                            <a:t>B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500344"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180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MRT_Poster" panose="00000700000000000000" pitchFamily="2" charset="-78"/>
                                  </a:rPr>
                                  <m:t>زیبایـی</m:t>
                                </m:r>
                              </m:oMath>
                            </m:oMathPara>
                          </a14:m>
                          <a:endParaRPr lang="fa-IR" sz="1800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2D05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00344"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1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fa-IR" b="1" i="0" dirty="0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dirty="0">
                            <a:latin typeface="Buxton Sketch" panose="03080500000500000004" pitchFamily="66" charset="0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000" b="1" i="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B Nazanin" panose="00000400000000000000" pitchFamily="2" charset="-78"/>
                                  </a:rPr>
                                  <m:t>امنیت</m:t>
                                </m:r>
                              </m:oMath>
                            </m:oMathPara>
                          </a14:m>
                          <a:endParaRPr lang="fa-IR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8298048"/>
                  </p:ext>
                </p:extLst>
              </p:nvPr>
            </p:nvGraphicFramePr>
            <p:xfrm>
              <a:off x="228600" y="2057400"/>
              <a:ext cx="4343400" cy="3230690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680434"/>
                    <a:gridCol w="810296"/>
                    <a:gridCol w="601014"/>
                    <a:gridCol w="705118"/>
                    <a:gridCol w="758780"/>
                    <a:gridCol w="787758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4377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t="-90278" r="-539286" b="-556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84211" t="-90278" r="-354135" b="-556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250000" t="-90278" r="-380612" b="-556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295690" t="-90278" r="-221552" b="-556944"/>
                          </a:stretch>
                        </a:blipFill>
                      </a:tcPr>
                    </a:tc>
                    <a:tc gridSpan="2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137000" r="-539286" b="-3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84211" t="-137000" r="-354135" b="-3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50000" t="-137000" r="-380612" b="-3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367200" t="-137000" r="-105600" b="-301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dirty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237000" r="-539286" b="-2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84211" t="-237000" r="-354135" b="-2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50000" t="-237000" r="-380612" b="-20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367200" t="-237000" r="-105600" b="-201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340404" r="-539286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84211" t="-340404" r="-354135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50000" t="-340404" r="-380612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95690" t="-340404" r="-221552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367200" t="-340404" r="-105600" b="-10303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dirty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t="-436000" r="-539286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84211" t="-436000" r="-35413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50000" t="-436000" r="-380612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95690" t="-436000" r="-221552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367200" t="-436000" r="-105600" b="-2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6091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95400"/>
            <a:ext cx="7875963" cy="1618396"/>
          </a:xfrm>
        </p:spPr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</a:pPr>
            <a:r>
              <a:rPr lang="fa-IR" sz="36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مرحله ی </a:t>
            </a:r>
            <a:r>
              <a:rPr lang="fa-IR" sz="36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ششم: </a:t>
            </a:r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تشکیل سوپرماتریس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Limit</a:t>
            </a:r>
            <a:r>
              <a:rPr lang="fa-IR" sz="32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/>
            </a:r>
            <a:br>
              <a:rPr lang="fa-IR" sz="32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سوپرماتریس </a:t>
            </a:r>
            <a:r>
              <a:rPr lang="en-US" sz="2700" b="1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Limit</a:t>
            </a:r>
            <a:r>
              <a:rPr lang="fa-IR" sz="2700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 با به توان رساندن متوالی سوپرماتریس وزن دار (</a:t>
            </a:r>
            <a:r>
              <a:rPr lang="en-US" sz="2700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Weighted</a:t>
            </a:r>
            <a:r>
              <a:rPr lang="fa-IR" sz="2700" dirty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) به دست می آید</a:t>
            </a:r>
            <a:r>
              <a:rPr lang="fa-IR" sz="2700" dirty="0" smtClean="0">
                <a:solidFill>
                  <a:schemeClr val="tx2">
                    <a:lumMod val="75000"/>
                  </a:schemeClr>
                </a:solidFill>
                <a:cs typeface="Mj_AridiNaskh Bold" panose="00000700000000000000" pitchFamily="2" charset="-78"/>
              </a:rPr>
              <a:t>.</a:t>
            </a:r>
            <a:endParaRPr lang="en-US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73" y="1905000"/>
            <a:ext cx="88392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70000"/>
              </a:lnSpc>
            </a:pPr>
            <a:endParaRPr lang="en-US" sz="2800" dirty="0">
              <a:cs typeface="Mj_AridiNaskh Bold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1968179"/>
                  </p:ext>
                </p:extLst>
              </p:nvPr>
            </p:nvGraphicFramePr>
            <p:xfrm>
              <a:off x="1600200" y="3456519"/>
              <a:ext cx="6129943" cy="2791881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1103964"/>
                    <a:gridCol w="1040944"/>
                    <a:gridCol w="970306"/>
                    <a:gridCol w="1035615"/>
                    <a:gridCol w="970739"/>
                    <a:gridCol w="1008375"/>
                  </a:tblGrid>
                  <a:tr h="369549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410495"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1800" b="1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امنیت</m:t>
                              </m:r>
                            </m:oMath>
                          </a14:m>
                          <a:r>
                            <a:rPr lang="fa-IR" b="1" dirty="0" smtClean="0"/>
                            <a:t>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18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MRT_Poster" panose="00000700000000000000" pitchFamily="2" charset="-78"/>
                                </a:rPr>
                                <m:t>زیبایـی</m:t>
                              </m:r>
                            </m:oMath>
                          </a14:m>
                          <a:r>
                            <a:rPr lang="fa-IR" b="1" dirty="0" smtClean="0"/>
                            <a:t> </a:t>
                          </a:r>
                          <a:endParaRPr lang="fa-IR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0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</m:t>
                              </m:r>
                              <m:r>
                                <m:rPr>
                                  <m:nor/>
                                </m:rPr>
                                <a:rPr lang="fa-IR" sz="2000" baseline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cs typeface="B Nazanin" panose="00000400000000000000" pitchFamily="2" charset="-78"/>
                            </a:rPr>
                            <a:t>B</a:t>
                          </a:r>
                          <a:endParaRPr lang="fa-IR" sz="20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000" b="0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 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</a:rPr>
                            <a:t>A</a:t>
                          </a:r>
                          <a:endParaRPr lang="fa-IR" sz="20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gridSpan="2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b="0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</a:rPr>
                            <a:t>A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00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45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</m:t>
                              </m:r>
                              <m:r>
                                <m:rPr>
                                  <m:nor/>
                                </m:rPr>
                                <a:rPr lang="fa-IR" sz="2400" baseline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cs typeface="B Nazanin" panose="00000400000000000000" pitchFamily="2" charset="-78"/>
                            </a:rPr>
                            <a:t>B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00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MRT_Poster" panose="00000700000000000000" pitchFamily="2" charset="-78"/>
                                  </a:rPr>
                                  <m:t>زیبایـی</m:t>
                                </m:r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2D05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78911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000" b="1" i="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B Nazanin" panose="00000400000000000000" pitchFamily="2" charset="-78"/>
                                  </a:rPr>
                                  <m:t>امنیت</m:t>
                                </m:r>
                              </m:oMath>
                            </m:oMathPara>
                          </a14:m>
                          <a:endParaRPr lang="fa-IR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1968179"/>
                  </p:ext>
                </p:extLst>
              </p:nvPr>
            </p:nvGraphicFramePr>
            <p:xfrm>
              <a:off x="1600200" y="3456519"/>
              <a:ext cx="6129943" cy="2791881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1103964"/>
                    <a:gridCol w="1040944"/>
                    <a:gridCol w="970306"/>
                    <a:gridCol w="1035615"/>
                    <a:gridCol w="970739"/>
                    <a:gridCol w="1008375"/>
                  </a:tblGrid>
                  <a:tr h="369549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MRT_Poster" panose="00000700000000000000" pitchFamily="2" charset="-78"/>
                            </a:rPr>
                            <a:t>معیارها </a:t>
                          </a:r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1800" baseline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18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rtl="0"/>
                          <a:endParaRPr lang="fa-IR" dirty="0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437706"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3"/>
                          <a:stretch>
                            <a:fillRect t="-92958" r="-457459" b="-4746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3"/>
                          <a:stretch>
                            <a:fillRect l="-105848" t="-92958" r="-384211" b="-4746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3"/>
                          <a:stretch>
                            <a:fillRect l="-220000" t="-92958" r="-310625" b="-4746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3"/>
                          <a:stretch>
                            <a:fillRect l="-301176" t="-92958" r="-192353" b="-474648"/>
                          </a:stretch>
                        </a:blipFill>
                      </a:tcPr>
                    </a:tc>
                    <a:tc gridSpan="2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506984"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8931" t="-163095" r="-105660" b="-30119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00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0698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3"/>
                          <a:stretch>
                            <a:fillRect l="-428931" t="-266265" r="-105660" b="-20481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8931" t="-380000" r="-105660" b="-1125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78911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3"/>
                          <a:stretch>
                            <a:fillRect l="-428931" t="-486076" r="-105660" b="-13924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435481"/>
              </p:ext>
            </p:extLst>
          </p:nvPr>
        </p:nvGraphicFramePr>
        <p:xfrm>
          <a:off x="892175" y="2519363"/>
          <a:ext cx="32496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4" imgW="1257120" imgH="304560" progId="Equation.DSMT4">
                  <p:embed/>
                </p:oleObj>
              </mc:Choice>
              <mc:Fallback>
                <p:oleObj name="Equation" r:id="rId4" imgW="125712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2175" y="2519363"/>
                        <a:ext cx="3249613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own Arrow 8"/>
          <p:cNvSpPr/>
          <p:nvPr/>
        </p:nvSpPr>
        <p:spPr>
          <a:xfrm>
            <a:off x="3975894" y="3306763"/>
            <a:ext cx="331788" cy="808037"/>
          </a:xfrm>
          <a:prstGeom prst="downArrow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09600"/>
            <a:ext cx="7543800" cy="1127761"/>
          </a:xfrm>
        </p:spPr>
        <p:txBody>
          <a:bodyPr>
            <a:normAutofit/>
          </a:bodyPr>
          <a:lstStyle/>
          <a:p>
            <a:pPr algn="r"/>
            <a:r>
              <a:rPr lang="fa-IR" sz="32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مرحله ی </a:t>
            </a: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هفتم: </a:t>
            </a:r>
            <a:r>
              <a:rPr lang="fa-IR" sz="3200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تعیین اولویت ها و قضاوت درباره گزینه ها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18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6625302"/>
                  </p:ext>
                </p:extLst>
              </p:nvPr>
            </p:nvGraphicFramePr>
            <p:xfrm>
              <a:off x="228600" y="2389980"/>
              <a:ext cx="5562600" cy="2807586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1887828"/>
                    <a:gridCol w="1542246"/>
                    <a:gridCol w="913326"/>
                    <a:gridCol w="1219200"/>
                  </a:tblGrid>
                  <a:tr h="41049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مقدار</a:t>
                          </a:r>
                          <a:r>
                            <a:rPr lang="fa-IR" sz="2400" baseline="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 نرمال شده با توجه به گروه</a:t>
                          </a:r>
                          <a:endParaRPr lang="fa-IR" sz="2400" dirty="0">
                            <a:solidFill>
                              <a:srgbClr val="002060"/>
                            </a:solidFill>
                            <a:cs typeface="Mj_AridiNaskh Bold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مقدار</a:t>
                          </a:r>
                          <a:r>
                            <a:rPr lang="fa-IR" sz="2400" baseline="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 حدی</a:t>
                          </a:r>
                          <a:endParaRPr lang="fa-IR" sz="2400" dirty="0">
                            <a:solidFill>
                              <a:srgbClr val="002060"/>
                            </a:solidFill>
                            <a:cs typeface="Mj_AridiNaskh Bold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FF0000"/>
                              </a:solidFill>
                            </a:rPr>
                            <a:t>0.6569</a:t>
                          </a:r>
                          <a:endParaRPr lang="fa-IR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b="0" i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</a:rPr>
                            <a:t>A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00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4551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FF0000"/>
                              </a:solidFill>
                            </a:rPr>
                            <a:t>0.3430</a:t>
                          </a:r>
                          <a:endParaRPr lang="fa-IR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fa-IR" sz="240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پل</m:t>
                              </m:r>
                              <m:r>
                                <m:rPr>
                                  <m:nor/>
                                </m:rPr>
                                <a:rPr lang="fa-IR" sz="2400" baseline="0" dirty="0" smtClean="0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cs typeface="B Nazanin" panose="00000400000000000000" pitchFamily="2" charset="-78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cs typeface="B Nazanin" panose="00000400000000000000" pitchFamily="2" charset="-78"/>
                            </a:rPr>
                            <a:t>B</a:t>
                          </a:r>
                          <a:endParaRPr lang="fa-IR" sz="2400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cs typeface="B Nazanin" panose="00000400000000000000" pitchFamily="2" charset="-78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0070C0"/>
                              </a:solidFill>
                            </a:rPr>
                            <a:t>0.5973</a:t>
                          </a:r>
                          <a:endParaRPr lang="fa-IR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00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MRT_Poster" panose="00000700000000000000" pitchFamily="2" charset="-78"/>
                                  </a:rPr>
                                  <m:t>زیبایـی</m:t>
                                </m:r>
                              </m:oMath>
                            </m:oMathPara>
                          </a14:m>
                          <a:endParaRPr lang="fa-IR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2D05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78911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0070C0"/>
                              </a:solidFill>
                            </a:rPr>
                            <a:t>0.4026</a:t>
                          </a:r>
                          <a:endParaRPr lang="fa-IR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l" rt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sz="2000" b="1" i="0" dirty="0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cs typeface="B Nazanin" panose="00000400000000000000" pitchFamily="2" charset="-78"/>
                                  </a:rPr>
                                  <m:t>امنیت</m:t>
                                </m:r>
                              </m:oMath>
                            </m:oMathPara>
                          </a14:m>
                          <a:endParaRPr lang="fa-IR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92D05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6625302"/>
                  </p:ext>
                </p:extLst>
              </p:nvPr>
            </p:nvGraphicFramePr>
            <p:xfrm>
              <a:off x="228600" y="2389980"/>
              <a:ext cx="5562600" cy="2807586"/>
            </p:xfrm>
            <a:graphic>
              <a:graphicData uri="http://schemas.openxmlformats.org/drawingml/2006/table">
                <a:tbl>
                  <a:tblPr rtl="1" firstRow="1" bandRow="1">
                    <a:tableStyleId>{91EBBBCC-DAD2-459C-BE2E-F6DE35CF9A28}</a:tableStyleId>
                  </a:tblPr>
                  <a:tblGrid>
                    <a:gridCol w="1887828"/>
                    <a:gridCol w="1542246"/>
                    <a:gridCol w="913326"/>
                    <a:gridCol w="1219200"/>
                  </a:tblGrid>
                  <a:tr h="8229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240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مقدار</a:t>
                          </a:r>
                          <a:r>
                            <a:rPr lang="fa-IR" sz="2400" baseline="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 نرمال شده با توجه به گروه</a:t>
                          </a:r>
                          <a:endParaRPr lang="fa-IR" sz="2400" dirty="0">
                            <a:solidFill>
                              <a:srgbClr val="002060"/>
                            </a:solidFill>
                            <a:cs typeface="Mj_AridiNaskh Bold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40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مقدار</a:t>
                          </a:r>
                          <a:r>
                            <a:rPr lang="fa-IR" sz="2400" baseline="0" dirty="0" smtClean="0">
                              <a:solidFill>
                                <a:srgbClr val="002060"/>
                              </a:solidFill>
                              <a:cs typeface="Mj_AridiNaskh Bold" panose="00000700000000000000" pitchFamily="2" charset="-78"/>
                            </a:rPr>
                            <a:t> حدی</a:t>
                          </a:r>
                          <a:endParaRPr lang="fa-IR" sz="2400" dirty="0">
                            <a:solidFill>
                              <a:srgbClr val="002060"/>
                            </a:solidFill>
                            <a:cs typeface="Mj_AridiNaskh Bold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rtl="1"/>
                          <a:endParaRPr lang="fa-I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rtl="1"/>
                          <a:endParaRPr lang="fa-IR"/>
                        </a:p>
                      </a:txBody>
                      <a:tcPr/>
                    </a:tc>
                  </a:tr>
                  <a:tr h="506984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FF0000"/>
                              </a:solidFill>
                            </a:rPr>
                            <a:t>0.6569</a:t>
                          </a:r>
                          <a:endParaRPr lang="fa-IR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+mj-lt"/>
                            </a:rPr>
                            <a:t>0.3284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375333" t="-172289" r="-135333" b="-306024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2000" smtClean="0">
                              <a:cs typeface="MRT_Poster" panose="00000700000000000000" pitchFamily="2" charset="-78"/>
                            </a:rPr>
                            <a:t>گزینه</a:t>
                          </a: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 ها</a:t>
                          </a:r>
                          <a:endParaRPr lang="fa-IR" sz="2000" dirty="0" smtClean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06984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FF0000"/>
                              </a:solidFill>
                            </a:rPr>
                            <a:t>0.3430</a:t>
                          </a:r>
                          <a:endParaRPr lang="fa-IR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smtClean="0">
                              <a:latin typeface="+mj-lt"/>
                            </a:rPr>
                            <a:t>0.1715</a:t>
                          </a:r>
                          <a:endParaRPr lang="fa-IR" b="1" dirty="0">
                            <a:latin typeface="+mj-lt"/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375333" t="-269048" r="-135333" b="-202381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  <a:tr h="491747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0070C0"/>
                              </a:solidFill>
                            </a:rPr>
                            <a:t>0.5973</a:t>
                          </a:r>
                          <a:endParaRPr lang="fa-IR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0.2986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375333" t="-387500" r="-135333" b="-1125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rtl="0">
                            <a:lnSpc>
                              <a:spcPct val="200000"/>
                            </a:lnSpc>
                          </a:pPr>
                          <a:r>
                            <a:rPr lang="fa-IR" sz="2000" baseline="0" smtClean="0">
                              <a:cs typeface="MRT_Poster" panose="00000700000000000000" pitchFamily="2" charset="-78"/>
                            </a:rPr>
                            <a:t>معیارها</a:t>
                          </a:r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78911"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b="1" dirty="0" smtClean="0">
                              <a:solidFill>
                                <a:srgbClr val="0070C0"/>
                              </a:solidFill>
                            </a:rPr>
                            <a:t>0.4026</a:t>
                          </a:r>
                          <a:endParaRPr lang="fa-IR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 rtl="0"/>
                          <a:r>
                            <a:rPr lang="en-US" sz="1800" b="1" kern="120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0.2013</a:t>
                          </a:r>
                          <a:endParaRPr lang="fa-IR" dirty="0">
                            <a:latin typeface="Buxton Sketch" panose="03080500000500000004" pitchFamily="66" charset="0"/>
                            <a:cs typeface="+mn-cs"/>
                          </a:endParaRPr>
                        </a:p>
                      </a:txBody>
                      <a:tcPr>
                        <a:cell3D prstMaterial="dkEdge">
                          <a:bevel prst="coolSlant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fa-IR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2"/>
                          <a:stretch>
                            <a:fillRect l="-375333" t="-493671" r="-135333" b="-13924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 rtl="0"/>
                          <a:endParaRPr lang="fa-IR" sz="2000" dirty="0">
                            <a:cs typeface="MRT_Poster" panose="00000700000000000000" pitchFamily="2" charset="-78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Chevron 3"/>
          <p:cNvSpPr/>
          <p:nvPr/>
        </p:nvSpPr>
        <p:spPr>
          <a:xfrm>
            <a:off x="5791200" y="3429000"/>
            <a:ext cx="719744" cy="609600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5791200" y="4419600"/>
            <a:ext cx="719744" cy="6096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00800" y="3517392"/>
            <a:ext cx="30947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8056" lvl="1" algn="r" rtl="1"/>
            <a:r>
              <a:rPr lang="fa-IR" sz="2000" dirty="0">
                <a:cs typeface="Mj_Digital Arabia XL" panose="00000400000000000000" pitchFamily="2" charset="-78"/>
              </a:rPr>
              <a:t>وزن </a:t>
            </a:r>
            <a:r>
              <a:rPr lang="fa-IR" sz="2000" dirty="0" smtClean="0">
                <a:cs typeface="Mj_Digital Arabia XL" panose="00000400000000000000" pitchFamily="2" charset="-78"/>
              </a:rPr>
              <a:t>گزینه ها برای انتخاب </a:t>
            </a:r>
            <a:endParaRPr lang="fa-IR" sz="2000" dirty="0">
              <a:cs typeface="Mj_Digital Arabia XL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10944" y="4524345"/>
            <a:ext cx="26651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8056" lvl="1" algn="r" rtl="1"/>
            <a:r>
              <a:rPr lang="fa-IR" sz="2000" dirty="0">
                <a:cs typeface="Mj_Digital Arabia XL" panose="00000400000000000000" pitchFamily="2" charset="-78"/>
              </a:rPr>
              <a:t>وزن </a:t>
            </a:r>
            <a:r>
              <a:rPr lang="fa-IR" sz="2000" dirty="0" smtClean="0">
                <a:cs typeface="Mj_Digital Arabia XL" panose="00000400000000000000" pitchFamily="2" charset="-78"/>
              </a:rPr>
              <a:t>معیارها بر </a:t>
            </a:r>
            <a:r>
              <a:rPr lang="fa-IR" sz="2000" dirty="0">
                <a:cs typeface="Mj_Digital Arabia XL" panose="00000400000000000000" pitchFamily="2" charset="-78"/>
              </a:rPr>
              <a:t>هدف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مثال 2 :</a:t>
            </a:r>
            <a:br>
              <a:rPr lang="fa-IR" dirty="0" smtClean="0">
                <a:solidFill>
                  <a:srgbClr val="00B0F0"/>
                </a:solidFill>
                <a:cs typeface="B Nazanin" panose="00000400000000000000" pitchFamily="2" charset="-78"/>
              </a:rPr>
            </a:br>
            <a:r>
              <a:rPr lang="fa-IR" b="1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B Nazanin" panose="00000400000000000000" pitchFamily="2" charset="-78"/>
              </a:rPr>
              <a:t>برآورد سهم بازار همبرگر</a:t>
            </a:r>
            <a:endParaRPr lang="en-US" b="1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1737361"/>
            <a:ext cx="768096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Nazanin" panose="00000400000000000000" pitchFamily="2" charset="-78"/>
              </a:rPr>
              <a:t>مساله: تخمین سهم بازار سه رقیب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Nazanin" panose="00000400000000000000" pitchFamily="2" charset="-78"/>
              </a:rPr>
              <a:t>سوال اصلی در مقایسه ها: با توجه به سهم بازار چه چیزی اهمیت بیش تری دارد؟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078224" y="2965684"/>
            <a:ext cx="1484376" cy="9368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B Nazanin" panose="00000400000000000000" pitchFamily="2" charset="-78"/>
              </a:rPr>
              <a:t>گزینه ها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473292" y="4016192"/>
            <a:ext cx="1484376" cy="9368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B Nazanin" panose="00000400000000000000" pitchFamily="2" charset="-78"/>
              </a:rPr>
              <a:t>دیگر موارد</a:t>
            </a:r>
          </a:p>
        </p:txBody>
      </p:sp>
      <p:sp>
        <p:nvSpPr>
          <p:cNvPr id="15" name="Oval 14"/>
          <p:cNvSpPr/>
          <p:nvPr/>
        </p:nvSpPr>
        <p:spPr>
          <a:xfrm>
            <a:off x="4078224" y="4953000"/>
            <a:ext cx="1484376" cy="9368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B Nazanin" panose="00000400000000000000" pitchFamily="2" charset="-78"/>
              </a:rPr>
              <a:t>کیفیت غذا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683156" y="4016192"/>
            <a:ext cx="1484376" cy="9368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B Nazanin" panose="00000400000000000000" pitchFamily="2" charset="-78"/>
              </a:rPr>
              <a:t>تبلیغات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17" name="Left-Up Arrow 16"/>
          <p:cNvSpPr/>
          <p:nvPr/>
        </p:nvSpPr>
        <p:spPr>
          <a:xfrm rot="10800000">
            <a:off x="2133600" y="3352800"/>
            <a:ext cx="1920240" cy="647208"/>
          </a:xfrm>
          <a:prstGeom prst="leftUpArrow">
            <a:avLst>
              <a:gd name="adj1" fmla="val 8598"/>
              <a:gd name="adj2" fmla="val 1064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Left-Up Arrow 18"/>
          <p:cNvSpPr/>
          <p:nvPr/>
        </p:nvSpPr>
        <p:spPr>
          <a:xfrm rot="16200000">
            <a:off x="6162276" y="2753124"/>
            <a:ext cx="663392" cy="1862744"/>
          </a:xfrm>
          <a:prstGeom prst="leftUpArrow">
            <a:avLst>
              <a:gd name="adj1" fmla="val 8598"/>
              <a:gd name="adj2" fmla="val 1064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Up Arrow 17"/>
          <p:cNvSpPr/>
          <p:nvPr/>
        </p:nvSpPr>
        <p:spPr>
          <a:xfrm>
            <a:off x="4732020" y="3902492"/>
            <a:ext cx="152400" cy="1050508"/>
          </a:xfrm>
          <a:prstGeom prst="upArrow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Left-Up Arrow 20"/>
          <p:cNvSpPr/>
          <p:nvPr/>
        </p:nvSpPr>
        <p:spPr>
          <a:xfrm rot="5400000">
            <a:off x="2862519" y="4246315"/>
            <a:ext cx="486783" cy="1944625"/>
          </a:xfrm>
          <a:prstGeom prst="leftUpArrow">
            <a:avLst>
              <a:gd name="adj1" fmla="val 8598"/>
              <a:gd name="adj2" fmla="val 1064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0" name="Left-Right Arrow 19"/>
          <p:cNvSpPr/>
          <p:nvPr/>
        </p:nvSpPr>
        <p:spPr>
          <a:xfrm>
            <a:off x="2957668" y="4419600"/>
            <a:ext cx="3725488" cy="152400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Circular Arrow 21"/>
          <p:cNvSpPr/>
          <p:nvPr/>
        </p:nvSpPr>
        <p:spPr>
          <a:xfrm rot="16200000">
            <a:off x="1232331" y="3899331"/>
            <a:ext cx="765374" cy="1189563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4" name="Circular Arrow 23"/>
          <p:cNvSpPr/>
          <p:nvPr/>
        </p:nvSpPr>
        <p:spPr>
          <a:xfrm rot="5400000">
            <a:off x="7672755" y="3875274"/>
            <a:ext cx="765374" cy="1189563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a-IR" sz="36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تاریخچه­ی</a:t>
            </a:r>
            <a:r>
              <a:rPr lang="fa-IR" sz="3600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3600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مختصر </a:t>
            </a:r>
            <a:r>
              <a:rPr lang="fa-IR" sz="36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روش</a:t>
            </a:r>
            <a:r>
              <a:rPr lang="fa-IR" sz="3600" dirty="0">
                <a:solidFill>
                  <a:srgbClr val="00B0F0"/>
                </a:solidFill>
                <a:cs typeface="B Nazanin" panose="00000400000000000000" pitchFamily="2" charset="-78"/>
              </a:rPr>
              <a:t> </a:t>
            </a:r>
            <a:r>
              <a:rPr lang="en-US" sz="3600" dirty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sz="3600" dirty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sz="3600" dirty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81399" y="1845734"/>
            <a:ext cx="4785361" cy="402336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rgbClr val="FF6600"/>
                </a:solidFill>
                <a:cs typeface="B Nazanin" pitchFamily="2" charset="-78"/>
              </a:rPr>
              <a:t>1996) ابداع  روش </a:t>
            </a:r>
          </a:p>
          <a:p>
            <a:pPr lvl="1" algn="r" rtl="1"/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ابداع کننده: توماس ساعتی (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Thomas L. Saaty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) </a:t>
            </a:r>
            <a:endParaRPr lang="fa-IR" sz="2000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lvl="1" algn="l" rtl="0"/>
            <a:r>
              <a:rPr lang="en-US" i="1" dirty="0">
                <a:solidFill>
                  <a:schemeClr val="accent2">
                    <a:lumMod val="75000"/>
                  </a:schemeClr>
                </a:solidFill>
              </a:rPr>
              <a:t>University of Pittsburgh</a:t>
            </a:r>
            <a:endParaRPr lang="en-US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algn="ctr" rtl="0">
              <a:buNone/>
            </a:pPr>
            <a:r>
              <a:rPr lang="en-US" sz="1600" i="1" dirty="0" smtClean="0">
                <a:solidFill>
                  <a:schemeClr val="accent2">
                    <a:lumMod val="75000"/>
                  </a:schemeClr>
                </a:solidFill>
              </a:rPr>
              <a:t>Decision Making with Dependence and Feedback:</a:t>
            </a:r>
          </a:p>
          <a:p>
            <a:pPr algn="ctr" rtl="0">
              <a:buNone/>
            </a:pPr>
            <a:r>
              <a:rPr lang="en-US" sz="16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600" i="1" dirty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en-US" sz="1600" i="1" dirty="0" smtClean="0">
                <a:solidFill>
                  <a:schemeClr val="accent2">
                    <a:lumMod val="75000"/>
                  </a:schemeClr>
                </a:solidFill>
              </a:rPr>
              <a:t>he Analytic Network Process</a:t>
            </a:r>
            <a:endParaRPr lang="en-US" sz="1600" i="1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>
              <a:buNone/>
            </a:pPr>
            <a:endParaRPr lang="en-US" sz="1400" i="1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solidFill>
                  <a:srgbClr val="FF6600"/>
                </a:solidFill>
                <a:cs typeface="B Nazanin" pitchFamily="2" charset="-78"/>
              </a:rPr>
              <a:t>2005) توسعه ی روش</a:t>
            </a:r>
            <a:endParaRPr lang="en-US" dirty="0" smtClean="0">
              <a:solidFill>
                <a:srgbClr val="FF6600"/>
              </a:solidFill>
              <a:cs typeface="B Nazanin" pitchFamily="2" charset="-78"/>
            </a:endParaRPr>
          </a:p>
          <a:p>
            <a:pPr lvl="1" algn="r" rtl="1"/>
            <a:r>
              <a:rPr lang="fa-IR" sz="19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توسعه دهنده: پروفسور ساعتی</a:t>
            </a:r>
            <a:endParaRPr lang="en-US" sz="19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marL="23813" indent="-23813" algn="ctr" rtl="0">
              <a:buNone/>
            </a:pPr>
            <a:r>
              <a:rPr lang="en-US" sz="1300" i="1" dirty="0" smtClean="0">
                <a:solidFill>
                  <a:schemeClr val="accent2">
                    <a:lumMod val="75000"/>
                  </a:schemeClr>
                </a:solidFill>
              </a:rPr>
              <a:t>Theory and Applications of the Analytic Network Process: </a:t>
            </a:r>
          </a:p>
          <a:p>
            <a:pPr marL="23813" indent="-23813" algn="ctr" rtl="0">
              <a:buNone/>
            </a:pPr>
            <a:r>
              <a:rPr lang="en-US" sz="1300" i="1" dirty="0" smtClean="0">
                <a:solidFill>
                  <a:schemeClr val="accent2">
                    <a:lumMod val="75000"/>
                  </a:schemeClr>
                </a:solidFill>
              </a:rPr>
              <a:t>Decision Making with Benefits, Opportunities, Costs and Risks</a:t>
            </a:r>
            <a:endParaRPr lang="fa-IR" sz="13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</p:txBody>
      </p:sp>
      <p:pic>
        <p:nvPicPr>
          <p:cNvPr id="6" name="Picture 5" descr="428px-ThomasLSaaty2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845734"/>
            <a:ext cx="2514600" cy="351926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rgbClr val="00B0F0"/>
                </a:solidFill>
                <a:cs typeface="B Nazanin" pitchFamily="2" charset="-78"/>
              </a:rPr>
              <a:t>توسعه ی روش </a:t>
            </a:r>
            <a:r>
              <a:rPr lang="en-US" dirty="0">
                <a:solidFill>
                  <a:srgbClr val="00B0F0"/>
                </a:solidFill>
                <a:cs typeface="B Nazanin" pitchFamily="2" charset="-78"/>
              </a:rPr>
              <a:t>A</a:t>
            </a:r>
            <a:r>
              <a:rPr lang="en-US" dirty="0">
                <a:solidFill>
                  <a:srgbClr val="FFFF00"/>
                </a:solidFill>
                <a:cs typeface="B Nazanin" pitchFamily="2" charset="-78"/>
              </a:rPr>
              <a:t>N</a:t>
            </a:r>
            <a:r>
              <a:rPr lang="en-US" dirty="0">
                <a:solidFill>
                  <a:srgbClr val="00B0F0"/>
                </a:solidFill>
                <a:cs typeface="B Nazanin" pitchFamily="2" charset="-78"/>
              </a:rPr>
              <a:t>P</a:t>
            </a:r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2087211"/>
            <a:ext cx="7651750" cy="4022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FontTx/>
              <a:buBlip>
                <a:blip r:embed="rId2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dirty="0" smtClean="0">
                <a:cs typeface="B Nazanin" pitchFamily="2" charset="-78"/>
              </a:rPr>
              <a:t>در سال 2005 دیدگاه جدیدی در مورد روش </a:t>
            </a:r>
            <a:r>
              <a:rPr lang="en-US" dirty="0" smtClean="0">
                <a:cs typeface="B Nazanin" pitchFamily="2" charset="-78"/>
              </a:rPr>
              <a:t>ANP</a:t>
            </a:r>
            <a:r>
              <a:rPr lang="fa-IR" dirty="0" smtClean="0">
                <a:cs typeface="B Nazanin" pitchFamily="2" charset="-78"/>
              </a:rPr>
              <a:t> توسط پروفسور ساعتی مطرح شد که با استقبال زیادی مواجه شد 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در این دیدگاه هر مسأله ای از چهار منظر  مورد بررسی قرار می گیرد و تمام مراحل ذکر شده برای هر کدام از آن ها اجرا می شود که این چهار منظر عبارتند </a:t>
            </a:r>
            <a:r>
              <a:rPr lang="fa-IR" dirty="0" smtClean="0">
                <a:cs typeface="B Nazanin" pitchFamily="2" charset="-78"/>
              </a:rPr>
              <a:t>از:</a:t>
            </a:r>
            <a:endParaRPr lang="fa-IR" dirty="0" smtClean="0">
              <a:cs typeface="B Nazanin" pitchFamily="2" charset="-78"/>
            </a:endParaRPr>
          </a:p>
          <a:p>
            <a:pPr lvl="1"/>
            <a:r>
              <a:rPr lang="fa-IR" sz="2800" dirty="0" smtClean="0">
                <a:cs typeface="B Nazanin" pitchFamily="2" charset="-78"/>
              </a:rPr>
              <a:t>1) سود </a:t>
            </a:r>
          </a:p>
          <a:p>
            <a:pPr lvl="1"/>
            <a:r>
              <a:rPr lang="fa-IR" sz="2800" dirty="0" smtClean="0">
                <a:cs typeface="B Nazanin" pitchFamily="2" charset="-78"/>
              </a:rPr>
              <a:t>2) هزینه</a:t>
            </a:r>
          </a:p>
          <a:p>
            <a:pPr lvl="1"/>
            <a:r>
              <a:rPr lang="fa-IR" sz="2800" dirty="0" smtClean="0">
                <a:cs typeface="B Nazanin" pitchFamily="2" charset="-78"/>
              </a:rPr>
              <a:t>3) فرصت ها </a:t>
            </a:r>
          </a:p>
          <a:p>
            <a:pPr lvl="1"/>
            <a:r>
              <a:rPr lang="fa-IR" sz="2800" dirty="0" smtClean="0">
                <a:cs typeface="B Nazanin" pitchFamily="2" charset="-78"/>
              </a:rPr>
              <a:t>4) تهدیدها </a:t>
            </a:r>
            <a:endParaRPr lang="en-US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077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00B0F0"/>
                </a:solidFill>
                <a:cs typeface="B Nazanin" pitchFamily="2" charset="-78"/>
              </a:rPr>
              <a:t>توسعه ی روش </a:t>
            </a:r>
            <a:r>
              <a:rPr lang="en-US" dirty="0" smtClean="0">
                <a:solidFill>
                  <a:srgbClr val="00B0F0"/>
                </a:solidFill>
                <a:cs typeface="B Nazanin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itchFamily="2" charset="-78"/>
              </a:rPr>
              <a:t>N</a:t>
            </a:r>
            <a:r>
              <a:rPr lang="en-US" dirty="0" smtClean="0">
                <a:solidFill>
                  <a:srgbClr val="00B0F0"/>
                </a:solidFill>
                <a:cs typeface="B Nazanin" pitchFamily="2" charset="-78"/>
              </a:rPr>
              <a:t>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400" b="1" dirty="0" smtClean="0">
                <a:cs typeface="B Nazanin" pitchFamily="2" charset="-78"/>
              </a:rPr>
              <a:t>در نهایت ماتریس نتیجه از فرمول زیر حاصل </a:t>
            </a:r>
            <a:r>
              <a:rPr lang="fa-IR" sz="2400" b="1" dirty="0" smtClean="0">
                <a:cs typeface="B Nazanin" pitchFamily="2" charset="-78"/>
              </a:rPr>
              <a:t>می گردد:</a:t>
            </a:r>
            <a:endParaRPr lang="fa-IR" sz="2400" b="1" dirty="0" smtClean="0">
              <a:cs typeface="B Nazanin" pitchFamily="2" charset="-78"/>
            </a:endParaRPr>
          </a:p>
          <a:p>
            <a:pPr>
              <a:buNone/>
            </a:pPr>
            <a:endParaRPr lang="fa-IR" dirty="0" smtClean="0">
              <a:cs typeface="B Nazanin" pitchFamily="2" charset="-78"/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cs typeface="B Nazanin" pitchFamily="2" charset="-78"/>
              </a:rPr>
              <a:t>( B * O )/( R * C )</a:t>
            </a:r>
          </a:p>
          <a:p>
            <a:pPr>
              <a:buNone/>
            </a:pPr>
            <a:endParaRPr lang="en-US" dirty="0" smtClean="0">
              <a:cs typeface="B Nazanin" pitchFamily="2" charset="-78"/>
            </a:endParaRPr>
          </a:p>
          <a:p>
            <a:pPr>
              <a:buNone/>
            </a:pPr>
            <a:r>
              <a:rPr lang="en-US" sz="2400" b="1" dirty="0" smtClean="0">
                <a:cs typeface="B Nazanin" pitchFamily="2" charset="-78"/>
              </a:rPr>
              <a:t>B </a:t>
            </a:r>
            <a:r>
              <a:rPr lang="fa-IR" sz="2400" b="1" dirty="0" smtClean="0">
                <a:cs typeface="B Nazanin" pitchFamily="2" charset="-78"/>
              </a:rPr>
              <a:t>: ماتریس حاصل از منظر سود دهی</a:t>
            </a:r>
            <a:endParaRPr lang="en-US" sz="2400" b="1" dirty="0" smtClean="0">
              <a:cs typeface="B Nazanin" pitchFamily="2" charset="-78"/>
            </a:endParaRPr>
          </a:p>
          <a:p>
            <a:pPr>
              <a:buNone/>
            </a:pPr>
            <a:r>
              <a:rPr lang="en-US" sz="2400" b="1" dirty="0" smtClean="0">
                <a:cs typeface="B Nazanin" pitchFamily="2" charset="-78"/>
              </a:rPr>
              <a:t>O </a:t>
            </a:r>
            <a:r>
              <a:rPr lang="fa-IR" sz="2400" b="1" dirty="0" smtClean="0">
                <a:cs typeface="B Nazanin" pitchFamily="2" charset="-78"/>
              </a:rPr>
              <a:t>: ماتریس حاصل از منظر فرصت ها</a:t>
            </a:r>
            <a:endParaRPr lang="en-US" sz="2400" b="1" dirty="0" smtClean="0">
              <a:cs typeface="B Nazanin" pitchFamily="2" charset="-78"/>
            </a:endParaRPr>
          </a:p>
          <a:p>
            <a:pPr>
              <a:buNone/>
            </a:pPr>
            <a:r>
              <a:rPr lang="en-US" sz="2400" b="1" dirty="0" smtClean="0">
                <a:cs typeface="B Nazanin" pitchFamily="2" charset="-78"/>
              </a:rPr>
              <a:t>R </a:t>
            </a:r>
            <a:r>
              <a:rPr lang="fa-IR" sz="2400" b="1" dirty="0" smtClean="0">
                <a:cs typeface="B Nazanin" pitchFamily="2" charset="-78"/>
              </a:rPr>
              <a:t>: ماتریس حاصل از منظر تهدید ها</a:t>
            </a:r>
            <a:endParaRPr lang="en-US" sz="2400" b="1" dirty="0" smtClean="0">
              <a:cs typeface="B Nazanin" pitchFamily="2" charset="-78"/>
            </a:endParaRPr>
          </a:p>
          <a:p>
            <a:pPr>
              <a:buNone/>
            </a:pPr>
            <a:r>
              <a:rPr lang="en-US" sz="2400" b="1" dirty="0" smtClean="0">
                <a:cs typeface="B Nazanin" pitchFamily="2" charset="-78"/>
              </a:rPr>
              <a:t>C </a:t>
            </a:r>
            <a:r>
              <a:rPr lang="fa-IR" sz="2400" b="1" dirty="0" smtClean="0">
                <a:cs typeface="B Nazanin" pitchFamily="2" charset="-78"/>
              </a:rPr>
              <a:t>: ماتریس حاصل از منظر هزینه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flythrough hasBounce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00B0F0"/>
                </a:solidFill>
                <a:cs typeface="B Nazanin" pitchFamily="2" charset="-78"/>
              </a:rPr>
              <a:t>منابع و مراجع :</a:t>
            </a:r>
            <a:endParaRPr lang="en-US" dirty="0">
              <a:solidFill>
                <a:srgbClr val="00B0F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itchFamily="2" charset="-78"/>
              </a:rPr>
              <a:t>منصور مومنی، علی رضا شریفی سلیم، مدل ها و نرم افزارهای تصمیم گیری چندشاخصه.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dirty="0" smtClean="0">
                <a:cs typeface="B Nazanin" pitchFamily="2" charset="-78"/>
              </a:rPr>
              <a:t>دکتر محمد عطایی، تصمیم گیری چند معیاره، انتشارات دانشگاه صنعتی شاهرود.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846263"/>
            <a:ext cx="7651750" cy="4022725"/>
          </a:xfrm>
        </p:spPr>
        <p:txBody>
          <a:bodyPr/>
          <a:lstStyle/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sz="4400" b="1" i="1" dirty="0" smtClean="0">
                <a:solidFill>
                  <a:srgbClr val="FF6600"/>
                </a:solidFill>
                <a:cs typeface="B Nazanin" pitchFamily="2" charset="-78"/>
              </a:rPr>
              <a:t>پاینده باشید</a:t>
            </a:r>
            <a:endParaRPr lang="en-US" sz="4400" b="1" i="1" dirty="0">
              <a:solidFill>
                <a:srgbClr val="FF6600"/>
              </a:solidFill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-33090"/>
            <a:ext cx="9144000" cy="68910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1846263"/>
            <a:ext cx="98395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RT_Poster_13" panose="00000700000000000000" pitchFamily="2" charset="-78"/>
              </a:rPr>
              <a:t>هنوزم باورم این است</a:t>
            </a:r>
            <a:br>
              <a:rPr lang="fa-IR" sz="4000" dirty="0" smtClean="0">
                <a:solidFill>
                  <a:srgbClr val="C00000"/>
                </a:solidFill>
                <a:cs typeface="MRT_Poster_13" panose="00000700000000000000" pitchFamily="2" charset="-78"/>
              </a:rPr>
            </a:br>
            <a:r>
              <a:rPr lang="fa-IR" sz="4000" dirty="0" smtClean="0">
                <a:solidFill>
                  <a:srgbClr val="C00000"/>
                </a:solidFill>
                <a:cs typeface="MRT_Poster_13" panose="00000700000000000000" pitchFamily="2" charset="-78"/>
              </a:rPr>
              <a:t>				</a:t>
            </a:r>
            <a:r>
              <a:rPr lang="fa-IR" sz="4000" dirty="0">
                <a:solidFill>
                  <a:srgbClr val="C00000"/>
                </a:solidFill>
                <a:cs typeface="MRT_Poster_13" panose="00000700000000000000" pitchFamily="2" charset="-78"/>
              </a:rPr>
              <a:t>	</a:t>
            </a:r>
            <a:r>
              <a:rPr lang="fa-IR" sz="4000" dirty="0" smtClean="0">
                <a:solidFill>
                  <a:srgbClr val="C00000"/>
                </a:solidFill>
                <a:cs typeface="MRT_Poster_13" panose="00000700000000000000" pitchFamily="2" charset="-78"/>
              </a:rPr>
              <a:t>		مقصد همان مسیر است ...</a:t>
            </a:r>
            <a:endParaRPr lang="en-US" sz="4000" dirty="0">
              <a:solidFill>
                <a:srgbClr val="C00000"/>
              </a:solidFill>
              <a:cs typeface="MRT_Poster_13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563" y="762000"/>
            <a:ext cx="7543800" cy="899161"/>
          </a:xfrm>
        </p:spPr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برخی ازکاربردهای روش </a:t>
            </a:r>
            <a:r>
              <a:rPr lang="en-US" sz="4000" dirty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sz="4000" dirty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sz="4000" dirty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endParaRPr lang="en-US" sz="4000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5197915"/>
              </p:ext>
            </p:extLst>
          </p:nvPr>
        </p:nvGraphicFramePr>
        <p:xfrm>
          <a:off x="947670" y="1828800"/>
          <a:ext cx="7467600" cy="397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موضوع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ارائه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دهنده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برنامه</a:t>
                      </a:r>
                      <a:r>
                        <a:rPr lang="fa-IR" sz="1800" b="0" baseline="0" dirty="0" smtClean="0">
                          <a:cs typeface="B Nazanin" pitchFamily="2" charset="-78"/>
                        </a:rPr>
                        <a:t> ریزی شهری و منطقه ای</a:t>
                      </a:r>
                      <a:endParaRPr lang="en-US" sz="1800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زبر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دست (1388)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گزینش</a:t>
                      </a:r>
                      <a:r>
                        <a:rPr lang="fa-IR" sz="1800" b="0" baseline="0" dirty="0" smtClean="0">
                          <a:cs typeface="B Nazanin" pitchFamily="2" charset="-78"/>
                        </a:rPr>
                        <a:t> استراتژی مدیریت دانش</a:t>
                      </a:r>
                      <a:endParaRPr lang="en-US" sz="1800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عالم تبریز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، باقرزاده (1386)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ارزیابی</a:t>
                      </a:r>
                      <a:r>
                        <a:rPr lang="fa-IR" sz="1800" b="0" baseline="0" dirty="0" smtClean="0">
                          <a:cs typeface="B Nazanin" pitchFamily="2" charset="-78"/>
                        </a:rPr>
                        <a:t> انتخاب پروژه ی حمل و نقل</a:t>
                      </a:r>
                      <a:endParaRPr lang="en-US" sz="1800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>
                          <a:cs typeface="B Nazanin" pitchFamily="2" charset="-78"/>
                        </a:rPr>
                        <a:t>Shag(2004)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انتخاب</a:t>
                      </a:r>
                      <a:r>
                        <a:rPr lang="fa-IR" sz="1800" b="0" baseline="0" dirty="0" smtClean="0">
                          <a:cs typeface="B Nazanin" pitchFamily="2" charset="-78"/>
                        </a:rPr>
                        <a:t> ابزار ماشین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err="1" smtClean="0">
                          <a:cs typeface="B Nazanin" pitchFamily="2" charset="-78"/>
                        </a:rPr>
                        <a:t>Yurdahut</a:t>
                      </a:r>
                      <a:r>
                        <a:rPr lang="en-US" dirty="0" smtClean="0">
                          <a:cs typeface="B Nazanin" pitchFamily="2" charset="-78"/>
                        </a:rPr>
                        <a:t>(2004)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پیش بینی بحران های مالی</a:t>
                      </a:r>
                      <a:endParaRPr lang="en-US" sz="1800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>
                          <a:cs typeface="B Nazanin" pitchFamily="2" charset="-78"/>
                        </a:rPr>
                        <a:t>Saaty &amp; </a:t>
                      </a:r>
                      <a:r>
                        <a:rPr lang="en-US" dirty="0" err="1" smtClean="0">
                          <a:cs typeface="B Nazanin" pitchFamily="2" charset="-78"/>
                        </a:rPr>
                        <a:t>Niemira</a:t>
                      </a:r>
                      <a:r>
                        <a:rPr lang="en-US" dirty="0" smtClean="0">
                          <a:cs typeface="B Nazanin" pitchFamily="2" charset="-78"/>
                        </a:rPr>
                        <a:t>(2003)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رابطه</a:t>
                      </a:r>
                      <a:r>
                        <a:rPr lang="fa-IR" sz="1800" b="0" baseline="0" dirty="0" smtClean="0">
                          <a:cs typeface="B Nazanin" pitchFamily="2" charset="-78"/>
                        </a:rPr>
                        <a:t> ی بین معیارها در برنامه ریزی تولید</a:t>
                      </a:r>
                      <a:endParaRPr lang="en-US" sz="1800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err="1" smtClean="0">
                          <a:cs typeface="B Nazanin" pitchFamily="2" charset="-78"/>
                        </a:rPr>
                        <a:t>Karsak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et al.(2003)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تجزیه و تحلیل گزینه ها برای</a:t>
                      </a:r>
                      <a:r>
                        <a:rPr lang="fa-IR" sz="1800" b="0" baseline="0" dirty="0" smtClean="0">
                          <a:cs typeface="B Nazanin" pitchFamily="2" charset="-78"/>
                        </a:rPr>
                        <a:t> بهبود در اجرای زنجیره ی تأمین</a:t>
                      </a:r>
                      <a:endParaRPr lang="en-US" sz="1800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cs typeface="B Nazanin" pitchFamily="2" charset="-78"/>
                        </a:rPr>
                        <a:t>Agarwal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&amp; </a:t>
                      </a:r>
                      <a:r>
                        <a:rPr lang="en-US" dirty="0" err="1" smtClean="0">
                          <a:cs typeface="B Nazanin" pitchFamily="2" charset="-78"/>
                        </a:rPr>
                        <a:t>shankar</a:t>
                      </a:r>
                      <a:r>
                        <a:rPr lang="en-US" dirty="0" smtClean="0">
                          <a:cs typeface="B Nazanin" pitchFamily="2" charset="-78"/>
                        </a:rPr>
                        <a:t>(2002)</a:t>
                      </a:r>
                    </a:p>
                    <a:p>
                      <a:pPr algn="ctr" rtl="0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cs typeface="B Nazanin" pitchFamily="2" charset="-78"/>
                        </a:rPr>
                        <a:t>انتخاب</a:t>
                      </a:r>
                      <a:r>
                        <a:rPr lang="fa-IR" sz="1800" b="0" baseline="0" dirty="0" smtClean="0">
                          <a:cs typeface="B Nazanin" pitchFamily="2" charset="-78"/>
                        </a:rPr>
                        <a:t> پروژه ی سیستم اطلاعاتی</a:t>
                      </a:r>
                      <a:endParaRPr lang="en-US" sz="1800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>
                          <a:cs typeface="B Nazanin" pitchFamily="2" charset="-78"/>
                        </a:rPr>
                        <a:t>Lee &amp; Kim (2000)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انتخاب سیستم تولید ناب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Anand</a:t>
                      </a:r>
                      <a:r>
                        <a:rPr lang="fa-I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Kodali</a:t>
                      </a:r>
                      <a:r>
                        <a:rPr lang="fa-I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(2009)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H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solidFill>
                  <a:srgbClr val="00B0F0"/>
                </a:solidFill>
                <a:cs typeface="B Nazanin" panose="00000400000000000000" pitchFamily="2" charset="-78"/>
              </a:rPr>
              <a:t>و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endParaRPr lang="en-US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شباهت:</a:t>
            </a:r>
          </a:p>
          <a:p>
            <a:pPr lvl="1" algn="r" rtl="1"/>
            <a:r>
              <a:rPr lang="fa-IR" sz="3200" dirty="0" smtClean="0">
                <a:cs typeface="B Nazanin" pitchFamily="2" charset="-78"/>
              </a:rPr>
              <a:t>اساس هر دو روش برپایه مقایسه های زوجی است.</a:t>
            </a:r>
            <a:endParaRPr lang="fa-IR" sz="3200" dirty="0">
              <a:cs typeface="B Nazanin" pitchFamily="2" charset="-78"/>
            </a:endParaRPr>
          </a:p>
          <a:p>
            <a:pPr lvl="1">
              <a:buNone/>
            </a:pPr>
            <a:r>
              <a:rPr lang="fa-IR" sz="3200" dirty="0" smtClean="0">
                <a:cs typeface="B Nazanin" pitchFamily="2" charset="-78"/>
              </a:rPr>
              <a:t>   (در واقع می­توان گفت روش </a:t>
            </a:r>
            <a:r>
              <a:rPr lang="en-US" sz="3200" dirty="0" smtClean="0">
                <a:cs typeface="B Nazanin" pitchFamily="2" charset="-78"/>
              </a:rPr>
              <a:t>AHP</a:t>
            </a:r>
            <a:r>
              <a:rPr lang="fa-IR" sz="3200" dirty="0" smtClean="0">
                <a:cs typeface="B Nazanin" pitchFamily="2" charset="-78"/>
              </a:rPr>
              <a:t> حالت خاصی از روش </a:t>
            </a:r>
            <a:r>
              <a:rPr lang="en-US" sz="3200" dirty="0" smtClean="0">
                <a:cs typeface="B Nazanin" pitchFamily="2" charset="-78"/>
              </a:rPr>
              <a:t>ANP</a:t>
            </a:r>
            <a:r>
              <a:rPr lang="fa-IR" sz="3200" dirty="0" smtClean="0">
                <a:cs typeface="B Nazanin" pitchFamily="2" charset="-78"/>
              </a:rPr>
              <a:t> محسوب می شود.)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solidFill>
                  <a:srgbClr val="00B0F0"/>
                </a:solidFill>
                <a:cs typeface="B Nazanin" panose="00000400000000000000" pitchFamily="2" charset="-78"/>
              </a:rPr>
              <a:t>و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H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endParaRPr lang="en-US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81" y="1845734"/>
            <a:ext cx="7652680" cy="4555066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sz="3600" dirty="0" smtClean="0">
                <a:solidFill>
                  <a:srgbClr val="FF0000"/>
                </a:solidFill>
                <a:cs typeface="B Nazanin" pitchFamily="2" charset="-78"/>
              </a:rPr>
              <a:t>تفاوت ها:</a:t>
            </a:r>
            <a:endParaRPr lang="en-US" sz="36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1" algn="just" rtl="1"/>
            <a:r>
              <a:rPr lang="fa-IR" sz="3200" dirty="0" smtClean="0">
                <a:cs typeface="B Nazanin" pitchFamily="2" charset="-78"/>
              </a:rPr>
              <a:t>تفاوت عمده ی این دو روش در ساختار تعریف مدل و ارتباط بین عناصر آن است.</a:t>
            </a:r>
          </a:p>
          <a:p>
            <a:pPr lvl="1" algn="just" rtl="1"/>
            <a:r>
              <a:rPr lang="fa-IR" sz="3200" dirty="0" smtClean="0">
                <a:cs typeface="B Nazanin" pitchFamily="2" charset="-78"/>
              </a:rPr>
              <a:t>روش تحلیل شبکه ای دارای ساختار غیر خطی است در حالیکه روش تحلیل سلسله مراتبی خطی است.</a:t>
            </a:r>
          </a:p>
          <a:p>
            <a:pPr lvl="1" algn="just" rtl="1"/>
            <a:r>
              <a:rPr lang="fa-IR" sz="3200" dirty="0" smtClean="0">
                <a:cs typeface="B Nazanin" pitchFamily="2" charset="-78"/>
              </a:rPr>
              <a:t>در روش سلسله مراتبی هدف از انجام مقایسه های زوجی، پی بردن به پاسخ این سؤال است: کدام گزینه با اهمیت تر است، در حالیکه در روش تحلیل شبکه هدف از انجام مقایسه های زوجی بررسی میزان تاثیر پارامترها بر یکدیگر است. </a:t>
            </a:r>
            <a:endParaRPr lang="en-US" sz="3200" dirty="0" smtClean="0">
              <a:cs typeface="B Nazanin" pitchFamily="2" charset="-78"/>
            </a:endParaRPr>
          </a:p>
          <a:p>
            <a:pPr lvl="1" algn="r" rtl="1"/>
            <a:endParaRPr lang="en-US" sz="32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H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solidFill>
                  <a:srgbClr val="00B0F0"/>
                </a:solidFill>
                <a:cs typeface="B Nazanin" panose="00000400000000000000" pitchFamily="2" charset="-78"/>
              </a:rPr>
              <a:t>و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1524000" y="2552700"/>
            <a:ext cx="1219200" cy="685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619500"/>
            <a:ext cx="1219200" cy="76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524000" y="4838700"/>
            <a:ext cx="1219200" cy="76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352800" y="3619500"/>
            <a:ext cx="1219200" cy="76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4" idx="4"/>
            <a:endCxn id="5" idx="0"/>
          </p:cNvCxnSpPr>
          <p:nvPr/>
        </p:nvCxnSpPr>
        <p:spPr>
          <a:xfrm rot="5400000">
            <a:off x="1943100" y="3429000"/>
            <a:ext cx="3810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1676400" y="4610100"/>
            <a:ext cx="4572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 flipH="1" flipV="1">
            <a:off x="2133600" y="4610100"/>
            <a:ext cx="4572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6" idx="7"/>
            <a:endCxn id="9" idx="3"/>
          </p:cNvCxnSpPr>
          <p:nvPr/>
        </p:nvCxnSpPr>
        <p:spPr>
          <a:xfrm rot="5400000" flipH="1" flipV="1">
            <a:off x="2707808" y="4126752"/>
            <a:ext cx="680384" cy="96669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hape 24"/>
          <p:cNvCxnSpPr>
            <a:stCxn id="9" idx="6"/>
            <a:endCxn id="9" idx="5"/>
          </p:cNvCxnSpPr>
          <p:nvPr/>
        </p:nvCxnSpPr>
        <p:spPr>
          <a:xfrm flipH="1">
            <a:off x="4393452" y="4000500"/>
            <a:ext cx="178548" cy="269408"/>
          </a:xfrm>
          <a:prstGeom prst="curvedConnector4">
            <a:avLst>
              <a:gd name="adj1" fmla="val -128033"/>
              <a:gd name="adj2" fmla="val 226274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5" idx="6"/>
            <a:endCxn id="9" idx="2"/>
          </p:cNvCxnSpPr>
          <p:nvPr/>
        </p:nvCxnSpPr>
        <p:spPr>
          <a:xfrm>
            <a:off x="2743200" y="4000500"/>
            <a:ext cx="609600" cy="15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hape 30"/>
          <p:cNvCxnSpPr>
            <a:stCxn id="5" idx="2"/>
            <a:endCxn id="5" idx="1"/>
          </p:cNvCxnSpPr>
          <p:nvPr/>
        </p:nvCxnSpPr>
        <p:spPr>
          <a:xfrm rot="10800000" flipH="1">
            <a:off x="1524000" y="3731092"/>
            <a:ext cx="178548" cy="269408"/>
          </a:xfrm>
          <a:prstGeom prst="curvedConnector4">
            <a:avLst>
              <a:gd name="adj1" fmla="val -128033"/>
              <a:gd name="adj2" fmla="val 226274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6343038" y="2552700"/>
            <a:ext cx="1219200" cy="685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99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6343038" y="3695700"/>
            <a:ext cx="1219200" cy="76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43038" y="4838700"/>
            <a:ext cx="1219200" cy="76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/>
          <p:cNvCxnSpPr>
            <a:stCxn id="32" idx="4"/>
            <a:endCxn id="33" idx="0"/>
          </p:cNvCxnSpPr>
          <p:nvPr/>
        </p:nvCxnSpPr>
        <p:spPr>
          <a:xfrm rot="5400000">
            <a:off x="6724038" y="3467100"/>
            <a:ext cx="4572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3" idx="4"/>
            <a:endCxn id="34" idx="0"/>
          </p:cNvCxnSpPr>
          <p:nvPr/>
        </p:nvCxnSpPr>
        <p:spPr>
          <a:xfrm rot="5400000">
            <a:off x="6762138" y="4648200"/>
            <a:ext cx="3810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79885" y="1804047"/>
            <a:ext cx="2307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b="1" dirty="0" smtClean="0">
                <a:cs typeface="B Nazanin" panose="00000400000000000000" pitchFamily="2" charset="-78"/>
              </a:rPr>
              <a:t>روش تحلیل سلسله مراتبی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88169" y="1929539"/>
            <a:ext cx="1874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روش تحلیل شبکه ای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3810000" y="4000500"/>
            <a:ext cx="76200" cy="762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962400" y="4000500"/>
            <a:ext cx="76200" cy="762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657600" y="4000500"/>
            <a:ext cx="76200" cy="762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4114800" y="4000500"/>
            <a:ext cx="76200" cy="762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4419600" y="5219700"/>
            <a:ext cx="10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Elements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886200" y="262890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Cluster</a:t>
            </a:r>
          </a:p>
        </p:txBody>
      </p:sp>
      <p:cxnSp>
        <p:nvCxnSpPr>
          <p:cNvPr id="57" name="Straight Arrow Connector 56"/>
          <p:cNvCxnSpPr>
            <a:endCxn id="5" idx="7"/>
          </p:cNvCxnSpPr>
          <p:nvPr/>
        </p:nvCxnSpPr>
        <p:spPr>
          <a:xfrm rot="10800000" flipV="1">
            <a:off x="2564652" y="3009900"/>
            <a:ext cx="1626348" cy="721192"/>
          </a:xfrm>
          <a:prstGeom prst="straightConnector1">
            <a:avLst/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9" idx="0"/>
          </p:cNvCxnSpPr>
          <p:nvPr/>
        </p:nvCxnSpPr>
        <p:spPr>
          <a:xfrm rot="5400000">
            <a:off x="3771900" y="3200400"/>
            <a:ext cx="609600" cy="228600"/>
          </a:xfrm>
          <a:prstGeom prst="straightConnector1">
            <a:avLst/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52" idx="0"/>
          </p:cNvCxnSpPr>
          <p:nvPr/>
        </p:nvCxnSpPr>
        <p:spPr>
          <a:xfrm flipH="1" flipV="1">
            <a:off x="3886200" y="4076700"/>
            <a:ext cx="1059089" cy="1143000"/>
          </a:xfrm>
          <a:prstGeom prst="straightConnector1">
            <a:avLst/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32" grpId="0" animBg="1"/>
      <p:bldP spid="33" grpId="0" animBg="1"/>
      <p:bldP spid="34" grpId="0" animBg="1"/>
      <p:bldP spid="40" grpId="0"/>
      <p:bldP spid="41" grpId="0"/>
      <p:bldP spid="44" grpId="0" animBg="1"/>
      <p:bldP spid="46" grpId="0" animBg="1"/>
      <p:bldP spid="50" grpId="0" animBg="1"/>
      <p:bldP spid="51" grpId="0" animBg="1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00B0F0"/>
                </a:solidFill>
                <a:cs typeface="B Nazanin" panose="00000400000000000000" pitchFamily="2" charset="-78"/>
              </a:rPr>
              <a:t>خصوصیات روش 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endParaRPr lang="en-US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sz="3200" dirty="0" smtClean="0"/>
          </a:p>
          <a:p>
            <a:pPr marL="571500" indent="-571500" algn="r" rtl="1">
              <a:buFont typeface="Wingdings" panose="05000000000000000000" pitchFamily="2" charset="2"/>
              <a:buChar char=""/>
            </a:pPr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توجه به رابطه ی مؤلفه ها با یکدیگر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marL="571500" indent="-571500" algn="r" rtl="1">
              <a:buFont typeface="Wingdings" panose="05000000000000000000" pitchFamily="2" charset="2"/>
              <a:buChar char=""/>
            </a:pPr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توجه به میزان اهمیت یک مؤلفه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مراحل روش 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dirty="0" smtClean="0">
                <a:solidFill>
                  <a:srgbClr val="FFFF00"/>
                </a:solidFill>
                <a:cs typeface="B Nazanin" panose="00000400000000000000" pitchFamily="2" charset="-78"/>
              </a:rPr>
              <a:t>N</a:t>
            </a:r>
            <a:r>
              <a:rPr lang="en-US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1) تعریف ساختار شبکه</a:t>
            </a:r>
            <a:endParaRPr lang="en-US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2) تبیین ساختار سوپر ماتریس اولیه</a:t>
            </a:r>
            <a:endParaRPr lang="en-US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3) انجام مقایسه های زوجی لازم، بی مقیاس سازی و عملیات وزن دهی</a:t>
            </a:r>
            <a:endParaRPr lang="en-US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4) تشکیل ماتریس های مقایسات زوجی</a:t>
            </a:r>
            <a:endParaRPr lang="en-US" dirty="0" smtClean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5) تشکیل </a:t>
            </a:r>
            <a:r>
              <a:rPr lang="fa-IR" dirty="0">
                <a:cs typeface="B Nazanin" pitchFamily="2" charset="-78"/>
              </a:rPr>
              <a:t>سوپر ماتریس </a:t>
            </a:r>
            <a:r>
              <a:rPr lang="fa-IR" dirty="0" smtClean="0">
                <a:cs typeface="B Nazanin" pitchFamily="2" charset="-78"/>
              </a:rPr>
              <a:t>نهایی</a:t>
            </a:r>
            <a:endParaRPr lang="en-US" dirty="0" smtClean="0">
              <a:cs typeface="B Nazanin" pitchFamily="2" charset="-78"/>
            </a:endParaRPr>
          </a:p>
          <a:p>
            <a:r>
              <a:rPr lang="fa-IR" dirty="0" smtClean="0">
                <a:cs typeface="B Nazanin" pitchFamily="2" charset="-78"/>
              </a:rPr>
              <a:t>6) به توان رساندن </a:t>
            </a:r>
            <a:r>
              <a:rPr lang="fa-IR" dirty="0">
                <a:cs typeface="B Nazanin" pitchFamily="2" charset="-78"/>
              </a:rPr>
              <a:t>سوپر ماتریس </a:t>
            </a:r>
            <a:r>
              <a:rPr lang="fa-IR" dirty="0" smtClean="0">
                <a:cs typeface="B Nazanin" pitchFamily="2" charset="-78"/>
              </a:rPr>
              <a:t>تا زمانیکه اعداد در تمامی سطرها همگرا شوند</a:t>
            </a:r>
            <a:endParaRPr lang="en-US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7) قضاوت در مورد گزینه ی برتر</a:t>
            </a:r>
            <a:endParaRPr lang="en-US" dirty="0" smtClean="0">
              <a:cs typeface="B Nazanin" pitchFamily="2" charset="-78"/>
            </a:endParaRPr>
          </a:p>
          <a:p>
            <a:pPr algn="r" rtl="1"/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181047"/>
              </p:ext>
            </p:extLst>
          </p:nvPr>
        </p:nvGraphicFramePr>
        <p:xfrm>
          <a:off x="228600" y="3819851"/>
          <a:ext cx="236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3" imgW="914400" imgH="304560" progId="Equation.DSMT4">
                  <p:embed/>
                </p:oleObj>
              </mc:Choice>
              <mc:Fallback>
                <p:oleObj name="Equation" r:id="rId3" imgW="9144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3819851"/>
                        <a:ext cx="23622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1763" y="566133"/>
            <a:ext cx="7467600" cy="1143000"/>
          </a:xfrm>
        </p:spPr>
        <p:txBody>
          <a:bodyPr>
            <a:noAutofit/>
          </a:bodyPr>
          <a:lstStyle/>
          <a:p>
            <a:pPr algn="r" rtl="1"/>
            <a:r>
              <a:rPr lang="fa-IR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مثالی از نمودار روش سلسله مراتبی (</a:t>
            </a:r>
            <a:r>
              <a:rPr lang="en-US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A</a:t>
            </a:r>
            <a:r>
              <a:rPr lang="en-US" sz="3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H</a:t>
            </a:r>
            <a:r>
              <a:rPr lang="en-US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P</a:t>
            </a:r>
            <a:r>
              <a:rPr lang="fa-IR" sz="32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):</a:t>
            </a:r>
            <a:endParaRPr lang="en-US" sz="32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cxnSp>
        <p:nvCxnSpPr>
          <p:cNvPr id="11" name="Straight Connector 10"/>
          <p:cNvCxnSpPr>
            <a:stCxn id="4" idx="2"/>
            <a:endCxn id="5" idx="0"/>
          </p:cNvCxnSpPr>
          <p:nvPr/>
        </p:nvCxnSpPr>
        <p:spPr>
          <a:xfrm>
            <a:off x="4495800" y="2528596"/>
            <a:ext cx="2057400" cy="622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4" idx="2"/>
            <a:endCxn id="9" idx="0"/>
          </p:cNvCxnSpPr>
          <p:nvPr/>
        </p:nvCxnSpPr>
        <p:spPr>
          <a:xfrm>
            <a:off x="4495800" y="2528596"/>
            <a:ext cx="0" cy="622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4" idx="2"/>
            <a:endCxn id="8" idx="0"/>
          </p:cNvCxnSpPr>
          <p:nvPr/>
        </p:nvCxnSpPr>
        <p:spPr>
          <a:xfrm flipH="1">
            <a:off x="2362200" y="2528596"/>
            <a:ext cx="2133600" cy="62204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1676400" y="1828800"/>
            <a:ext cx="5562600" cy="3810000"/>
            <a:chOff x="1676400" y="2057400"/>
            <a:chExt cx="5562600" cy="37338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" name="Rectangle 3"/>
            <p:cNvSpPr/>
            <p:nvPr/>
          </p:nvSpPr>
          <p:spPr>
            <a:xfrm>
              <a:off x="3581400" y="2057400"/>
              <a:ext cx="1828800" cy="68580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 smtClean="0">
                  <a:solidFill>
                    <a:schemeClr val="accent5">
                      <a:lumMod val="50000"/>
                    </a:schemeClr>
                  </a:solidFill>
                  <a:cs typeface="B Nazanin" panose="00000400000000000000" pitchFamily="2" charset="-78"/>
                </a:rPr>
                <a:t>خرید خودرو</a:t>
              </a:r>
              <a:endParaRPr lang="en-US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5867400" y="3352800"/>
              <a:ext cx="1371600" cy="9144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قیمت</a:t>
              </a:r>
              <a:endParaRPr lang="en-US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676400" y="3352800"/>
              <a:ext cx="1371600" cy="9144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امنیت</a:t>
              </a:r>
              <a:endParaRPr lang="en-US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733800" y="3352800"/>
              <a:ext cx="1524000" cy="9144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راحتی</a:t>
              </a:r>
              <a:endParaRPr lang="en-US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5334000" y="4800600"/>
              <a:ext cx="1066800" cy="9906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chemeClr val="accent5">
                      <a:lumMod val="50000"/>
                    </a:schemeClr>
                  </a:solidFill>
                </a:rPr>
                <a:t>A</a:t>
              </a:r>
              <a:endParaRPr lang="en-US" sz="40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3962400" y="4800600"/>
              <a:ext cx="1066800" cy="9906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chemeClr val="accent5">
                      <a:lumMod val="50000"/>
                    </a:schemeClr>
                  </a:solidFill>
                </a:rPr>
                <a:t>B</a:t>
              </a:r>
              <a:endParaRPr lang="en-US" sz="3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590800" y="4800600"/>
              <a:ext cx="1066800" cy="9906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chemeClr val="accent5">
                      <a:lumMod val="50000"/>
                    </a:schemeClr>
                  </a:solidFill>
                </a:rPr>
                <a:t>C</a:t>
              </a:r>
              <a:endParaRPr lang="en-US" sz="1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cxnSp>
        <p:nvCxnSpPr>
          <p:cNvPr id="38" name="Straight Connector 37"/>
          <p:cNvCxnSpPr>
            <a:stCxn id="9" idx="4"/>
            <a:endCxn id="25" idx="0"/>
          </p:cNvCxnSpPr>
          <p:nvPr/>
        </p:nvCxnSpPr>
        <p:spPr>
          <a:xfrm>
            <a:off x="4495800" y="4083698"/>
            <a:ext cx="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9" idx="4"/>
            <a:endCxn id="26" idx="0"/>
          </p:cNvCxnSpPr>
          <p:nvPr/>
        </p:nvCxnSpPr>
        <p:spPr>
          <a:xfrm flipH="1">
            <a:off x="3124200" y="4083698"/>
            <a:ext cx="13716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9" idx="4"/>
            <a:endCxn id="24" idx="0"/>
          </p:cNvCxnSpPr>
          <p:nvPr/>
        </p:nvCxnSpPr>
        <p:spPr>
          <a:xfrm>
            <a:off x="4495800" y="4083698"/>
            <a:ext cx="13716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8" idx="4"/>
            <a:endCxn id="26" idx="0"/>
          </p:cNvCxnSpPr>
          <p:nvPr/>
        </p:nvCxnSpPr>
        <p:spPr>
          <a:xfrm>
            <a:off x="2362200" y="4083698"/>
            <a:ext cx="7620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8" idx="4"/>
            <a:endCxn id="25" idx="0"/>
          </p:cNvCxnSpPr>
          <p:nvPr/>
        </p:nvCxnSpPr>
        <p:spPr>
          <a:xfrm>
            <a:off x="2362200" y="4083698"/>
            <a:ext cx="21336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8" idx="4"/>
            <a:endCxn id="24" idx="0"/>
          </p:cNvCxnSpPr>
          <p:nvPr/>
        </p:nvCxnSpPr>
        <p:spPr>
          <a:xfrm>
            <a:off x="2362200" y="4083698"/>
            <a:ext cx="35052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5" idx="4"/>
            <a:endCxn id="26" idx="0"/>
          </p:cNvCxnSpPr>
          <p:nvPr/>
        </p:nvCxnSpPr>
        <p:spPr>
          <a:xfrm flipH="1">
            <a:off x="3124200" y="4083698"/>
            <a:ext cx="34290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5" idx="4"/>
            <a:endCxn id="25" idx="0"/>
          </p:cNvCxnSpPr>
          <p:nvPr/>
        </p:nvCxnSpPr>
        <p:spPr>
          <a:xfrm flipH="1">
            <a:off x="4495800" y="4083698"/>
            <a:ext cx="20574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5" idx="4"/>
            <a:endCxn id="24" idx="0"/>
          </p:cNvCxnSpPr>
          <p:nvPr/>
        </p:nvCxnSpPr>
        <p:spPr>
          <a:xfrm flipH="1">
            <a:off x="5867400" y="4083698"/>
            <a:ext cx="685800" cy="544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49C2F-ADA9-476F-9CE6-0EFF67B8B28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ustom 33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6842881</TotalTime>
  <Words>1045</Words>
  <Application>Microsoft Office PowerPoint</Application>
  <PresentationFormat>On-screen Show (4:3)</PresentationFormat>
  <Paragraphs>356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8" baseType="lpstr">
      <vt:lpstr>2  Mitra_1 (MRT)</vt:lpstr>
      <vt:lpstr>2  Mitra_4 (MRT)</vt:lpstr>
      <vt:lpstr>Arial</vt:lpstr>
      <vt:lpstr>B Nazanin</vt:lpstr>
      <vt:lpstr>Buxton Sketch</vt:lpstr>
      <vt:lpstr>Calibri</vt:lpstr>
      <vt:lpstr>Calibri Light</vt:lpstr>
      <vt:lpstr>Cambria Math</vt:lpstr>
      <vt:lpstr>Mj_AridiNaskh Bold</vt:lpstr>
      <vt:lpstr>Mj_Digital Arabia XL</vt:lpstr>
      <vt:lpstr>MRT_Poster</vt:lpstr>
      <vt:lpstr>MRT_Poster_13</vt:lpstr>
      <vt:lpstr>Wingdings</vt:lpstr>
      <vt:lpstr>Retrospect</vt:lpstr>
      <vt:lpstr>Equation</vt:lpstr>
      <vt:lpstr>به نام خدا</vt:lpstr>
      <vt:lpstr>تاریخچه­ی مختصر روش ANP</vt:lpstr>
      <vt:lpstr>برخی ازکاربردهای روش ANP</vt:lpstr>
      <vt:lpstr>AHP و ANP</vt:lpstr>
      <vt:lpstr>ANP و AHP</vt:lpstr>
      <vt:lpstr>AHP و ANP</vt:lpstr>
      <vt:lpstr>خصوصیات روش ANP</vt:lpstr>
      <vt:lpstr>مراحل روش ANP </vt:lpstr>
      <vt:lpstr>مثالی از نمودار روش سلسله مراتبی (AHP):</vt:lpstr>
      <vt:lpstr>مثالی از نمودار روش تحلیل شبکه ای (ANP):</vt:lpstr>
      <vt:lpstr>مثال 1: مرحله ی اول: تعریف ساختار شبکه</vt:lpstr>
      <vt:lpstr>مرحله ی اول: تعریف ساختار شبکه</vt:lpstr>
      <vt:lpstr>مرحله ی دوم: تبیین ساختار سوپرماتریس اولیه</vt:lpstr>
      <vt:lpstr>مرحله ی سوم: انجام مقایسات زوجی</vt:lpstr>
      <vt:lpstr>مرحله ی چهارم: تبیین ساختار سوپرماتریس اولیه برای مثال</vt:lpstr>
      <vt:lpstr>مرحله ی پنجم: تبیین ساختار سوپرماتریس نهایی (Weighted) </vt:lpstr>
      <vt:lpstr>مرحله ی ششم: تشکیل سوپرماتریس Limit سوپرماتریس Limit با به توان رساندن متوالی سوپرماتریس وزن دار (Weighted) به دست می آید.</vt:lpstr>
      <vt:lpstr>مرحله ی هفتم: تعیین اولویت ها و قضاوت درباره گزینه ها</vt:lpstr>
      <vt:lpstr>مثال 2 : برآورد سهم بازار همبرگر</vt:lpstr>
      <vt:lpstr>توسعه ی روش ANP</vt:lpstr>
      <vt:lpstr>توسعه ی روش ANP</vt:lpstr>
      <vt:lpstr>منابع و مراجع :</vt:lpstr>
      <vt:lpstr>PowerPoint Presentation</vt:lpstr>
    </vt:vector>
  </TitlesOfParts>
  <Company>MRT www.Win2Farsi.com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/>
  <cp:revision>306</cp:revision>
  <dcterms:created xsi:type="dcterms:W3CDTF">2012-04-20T17:10:05Z</dcterms:created>
  <dcterms:modified xsi:type="dcterms:W3CDTF">2012-12-12T04:20:36Z</dcterms:modified>
</cp:coreProperties>
</file>