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8"/>
  </p:notesMasterIdLst>
  <p:handoutMasterIdLst>
    <p:handoutMasterId r:id="rId29"/>
  </p:handoutMasterIdLst>
  <p:sldIdLst>
    <p:sldId id="256" r:id="rId3"/>
    <p:sldId id="257" r:id="rId4"/>
    <p:sldId id="276" r:id="rId5"/>
    <p:sldId id="277" r:id="rId6"/>
    <p:sldId id="298" r:id="rId7"/>
    <p:sldId id="297" r:id="rId8"/>
    <p:sldId id="278" r:id="rId9"/>
    <p:sldId id="280" r:id="rId10"/>
    <p:sldId id="281" r:id="rId11"/>
    <p:sldId id="282" r:id="rId12"/>
    <p:sldId id="283" r:id="rId13"/>
    <p:sldId id="284" r:id="rId14"/>
    <p:sldId id="285" r:id="rId15"/>
    <p:sldId id="286" r:id="rId16"/>
    <p:sldId id="287" r:id="rId17"/>
    <p:sldId id="299" r:id="rId18"/>
    <p:sldId id="288" r:id="rId19"/>
    <p:sldId id="290" r:id="rId20"/>
    <p:sldId id="291" r:id="rId21"/>
    <p:sldId id="292" r:id="rId22"/>
    <p:sldId id="293" r:id="rId23"/>
    <p:sldId id="294" r:id="rId24"/>
    <p:sldId id="300" r:id="rId25"/>
    <p:sldId id="296" r:id="rId26"/>
    <p:sldId id="264"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8BCB2C-5AC6-4992-B69E-ECE4025402AA}">
          <p14:sldIdLst>
            <p14:sldId id="256"/>
            <p14:sldId id="257"/>
            <p14:sldId id="276"/>
            <p14:sldId id="277"/>
            <p14:sldId id="298"/>
            <p14:sldId id="297"/>
          </p14:sldIdLst>
        </p14:section>
        <p14:section name="مساله ذهن و بدن" id="{9DE4778E-1724-4EB6-9B1A-5F77964A93BA}">
          <p14:sldIdLst>
            <p14:sldId id="278"/>
            <p14:sldId id="280"/>
            <p14:sldId id="281"/>
            <p14:sldId id="282"/>
            <p14:sldId id="283"/>
            <p14:sldId id="284"/>
            <p14:sldId id="285"/>
            <p14:sldId id="286"/>
          </p14:sldIdLst>
        </p14:section>
        <p14:section name="مساله جبر و اختیار" id="{66E65A93-4BE9-47CB-8385-F1A5E9479812}">
          <p14:sldIdLst>
            <p14:sldId id="287"/>
            <p14:sldId id="299"/>
            <p14:sldId id="288"/>
          </p14:sldIdLst>
        </p14:section>
        <p14:section name="مسئلة اکتساب دانش" id="{1C3CE660-C2AC-4EA0-BC4D-D0CCEA88052F}">
          <p14:sldIdLst>
            <p14:sldId id="290"/>
            <p14:sldId id="291"/>
            <p14:sldId id="292"/>
            <p14:sldId id="293"/>
            <p14:sldId id="294"/>
            <p14:sldId id="300"/>
            <p14:sldId id="296"/>
            <p14:sldId id="264"/>
          </p14:sldIdLst>
        </p14:section>
      </p14:sectionLst>
    </p:ex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6163" autoAdjust="0"/>
  </p:normalViewPr>
  <p:slideViewPr>
    <p:cSldViewPr>
      <p:cViewPr varScale="1">
        <p:scale>
          <a:sx n="76" d="100"/>
          <a:sy n="76" d="100"/>
        </p:scale>
        <p:origin x="126" y="150"/>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4/9/2013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4/9/2013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5B5D6CB6-44F9-4735-96D0-B8D06A2B8B40}"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10085A34-C930-4DC3-8C61-3FCDA547D7E4}"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88045613-4E55-49C4-9304-5EA101829E56}"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8660188D-CE9A-475B-A075-954FF4DAE92B}" type="datetime1">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1B307F7B-C433-4235-91C7-EB6DB5820D10}"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4AEE3B1A-BF66-45E4-BBBF-9BF267D0BB21}" type="datetime1">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CE37F959-1860-4E8C-80CD-BCB5C304F66A}" type="datetime1">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97A6E-94FE-4BDC-8F7E-854BEDC2C6D0}" type="datetime1">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35D9A606-D475-4445-902F-386E1FDB959C}"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F8304A70-3B23-4772-B24E-6F0D8F6B23C8}" type="datetime1">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CF7597C5-9DEA-4D97-B26A-CA7C51A5654C}" type="datetime1">
              <a:rPr lang="en-US" smtClean="0"/>
              <a:t>4/9/2013</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1"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r" defTabSz="914400" rtl="1"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r" defTabSz="914400" rtl="1"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03498" y="4797152"/>
            <a:ext cx="9143999" cy="1426840"/>
          </a:xfrm>
        </p:spPr>
        <p:txBody>
          <a:bodyPr>
            <a:normAutofit fontScale="92500" lnSpcReduction="10000"/>
          </a:bodyPr>
          <a:lstStyle/>
          <a:p>
            <a:pPr algn="r"/>
            <a:r>
              <a:rPr lang="fa-IR" sz="2800" dirty="0">
                <a:cs typeface="2  Tabassom" panose="00000400000000000000" pitchFamily="2" charset="-78"/>
              </a:rPr>
              <a:t>مهدی عزیزی</a:t>
            </a:r>
            <a:endParaRPr lang="en-US" sz="2800" dirty="0">
              <a:cs typeface="2  Tabassom" panose="00000400000000000000" pitchFamily="2" charset="-78"/>
            </a:endParaRPr>
          </a:p>
          <a:p>
            <a:pPr algn="r"/>
            <a:r>
              <a:rPr lang="fa-IR" sz="2800" dirty="0">
                <a:cs typeface="2  Tabassom" panose="00000400000000000000" pitchFamily="2" charset="-78"/>
              </a:rPr>
              <a:t>مباحث ویژه (علوم شناختی)- دکتر ستایشی</a:t>
            </a:r>
          </a:p>
          <a:p>
            <a:pPr algn="r"/>
            <a:r>
              <a:rPr lang="fa-IR" sz="2800" dirty="0">
                <a:cs typeface="2  Tabassom" panose="00000400000000000000" pitchFamily="2" charset="-78"/>
              </a:rPr>
              <a:t>دانشگاه علوم اقتصادی</a:t>
            </a:r>
          </a:p>
          <a:p>
            <a:pPr algn="r"/>
            <a:r>
              <a:rPr lang="fa-IR" sz="2800" dirty="0" smtClean="0">
                <a:cs typeface="2  Tabassom" panose="00000400000000000000" pitchFamily="2" charset="-78"/>
              </a:rPr>
              <a:t>فروردین ماه 1392</a:t>
            </a:r>
            <a:endParaRPr lang="en-US" sz="2800" dirty="0">
              <a:cs typeface="2  Tabassom" panose="00000400000000000000" pitchFamily="2" charset="-78"/>
            </a:endParaRPr>
          </a:p>
        </p:txBody>
      </p:sp>
      <p:sp>
        <p:nvSpPr>
          <p:cNvPr id="4" name="Title 3"/>
          <p:cNvSpPr>
            <a:spLocks noGrp="1"/>
          </p:cNvSpPr>
          <p:nvPr>
            <p:ph type="ctrTitle"/>
          </p:nvPr>
        </p:nvSpPr>
        <p:spPr>
          <a:xfrm>
            <a:off x="1203497" y="1867110"/>
            <a:ext cx="9144000" cy="2714017"/>
          </a:xfrm>
        </p:spPr>
        <p:txBody>
          <a:bodyPr/>
          <a:lstStyle/>
          <a:p>
            <a:pPr algn="ctr">
              <a:lnSpc>
                <a:spcPct val="150000"/>
              </a:lnSpc>
            </a:pPr>
            <a:r>
              <a:rPr lang="fa-IR" sz="4800" dirty="0">
                <a:solidFill>
                  <a:srgbClr val="002060"/>
                </a:solidFill>
                <a:effectLst>
                  <a:outerShdw blurRad="38100" dist="38100" dir="2700000" algn="tl">
                    <a:srgbClr val="000000">
                      <a:alpha val="43137"/>
                    </a:srgbClr>
                  </a:outerShdw>
                </a:effectLst>
                <a:cs typeface="2  Mitra_4 (MRT)" panose="00000700000000000000" pitchFamily="2" charset="-78"/>
              </a:rPr>
              <a:t>علوم </a:t>
            </a:r>
            <a:r>
              <a:rPr lang="fa-IR" sz="4800" dirty="0" smtClean="0">
                <a:solidFill>
                  <a:srgbClr val="002060"/>
                </a:solidFill>
                <a:effectLst>
                  <a:outerShdw blurRad="38100" dist="38100" dir="2700000" algn="tl">
                    <a:srgbClr val="000000">
                      <a:alpha val="43137"/>
                    </a:srgbClr>
                  </a:outerShdw>
                </a:effectLst>
                <a:cs typeface="2  Mitra_4 (MRT)" panose="00000700000000000000" pitchFamily="2" charset="-78"/>
              </a:rPr>
              <a:t>شناختی</a:t>
            </a:r>
            <a:r>
              <a:rPr lang="fa-IR" dirty="0" smtClean="0">
                <a:cs typeface="2  Mitra_4 (MRT)" panose="00000700000000000000" pitchFamily="2" charset="-78"/>
              </a:rPr>
              <a:t/>
            </a:r>
            <a:br>
              <a:rPr lang="fa-IR" dirty="0" smtClean="0">
                <a:cs typeface="2  Mitra_4 (MRT)" panose="00000700000000000000" pitchFamily="2" charset="-78"/>
              </a:rPr>
            </a:br>
            <a:r>
              <a:rPr lang="fa-IR" dirty="0" smtClean="0">
                <a:cs typeface="2  Mitra_4 (MRT)" panose="00000700000000000000" pitchFamily="2" charset="-78"/>
              </a:rPr>
              <a:t> </a:t>
            </a:r>
            <a:r>
              <a:rPr lang="fa-IR" sz="4800" spc="-150" dirty="0">
                <a:effectLst>
                  <a:outerShdw blurRad="38100" dist="38100" dir="2700000" algn="tl">
                    <a:srgbClr val="000000">
                      <a:alpha val="43137"/>
                    </a:srgbClr>
                  </a:outerShdw>
                </a:effectLst>
                <a:cs typeface="2  Mitra_4 (MRT)" panose="00000700000000000000" pitchFamily="2" charset="-78"/>
              </a:rPr>
              <a:t>رویکرد </a:t>
            </a:r>
            <a:r>
              <a:rPr lang="fa-IR" sz="4800" spc="-150" dirty="0" smtClean="0">
                <a:effectLst>
                  <a:outerShdw blurRad="38100" dist="38100" dir="2700000" algn="tl">
                    <a:srgbClr val="000000">
                      <a:alpha val="43137"/>
                    </a:srgbClr>
                  </a:outerShdw>
                </a:effectLst>
                <a:cs typeface="2  Mitra_4 (MRT)" panose="00000700000000000000" pitchFamily="2" charset="-78"/>
              </a:rPr>
              <a:t>فلسفی: پرسش های دیرپا</a:t>
            </a:r>
            <a:endParaRPr lang="en-US" sz="4800" spc="-150" dirty="0">
              <a:effectLst>
                <a:outerShdw blurRad="38100" dist="38100" dir="2700000" algn="tl">
                  <a:srgbClr val="000000">
                    <a:alpha val="43137"/>
                  </a:srgbClr>
                </a:outerShdw>
              </a:effectLst>
              <a:cs typeface="2  Mitra_4 (MRT)" panose="00000700000000000000" pitchFamily="2" charset="-78"/>
            </a:endParaRPr>
          </a:p>
        </p:txBody>
      </p:sp>
      <p:sp>
        <p:nvSpPr>
          <p:cNvPr id="7" name="TextBox 6"/>
          <p:cNvSpPr txBox="1"/>
          <p:nvPr/>
        </p:nvSpPr>
        <p:spPr>
          <a:xfrm>
            <a:off x="909836" y="522126"/>
            <a:ext cx="9865096" cy="1344984"/>
          </a:xfrm>
          <a:prstGeom prst="rect">
            <a:avLst/>
          </a:prstGeom>
          <a:noFill/>
        </p:spPr>
        <p:txBody>
          <a:bodyPr wrap="square" rtlCol="0">
            <a:spAutoFit/>
          </a:bodyPr>
          <a:lstStyle/>
          <a:p>
            <a:pPr algn="ctr" rtl="1">
              <a:lnSpc>
                <a:spcPct val="90000"/>
              </a:lnSpc>
            </a:pPr>
            <a:r>
              <a:rPr lang="en-US" sz="8800" dirty="0" smtClean="0">
                <a:solidFill>
                  <a:schemeClr val="bg1"/>
                </a:solidFill>
                <a:effectLst>
                  <a:outerShdw blurRad="38100" dist="38100" dir="2700000" algn="tl">
                    <a:srgbClr val="000000">
                      <a:alpha val="43137"/>
                    </a:srgbClr>
                  </a:outerShdw>
                </a:effectLst>
                <a:latin typeface="_MRT_Win2Farsi_1" panose="02000000000000000000" pitchFamily="2" charset="0"/>
                <a:cs typeface="2  Tabassom" panose="00000400000000000000" pitchFamily="2" charset="-78"/>
              </a:rPr>
              <a:t>]</a:t>
            </a:r>
            <a:endParaRPr lang="fa-IR" sz="7200" dirty="0">
              <a:solidFill>
                <a:schemeClr val="bg1"/>
              </a:solidFill>
              <a:effectLst>
                <a:outerShdw blurRad="38100" dist="38100" dir="2700000" algn="tl">
                  <a:srgbClr val="000000">
                    <a:alpha val="43137"/>
                  </a:srgbClr>
                </a:outerShdw>
              </a:effectLst>
              <a:latin typeface="_MRT_Win2Farsi_1" panose="02000000000000000000" pitchFamily="2" charset="0"/>
              <a:cs typeface="2  Tabassom" panose="00000400000000000000" pitchFamily="2" charset="-78"/>
            </a:endParaRP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856732" y="1661194"/>
            <a:ext cx="5854304" cy="5120605"/>
          </a:xfrm>
        </p:spPr>
        <p:txBody>
          <a:bodyPr>
            <a:normAutofit lnSpcReduction="10000"/>
          </a:bodyPr>
          <a:lstStyle/>
          <a:p>
            <a:pPr>
              <a:buFont typeface="Century Gothic" panose="020B0502020202020204" pitchFamily="34" charset="0"/>
              <a:buChar char="◄"/>
            </a:pPr>
            <a:r>
              <a:rPr lang="fa-IR" dirty="0" smtClean="0">
                <a:cs typeface="B Nazanin" panose="00000400000000000000" pitchFamily="2" charset="-78"/>
              </a:rPr>
              <a:t>آرمان گرایی- جرج برکلی- کشیش و فیلسوف ایرلندی</a:t>
            </a:r>
          </a:p>
          <a:p>
            <a:pPr lvl="1">
              <a:buFont typeface="Century Gothic" panose="020B0502020202020204" pitchFamily="34" charset="0"/>
              <a:buChar char="◄"/>
            </a:pPr>
            <a:r>
              <a:rPr lang="fa-IR" dirty="0" smtClean="0">
                <a:cs typeface="B Nazanin" panose="00000400000000000000" pitchFamily="2" charset="-78"/>
              </a:rPr>
              <a:t>تنها </a:t>
            </a:r>
            <a:r>
              <a:rPr lang="fa-IR" dirty="0" err="1" smtClean="0">
                <a:cs typeface="B Nazanin" panose="00000400000000000000" pitchFamily="2" charset="-78"/>
              </a:rPr>
              <a:t>حوزة</a:t>
            </a:r>
            <a:r>
              <a:rPr lang="fa-IR" dirty="0" smtClean="0">
                <a:cs typeface="B Nazanin" panose="00000400000000000000" pitchFamily="2" charset="-78"/>
              </a:rPr>
              <a:t> ذهنی وجود دارد</a:t>
            </a:r>
          </a:p>
          <a:p>
            <a:pPr lvl="1">
              <a:buFont typeface="Century Gothic" panose="020B0502020202020204" pitchFamily="34" charset="0"/>
              <a:buChar char="◄"/>
            </a:pPr>
            <a:r>
              <a:rPr lang="fa-IR" dirty="0" smtClean="0">
                <a:cs typeface="B Nazanin" panose="00000400000000000000" pitchFamily="2" charset="-78"/>
              </a:rPr>
              <a:t>همه چیز تنها به عنوان مفاهیمی در ذهن خداوند</a:t>
            </a:r>
          </a:p>
          <a:p>
            <a:pPr>
              <a:buFont typeface="Century Gothic" panose="020B0502020202020204" pitchFamily="34" charset="0"/>
              <a:buChar char="◄"/>
            </a:pPr>
            <a:r>
              <a:rPr lang="fa-IR" dirty="0" smtClean="0">
                <a:cs typeface="B Nazanin" panose="00000400000000000000" pitchFamily="2" charset="-78"/>
              </a:rPr>
              <a:t>نفس </a:t>
            </a:r>
            <a:r>
              <a:rPr lang="fa-IR" dirty="0" smtClean="0">
                <a:cs typeface="B Nazanin" panose="00000400000000000000" pitchFamily="2" charset="-78"/>
              </a:rPr>
              <a:t>گرایی: جهان فقط در ذهن انسان وجود دارد</a:t>
            </a:r>
            <a:endParaRPr lang="fa-IR" dirty="0" smtClean="0">
              <a:cs typeface="B Nazanin" panose="00000400000000000000" pitchFamily="2" charset="-78"/>
            </a:endParaRPr>
          </a:p>
          <a:p>
            <a:pPr lvl="1">
              <a:buFont typeface="Century Gothic" panose="020B0502020202020204" pitchFamily="34" charset="0"/>
              <a:buChar char="◄"/>
            </a:pPr>
            <a:r>
              <a:rPr lang="fa-IR" dirty="0">
                <a:cs typeface="2  Nazanin" panose="00000400000000000000" pitchFamily="2" charset="-78"/>
              </a:rPr>
              <a:t>ذهن من تنها چیزی است که هر کسی کاملا" به وجود آن اعتقاد </a:t>
            </a:r>
            <a:r>
              <a:rPr lang="fa-IR" dirty="0" smtClean="0">
                <a:cs typeface="2  Nazanin" panose="00000400000000000000" pitchFamily="2" charset="-78"/>
              </a:rPr>
              <a:t>دارد (جهان شخصی)</a:t>
            </a:r>
            <a:endParaRPr lang="fa-IR" dirty="0" smtClean="0">
              <a:cs typeface="2  Nazanin" panose="00000400000000000000" pitchFamily="2" charset="-78"/>
            </a:endParaRPr>
          </a:p>
          <a:p>
            <a:pPr>
              <a:buFont typeface="Century Gothic" panose="020B0502020202020204" pitchFamily="34" charset="0"/>
              <a:buChar char="◄"/>
            </a:pPr>
            <a:r>
              <a:rPr lang="fa-IR" dirty="0" smtClean="0">
                <a:cs typeface="B Nazanin" panose="00000400000000000000" pitchFamily="2" charset="-78"/>
              </a:rPr>
              <a:t>فیزیکی نگری(ماده گرایی)-دمکریتوس</a:t>
            </a:r>
            <a:endParaRPr lang="fa-IR" dirty="0">
              <a:cs typeface="B Nazanin" panose="00000400000000000000" pitchFamily="2" charset="-78"/>
            </a:endParaRPr>
          </a:p>
          <a:p>
            <a:pPr lvl="1">
              <a:buFont typeface="Century Gothic" panose="020B0502020202020204" pitchFamily="34" charset="0"/>
              <a:buChar char="◄"/>
            </a:pPr>
            <a:r>
              <a:rPr lang="fa-IR" dirty="0" smtClean="0">
                <a:cs typeface="B Nazanin" panose="00000400000000000000" pitchFamily="2" charset="-78"/>
              </a:rPr>
              <a:t>همه چیز از اتم تشکیل شده	</a:t>
            </a:r>
          </a:p>
          <a:p>
            <a:pPr lvl="1">
              <a:buFont typeface="Century Gothic" panose="020B0502020202020204" pitchFamily="34" charset="0"/>
              <a:buChar char="◄"/>
            </a:pPr>
            <a:r>
              <a:rPr lang="fa-IR" dirty="0" smtClean="0">
                <a:cs typeface="B Nazanin" panose="00000400000000000000" pitchFamily="2" charset="-78"/>
              </a:rPr>
              <a:t>رفتار اتم ها می تواند تفاوت بین ذهن و بدن را تشریح </a:t>
            </a:r>
            <a:r>
              <a:rPr lang="fa-IR" dirty="0" smtClean="0">
                <a:cs typeface="B Nazanin" panose="00000400000000000000" pitchFamily="2" charset="-78"/>
              </a:rPr>
              <a:t>کند</a:t>
            </a:r>
          </a:p>
          <a:p>
            <a:pPr lvl="1">
              <a:buFont typeface="Century Gothic" panose="020B0502020202020204" pitchFamily="34" charset="0"/>
              <a:buChar char="◄"/>
            </a:pPr>
            <a:r>
              <a:rPr lang="fa-IR" dirty="0" smtClean="0">
                <a:cs typeface="B Nazanin" panose="00000400000000000000" pitchFamily="2" charset="-78"/>
              </a:rPr>
              <a:t>هر چیزی که وجود دارد فیزیکی است</a:t>
            </a:r>
          </a:p>
          <a:p>
            <a:pPr lvl="1">
              <a:buFont typeface="Century Gothic" panose="020B0502020202020204" pitchFamily="34" charset="0"/>
              <a:buChar char="◄"/>
            </a:pPr>
            <a:r>
              <a:rPr lang="fa-IR" dirty="0" smtClean="0">
                <a:cs typeface="B Nazanin" panose="00000400000000000000" pitchFamily="2" charset="-78"/>
              </a:rPr>
              <a:t>فعالیت های ذهنی مانند فعالیت مغز است (این همانی)</a:t>
            </a:r>
          </a:p>
          <a:p>
            <a:pPr>
              <a:buFont typeface="Century Gothic" panose="020B0502020202020204" pitchFamily="34" charset="0"/>
              <a:buChar char="◄"/>
            </a:pPr>
            <a:r>
              <a:rPr lang="fa-IR" dirty="0" smtClean="0">
                <a:solidFill>
                  <a:srgbClr val="FF0000"/>
                </a:solidFill>
                <a:effectLst>
                  <a:outerShdw blurRad="38100" dist="38100" dir="2700000" algn="tl">
                    <a:srgbClr val="000000">
                      <a:alpha val="43137"/>
                    </a:srgbClr>
                  </a:outerShdw>
                </a:effectLst>
                <a:cs typeface="B Nazanin" panose="00000400000000000000" pitchFamily="2" charset="-78"/>
              </a:rPr>
              <a:t>نقد: </a:t>
            </a:r>
            <a:r>
              <a:rPr lang="fa-IR" dirty="0" err="1" smtClean="0">
                <a:cs typeface="B Nazanin" panose="00000400000000000000" pitchFamily="2" charset="-78"/>
              </a:rPr>
              <a:t>فرایندهای</a:t>
            </a:r>
            <a:r>
              <a:rPr lang="fa-IR" dirty="0" smtClean="0">
                <a:cs typeface="B Nazanin" panose="00000400000000000000" pitchFamily="2" charset="-78"/>
              </a:rPr>
              <a:t> فیزیکی می توانند </a:t>
            </a:r>
            <a:r>
              <a:rPr lang="fa-IR" dirty="0" err="1" smtClean="0">
                <a:cs typeface="B Nazanin" panose="00000400000000000000" pitchFamily="2" charset="-78"/>
              </a:rPr>
              <a:t>فرایندهای</a:t>
            </a:r>
            <a:r>
              <a:rPr lang="fa-IR" dirty="0" smtClean="0">
                <a:cs typeface="B Nazanin" panose="00000400000000000000" pitchFamily="2" charset="-78"/>
              </a:rPr>
              <a:t> ذهنی را تعیین کنند، اما </a:t>
            </a:r>
            <a:r>
              <a:rPr lang="fa-IR" dirty="0" err="1" smtClean="0">
                <a:cs typeface="B Nazanin" panose="00000400000000000000" pitchFamily="2" charset="-78"/>
              </a:rPr>
              <a:t>نمی</a:t>
            </a:r>
            <a:r>
              <a:rPr lang="fa-IR" dirty="0" smtClean="0">
                <a:cs typeface="B Nazanin" panose="00000400000000000000" pitchFamily="2" charset="-78"/>
              </a:rPr>
              <a:t> توانند آن ها را تشریح کنند</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سبک های یگانه انگاری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476672"/>
            <a:ext cx="2585442" cy="351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237" y="3176454"/>
            <a:ext cx="2721495" cy="3605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17748" y="6190506"/>
            <a:ext cx="3240361" cy="433965"/>
          </a:xfrm>
          <a:prstGeom prst="rect">
            <a:avLst/>
          </a:prstGeom>
          <a:noFill/>
        </p:spPr>
        <p:txBody>
          <a:bodyPr wrap="square" rtlCol="1">
            <a:spAutoFit/>
          </a:bodyPr>
          <a:lstStyle/>
          <a:p>
            <a:pPr marL="342900" indent="-342900" algn="ctr" rtl="1">
              <a:lnSpc>
                <a:spcPct val="90000"/>
              </a:lnSpc>
              <a:buFont typeface="Century Gothic" panose="020B0502020202020204" pitchFamily="34" charset="0"/>
              <a:buChar char="►"/>
            </a:pPr>
            <a:r>
              <a:rPr lang="fa-IR" sz="2400" dirty="0" err="1" smtClean="0">
                <a:solidFill>
                  <a:srgbClr val="FF0000"/>
                </a:solidFill>
                <a:cs typeface="B Nazanin" panose="00000400000000000000" pitchFamily="2" charset="-78"/>
              </a:rPr>
              <a:t>دمکریتوس</a:t>
            </a: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(460-370ق.م)</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
        <p:nvSpPr>
          <p:cNvPr id="8" name="TextBox 7"/>
          <p:cNvSpPr txBox="1"/>
          <p:nvPr/>
        </p:nvSpPr>
        <p:spPr>
          <a:xfrm>
            <a:off x="3135238" y="640432"/>
            <a:ext cx="3240361" cy="433965"/>
          </a:xfrm>
          <a:prstGeom prst="rect">
            <a:avLst/>
          </a:prstGeom>
          <a:noFill/>
        </p:spPr>
        <p:txBody>
          <a:bodyPr wrap="square" rtlCol="1">
            <a:spAutoFit/>
          </a:bodyPr>
          <a:lstStyle/>
          <a:p>
            <a:pPr marL="342900" indent="-342900">
              <a:lnSpc>
                <a:spcPct val="90000"/>
              </a:lnSpc>
              <a:buFont typeface="Wingdings 3" panose="05040102010807070707" pitchFamily="18" charset="2"/>
              <a:buChar char="t"/>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جرج برکلی (1685-1783)</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223944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10236" y="1661195"/>
            <a:ext cx="7200800"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دوگانه انگاری کلاسیک- </a:t>
            </a:r>
            <a:r>
              <a:rPr lang="fa-IR" dirty="0">
                <a:cs typeface="B Nazanin" panose="00000400000000000000" pitchFamily="2" charset="-78"/>
              </a:rPr>
              <a:t>رنه دکارت، ریاضی دان و فیلسوف </a:t>
            </a:r>
            <a:r>
              <a:rPr lang="fa-IR" dirty="0" smtClean="0">
                <a:cs typeface="B Nazanin" panose="00000400000000000000" pitchFamily="2" charset="-78"/>
              </a:rPr>
              <a:t>فرانسوی</a:t>
            </a:r>
          </a:p>
          <a:p>
            <a:pPr lvl="1">
              <a:buFont typeface="Wingdings 3" panose="05040102010807070707" pitchFamily="18" charset="2"/>
              <a:buChar char="t"/>
            </a:pPr>
            <a:r>
              <a:rPr lang="fa-IR" dirty="0" smtClean="0">
                <a:cs typeface="B Nazanin" panose="00000400000000000000" pitchFamily="2" charset="-78"/>
              </a:rPr>
              <a:t>ذهن، بدن را کنترل می کند؛ به </a:t>
            </a:r>
            <a:r>
              <a:rPr lang="fa-IR" dirty="0" err="1" smtClean="0">
                <a:cs typeface="B Nazanin" panose="00000400000000000000" pitchFamily="2" charset="-78"/>
              </a:rPr>
              <a:t>واسطة</a:t>
            </a:r>
            <a:r>
              <a:rPr lang="fa-IR" dirty="0" smtClean="0">
                <a:cs typeface="B Nazanin" panose="00000400000000000000" pitchFamily="2" charset="-78"/>
              </a:rPr>
              <a:t> </a:t>
            </a:r>
            <a:r>
              <a:rPr lang="fa-IR" dirty="0" err="1" smtClean="0">
                <a:cs typeface="B Nazanin" panose="00000400000000000000" pitchFamily="2" charset="-78"/>
              </a:rPr>
              <a:t>غدة</a:t>
            </a:r>
            <a:r>
              <a:rPr lang="fa-IR" dirty="0" smtClean="0">
                <a:cs typeface="B Nazanin" panose="00000400000000000000" pitchFamily="2" charset="-78"/>
              </a:rPr>
              <a:t> صنوبری</a:t>
            </a:r>
          </a:p>
          <a:p>
            <a:pPr lvl="1">
              <a:buFont typeface="Wingdings 3" panose="05040102010807070707" pitchFamily="18" charset="2"/>
              <a:buChar char="t"/>
            </a:pPr>
            <a:r>
              <a:rPr lang="fa-IR" dirty="0" smtClean="0">
                <a:cs typeface="B Nazanin" panose="00000400000000000000" pitchFamily="2" charset="-78"/>
              </a:rPr>
              <a:t>مشابه دیدگاه عامیانه: افکار </a:t>
            </a:r>
            <a:r>
              <a:rPr lang="fa-IR" dirty="0" smtClean="0">
                <a:cs typeface="B Nazanin" panose="00000400000000000000" pitchFamily="2" charset="-78"/>
              </a:rPr>
              <a:t>ما اعمال ما را کنترل می کنند</a:t>
            </a:r>
          </a:p>
          <a:p>
            <a:pPr>
              <a:buFont typeface="Wingdings 3" panose="05040102010807070707" pitchFamily="18" charset="2"/>
              <a:buChar char="t"/>
            </a:pPr>
            <a:r>
              <a:rPr lang="fa-IR" dirty="0" err="1" smtClean="0">
                <a:cs typeface="B Nazanin" panose="00000400000000000000" pitchFamily="2" charset="-78"/>
              </a:rPr>
              <a:t>توازی</a:t>
            </a:r>
            <a:r>
              <a:rPr lang="fa-IR" dirty="0" smtClean="0">
                <a:cs typeface="B Nazanin" panose="00000400000000000000" pitchFamily="2" charset="-78"/>
              </a:rPr>
              <a:t> نگری: ذهن و بدن جدای از هم</a:t>
            </a:r>
          </a:p>
          <a:p>
            <a:pPr>
              <a:buFont typeface="Wingdings 3" panose="05040102010807070707" pitchFamily="18" charset="2"/>
              <a:buChar char="t"/>
            </a:pPr>
            <a:r>
              <a:rPr lang="fa-IR" dirty="0" smtClean="0">
                <a:cs typeface="B Nazanin" panose="00000400000000000000" pitchFamily="2" charset="-78"/>
              </a:rPr>
              <a:t>شبه </a:t>
            </a:r>
            <a:r>
              <a:rPr lang="fa-IR" dirty="0" err="1" smtClean="0">
                <a:cs typeface="B Nazanin" panose="00000400000000000000" pitchFamily="2" charset="-78"/>
              </a:rPr>
              <a:t>پدیدارگرایی</a:t>
            </a:r>
            <a:endParaRPr lang="fa-IR" dirty="0" smtClean="0">
              <a:cs typeface="B Nazanin" panose="00000400000000000000" pitchFamily="2" charset="-78"/>
            </a:endParaRPr>
          </a:p>
          <a:p>
            <a:pPr lvl="1">
              <a:buFont typeface="Wingdings 3" panose="05040102010807070707" pitchFamily="18" charset="2"/>
              <a:buChar char="t"/>
            </a:pPr>
            <a:r>
              <a:rPr lang="fa-IR" dirty="0" smtClean="0">
                <a:cs typeface="B Nazanin" panose="00000400000000000000" pitchFamily="2" charset="-78"/>
              </a:rPr>
              <a:t>صرفا امور فیزیکی (مغز) موجب امور ذهنی می </a:t>
            </a:r>
            <a:r>
              <a:rPr lang="fa-IR" dirty="0" smtClean="0">
                <a:cs typeface="B Nazanin" panose="00000400000000000000" pitchFamily="2" charset="-78"/>
              </a:rPr>
              <a:t>شوند</a:t>
            </a:r>
          </a:p>
          <a:p>
            <a:pPr lvl="1">
              <a:buFont typeface="Wingdings 3" panose="05040102010807070707" pitchFamily="18" charset="2"/>
              <a:buChar char="t"/>
            </a:pPr>
            <a:r>
              <a:rPr lang="fa-IR" dirty="0" smtClean="0">
                <a:cs typeface="B Nazanin" panose="00000400000000000000" pitchFamily="2" charset="-78"/>
              </a:rPr>
              <a:t>ذهن مانند دود خارج شده از موتور مغز</a:t>
            </a:r>
            <a:endParaRPr lang="fa-IR" dirty="0" smtClean="0">
              <a:cs typeface="B Nazanin" panose="00000400000000000000" pitchFamily="2" charset="-78"/>
            </a:endParaRPr>
          </a:p>
          <a:p>
            <a:pPr>
              <a:buFont typeface="Wingdings 3" panose="05040102010807070707" pitchFamily="18" charset="2"/>
              <a:buChar char="t"/>
            </a:pPr>
            <a:r>
              <a:rPr lang="fa-IR" dirty="0" smtClean="0">
                <a:cs typeface="B Nazanin" panose="00000400000000000000" pitchFamily="2" charset="-78"/>
              </a:rPr>
              <a:t>درهم کنش گرایی</a:t>
            </a:r>
          </a:p>
          <a:p>
            <a:pPr lvl="1">
              <a:buFont typeface="Wingdings 3" panose="05040102010807070707" pitchFamily="18" charset="2"/>
              <a:buChar char="t"/>
            </a:pPr>
            <a:r>
              <a:rPr lang="fa-IR" dirty="0" err="1" smtClean="0">
                <a:cs typeface="B Nazanin" panose="00000400000000000000" pitchFamily="2" charset="-78"/>
              </a:rPr>
              <a:t>رابطة</a:t>
            </a:r>
            <a:r>
              <a:rPr lang="fa-IR" dirty="0" smtClean="0">
                <a:cs typeface="B Nazanin" panose="00000400000000000000" pitchFamily="2" charset="-78"/>
              </a:rPr>
              <a:t> دو </a:t>
            </a:r>
            <a:r>
              <a:rPr lang="fa-IR" dirty="0" err="1" smtClean="0">
                <a:cs typeface="B Nazanin" panose="00000400000000000000" pitchFamily="2" charset="-78"/>
              </a:rPr>
              <a:t>طرفة</a:t>
            </a:r>
            <a:r>
              <a:rPr lang="fa-IR" dirty="0" smtClean="0">
                <a:cs typeface="B Nazanin" panose="00000400000000000000" pitchFamily="2" charset="-78"/>
              </a:rPr>
              <a:t> ذهن و بدن</a:t>
            </a:r>
          </a:p>
          <a:p>
            <a:pPr lvl="1">
              <a:buFont typeface="Wingdings 3" panose="05040102010807070707" pitchFamily="18" charset="2"/>
              <a:buChar char="t"/>
            </a:pPr>
            <a:r>
              <a:rPr lang="fa-IR" dirty="0" smtClean="0">
                <a:cs typeface="B Nazanin" panose="00000400000000000000" pitchFamily="2" charset="-78"/>
              </a:rPr>
              <a:t>سوال اساسی: ذهن چگونه بدن را تحت تاثیر قرار می دهد؟(علیّت غیرمادی)</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سبک های دوگانه انگاری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2" y="1649018"/>
            <a:ext cx="3456384" cy="4232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41783" y="5966836"/>
            <a:ext cx="3240361" cy="433965"/>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رنه دکارت (1596-1650)</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10326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12</a:t>
            </a:fld>
            <a:endParaRPr lang="en-US"/>
          </a:p>
        </p:txBody>
      </p:sp>
      <p:sp>
        <p:nvSpPr>
          <p:cNvPr id="3" name="Text Placeholder 2"/>
          <p:cNvSpPr>
            <a:spLocks noGrp="1"/>
          </p:cNvSpPr>
          <p:nvPr>
            <p:ph type="body" idx="1"/>
          </p:nvPr>
        </p:nvSpPr>
        <p:spPr/>
        <p:txBody>
          <a:bodyPr/>
          <a:lstStyle/>
          <a:p>
            <a:pPr algn="ctr"/>
            <a:r>
              <a:rPr lang="fa-IR" sz="4800" dirty="0">
                <a:solidFill>
                  <a:schemeClr val="accent6"/>
                </a:solidFill>
                <a:effectLst>
                  <a:outerShdw blurRad="38100" dist="38100" dir="2700000" algn="tl">
                    <a:srgbClr val="000000">
                      <a:alpha val="43137"/>
                    </a:srgbClr>
                  </a:outerShdw>
                </a:effectLst>
                <a:cs typeface="2  Nazanin" panose="00000400000000000000" pitchFamily="2" charset="-78"/>
              </a:rPr>
              <a:t>مشکل</a:t>
            </a:r>
            <a:r>
              <a:rPr lang="fa-IR" dirty="0">
                <a:cs typeface="2  Nazanin" panose="00000400000000000000" pitchFamily="2" charset="-78"/>
              </a:rPr>
              <a:t> </a:t>
            </a:r>
            <a:r>
              <a:rPr lang="fa-IR" sz="4800" dirty="0">
                <a:solidFill>
                  <a:schemeClr val="accent6"/>
                </a:solidFill>
                <a:effectLst>
                  <a:outerShdw blurRad="38100" dist="38100" dir="2700000" algn="tl">
                    <a:srgbClr val="000000">
                      <a:alpha val="43137"/>
                    </a:srgbClr>
                  </a:outerShdw>
                </a:effectLst>
                <a:cs typeface="2  Nazanin" panose="00000400000000000000" pitchFamily="2" charset="-78"/>
              </a:rPr>
              <a:t>اساسی</a:t>
            </a:r>
            <a:endParaRPr lang="fa-IR" dirty="0">
              <a:solidFill>
                <a:schemeClr val="accent6"/>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1522413" y="1052736"/>
            <a:ext cx="9144000" cy="3519264"/>
          </a:xfrm>
        </p:spPr>
        <p:txBody>
          <a:bodyPr/>
          <a:lstStyle/>
          <a:p>
            <a:pPr algn="just">
              <a:lnSpc>
                <a:spcPct val="150000"/>
              </a:lnSpc>
            </a:pPr>
            <a:r>
              <a:rPr lang="fa-IR" dirty="0" smtClean="0">
                <a:cs typeface="2  Nazanin" panose="00000400000000000000" pitchFamily="2" charset="-78"/>
              </a:rPr>
              <a:t/>
            </a:r>
            <a:br>
              <a:rPr lang="fa-IR" dirty="0" smtClean="0">
                <a:cs typeface="2  Nazanin" panose="00000400000000000000" pitchFamily="2" charset="-78"/>
              </a:rPr>
            </a:br>
            <a:r>
              <a:rPr lang="fa-IR" sz="4000" dirty="0" smtClean="0">
                <a:cs typeface="2  Nazanin" panose="00000400000000000000" pitchFamily="2" charset="-78"/>
              </a:rPr>
              <a:t>بسیاری از استدلال های دوگانه انگاری، در تجارب </a:t>
            </a:r>
            <a:r>
              <a:rPr lang="fa-IR" sz="4000" dirty="0" err="1" smtClean="0">
                <a:cs typeface="2  Nazanin" panose="00000400000000000000" pitchFamily="2" charset="-78"/>
              </a:rPr>
              <a:t>غیرعینی</a:t>
            </a:r>
            <a:r>
              <a:rPr lang="fa-IR" sz="4000" dirty="0" smtClean="0">
                <a:cs typeface="2  Nazanin" panose="00000400000000000000" pitchFamily="2" charset="-78"/>
              </a:rPr>
              <a:t>(مانند افکار، باورها و امیال)، </a:t>
            </a:r>
            <a:r>
              <a:rPr lang="fa-IR" sz="4000" dirty="0" err="1" smtClean="0">
                <a:cs typeface="2  Nazanin" panose="00000400000000000000" pitchFamily="2" charset="-78"/>
              </a:rPr>
              <a:t>برمبنای</a:t>
            </a:r>
            <a:r>
              <a:rPr lang="fa-IR" sz="4000" dirty="0" smtClean="0">
                <a:cs typeface="2  Nazanin" panose="00000400000000000000" pitchFamily="2" charset="-78"/>
              </a:rPr>
              <a:t> درون نگری است. درون نگری نیز عینی و قابل </a:t>
            </a:r>
            <a:r>
              <a:rPr lang="fa-IR" sz="4000" dirty="0" err="1" smtClean="0">
                <a:cs typeface="2  Nazanin" panose="00000400000000000000" pitchFamily="2" charset="-78"/>
              </a:rPr>
              <a:t>تجربة</a:t>
            </a:r>
            <a:r>
              <a:rPr lang="fa-IR" sz="4000" dirty="0" smtClean="0">
                <a:cs typeface="2  Nazanin" panose="00000400000000000000" pitchFamily="2" charset="-78"/>
              </a:rPr>
              <a:t> مشترک نیست!</a:t>
            </a:r>
            <a:endParaRPr lang="fa-IR" sz="4000" dirty="0">
              <a:cs typeface="2  Nazanin" panose="00000400000000000000" pitchFamily="2" charset="-78"/>
            </a:endParaRPr>
          </a:p>
        </p:txBody>
      </p:sp>
    </p:spTree>
    <p:extLst>
      <p:ext uri="{BB962C8B-B14F-4D97-AF65-F5344CB8AC3E}">
        <p14:creationId xmlns:p14="http://schemas.microsoft.com/office/powerpoint/2010/main" val="21626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7828" y="1661195"/>
            <a:ext cx="10873208"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انواع فیزیکی با توجه به ترکیب مواد سازنده دسته بندی می شوند</a:t>
            </a:r>
            <a:endParaRPr lang="fa-IR" dirty="0">
              <a:cs typeface="B Nazanin" panose="00000400000000000000" pitchFamily="2" charset="-78"/>
            </a:endParaRPr>
          </a:p>
          <a:p>
            <a:pPr>
              <a:buFont typeface="Wingdings 3" panose="05040102010807070707" pitchFamily="18" charset="2"/>
              <a:buChar char="t"/>
            </a:pPr>
            <a:r>
              <a:rPr lang="fa-IR" dirty="0" smtClean="0">
                <a:cs typeface="B Nazanin" panose="00000400000000000000" pitchFamily="2" charset="-78"/>
              </a:rPr>
              <a:t>انواع کارکردی را به </a:t>
            </a:r>
            <a:r>
              <a:rPr lang="fa-IR" dirty="0" err="1" smtClean="0">
                <a:cs typeface="B Nazanin" panose="00000400000000000000" pitchFamily="2" charset="-78"/>
              </a:rPr>
              <a:t>وسیلة</a:t>
            </a:r>
            <a:r>
              <a:rPr lang="fa-IR" dirty="0" smtClean="0">
                <a:cs typeface="B Nazanin" panose="00000400000000000000" pitchFamily="2" charset="-78"/>
              </a:rPr>
              <a:t> رفتارها یا زمینه ها تشخیص می دهیم: کل ماشین ها یک کارکرد دارند: حمل و نقل</a:t>
            </a:r>
          </a:p>
          <a:p>
            <a:pPr>
              <a:buFont typeface="Wingdings 3" panose="05040102010807070707" pitchFamily="18" charset="2"/>
              <a:buChar char="t"/>
            </a:pPr>
            <a:r>
              <a:rPr lang="fa-IR" dirty="0" smtClean="0">
                <a:cs typeface="B Nazanin" panose="00000400000000000000" pitchFamily="2" charset="-78"/>
              </a:rPr>
              <a:t>ذهن به عنوان یک نوع کارکردی، در دسته سامانه </a:t>
            </a:r>
            <a:r>
              <a:rPr lang="fa-IR" dirty="0" err="1" smtClean="0">
                <a:cs typeface="B Nazanin" panose="00000400000000000000" pitchFamily="2" charset="-78"/>
              </a:rPr>
              <a:t>هایی</a:t>
            </a:r>
            <a:r>
              <a:rPr lang="fa-IR" dirty="0" smtClean="0">
                <a:cs typeface="B Nazanin" panose="00000400000000000000" pitchFamily="2" charset="-78"/>
              </a:rPr>
              <a:t> است که توانایی محاسبات را دارد</a:t>
            </a:r>
          </a:p>
          <a:p>
            <a:pPr lvl="1">
              <a:buFont typeface="Wingdings 3" panose="05040102010807070707" pitchFamily="18" charset="2"/>
              <a:buChar char="t"/>
            </a:pPr>
            <a:r>
              <a:rPr lang="fa-IR" dirty="0" smtClean="0">
                <a:cs typeface="B Nazanin" panose="00000400000000000000" pitchFamily="2" charset="-78"/>
              </a:rPr>
              <a:t>بنابراین هر </a:t>
            </a:r>
            <a:r>
              <a:rPr lang="fa-IR" dirty="0" err="1" smtClean="0">
                <a:cs typeface="B Nazanin" panose="00000400000000000000" pitchFamily="2" charset="-78"/>
              </a:rPr>
              <a:t>سامانة</a:t>
            </a:r>
            <a:r>
              <a:rPr lang="fa-IR" dirty="0" smtClean="0">
                <a:cs typeface="B Nazanin" panose="00000400000000000000" pitchFamily="2" charset="-78"/>
              </a:rPr>
              <a:t> فیزیکی طبیعی یا مصنوعی می تواند ذهن داشته باشد</a:t>
            </a:r>
          </a:p>
          <a:p>
            <a:pPr lvl="2">
              <a:buFont typeface="Wingdings 3" panose="05040102010807070707" pitchFamily="18" charset="2"/>
              <a:buChar char="t"/>
            </a:pPr>
            <a:r>
              <a:rPr lang="fa-IR" dirty="0" smtClean="0">
                <a:cs typeface="B Nazanin" panose="00000400000000000000" pitchFamily="2" charset="-78"/>
              </a:rPr>
              <a:t>ذهن </a:t>
            </a:r>
            <a:r>
              <a:rPr lang="fa-IR" dirty="0" err="1" smtClean="0">
                <a:cs typeface="B Nazanin" panose="00000400000000000000" pitchFamily="2" charset="-78"/>
              </a:rPr>
              <a:t>هایی</a:t>
            </a:r>
            <a:r>
              <a:rPr lang="fa-IR" dirty="0" smtClean="0">
                <a:cs typeface="B Nazanin" panose="00000400000000000000" pitchFamily="2" charset="-78"/>
              </a:rPr>
              <a:t> که در مغز نیستند، می توانند وجود داشته باشند...&gt; به شرطی که بستر فیزیکی انجام محاسبات فراهم باشد	</a:t>
            </a:r>
          </a:p>
          <a:p>
            <a:pPr>
              <a:buFont typeface="Wingdings 3" panose="05040102010807070707" pitchFamily="18" charset="2"/>
              <a:buChar char="t"/>
            </a:pPr>
            <a:r>
              <a:rPr lang="fa-IR" sz="2800" b="1" u="sng" dirty="0" smtClean="0">
                <a:solidFill>
                  <a:srgbClr val="FF0000"/>
                </a:solidFill>
                <a:cs typeface="B Nazanin" panose="00000400000000000000" pitchFamily="2" charset="-78"/>
              </a:rPr>
              <a:t>نقد</a:t>
            </a:r>
            <a:r>
              <a:rPr lang="fa-IR" dirty="0" smtClean="0">
                <a:cs typeface="B Nazanin" panose="00000400000000000000" pitchFamily="2" charset="-78"/>
              </a:rPr>
              <a:t>: ناتوانی این نظریه در تشریح حالات ذهنی تجربه و درک شده-&gt; کیفیات ذهنی (</a:t>
            </a:r>
            <a:r>
              <a:rPr lang="en-US" dirty="0" smtClean="0">
                <a:latin typeface="Goudy Old Style" panose="02020502050305020303" pitchFamily="18" charset="0"/>
                <a:cs typeface="B Nazanin" panose="00000400000000000000" pitchFamily="2" charset="-78"/>
              </a:rPr>
              <a:t>Qualia</a:t>
            </a:r>
            <a:r>
              <a:rPr lang="fa-IR" dirty="0" smtClean="0">
                <a:cs typeface="B Nazanin" panose="00000400000000000000" pitchFamily="2" charset="-78"/>
              </a:rPr>
              <a:t>)</a:t>
            </a:r>
          </a:p>
          <a:p>
            <a:pPr lvl="1">
              <a:buFont typeface="Wingdings 3" panose="05040102010807070707" pitchFamily="18" charset="2"/>
              <a:buChar char="t"/>
            </a:pPr>
            <a:r>
              <a:rPr lang="fa-IR" dirty="0" err="1" smtClean="0">
                <a:cs typeface="B Nazanin" panose="00000400000000000000" pitchFamily="2" charset="-78"/>
              </a:rPr>
              <a:t>واقعا</a:t>
            </a:r>
            <a:r>
              <a:rPr lang="fa-IR" dirty="0" smtClean="0">
                <a:cs typeface="B Nazanin" panose="00000400000000000000" pitchFamily="2" charset="-78"/>
              </a:rPr>
              <a:t>، دیدن رنگ قرمز چه کیفیتی در ذهن افراد مختلف دارد؟ (توجه داریم که در اینجا عملکرد فیزیولوژیکی سیستم عصبی در افراد مختلف یکسان است)</a:t>
            </a:r>
          </a:p>
          <a:p>
            <a:pPr>
              <a:buFont typeface="Wingdings 3" panose="05040102010807070707" pitchFamily="18" charset="2"/>
              <a:buChar char="t"/>
            </a:pP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کارکرد گرایی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13</a:t>
            </a:fld>
            <a:endParaRPr lang="en-US"/>
          </a:p>
        </p:txBody>
      </p:sp>
    </p:spTree>
    <p:extLst>
      <p:ext uri="{BB962C8B-B14F-4D97-AF65-F5344CB8AC3E}">
        <p14:creationId xmlns:p14="http://schemas.microsoft.com/office/powerpoint/2010/main" val="6141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286100" y="1556792"/>
            <a:ext cx="8568952" cy="5120235"/>
          </a:xfrm>
        </p:spPr>
        <p:txBody>
          <a:bodyPr>
            <a:normAutofit/>
          </a:bodyPr>
          <a:lstStyle/>
          <a:p>
            <a:pPr>
              <a:buFont typeface="Wingdings 3" panose="05040102010807070707" pitchFamily="18" charset="2"/>
              <a:buChar char="t"/>
            </a:pPr>
            <a:r>
              <a:rPr lang="fa-IR" dirty="0" smtClean="0">
                <a:cs typeface="B Nazanin" panose="00000400000000000000" pitchFamily="2" charset="-78"/>
              </a:rPr>
              <a:t>حلول، </a:t>
            </a:r>
            <a:r>
              <a:rPr lang="fa-IR" dirty="0" err="1" smtClean="0">
                <a:cs typeface="B Nazanin" panose="00000400000000000000" pitchFamily="2" charset="-78"/>
              </a:rPr>
              <a:t>حالّ</a:t>
            </a:r>
            <a:r>
              <a:rPr lang="fa-IR" dirty="0" smtClean="0">
                <a:cs typeface="B Nazanin" panose="00000400000000000000" pitchFamily="2" charset="-78"/>
              </a:rPr>
              <a:t>، </a:t>
            </a:r>
            <a:r>
              <a:rPr lang="fa-IR" dirty="0" err="1" smtClean="0">
                <a:cs typeface="B Nazanin" panose="00000400000000000000" pitchFamily="2" charset="-78"/>
              </a:rPr>
              <a:t>محلّ</a:t>
            </a:r>
            <a:r>
              <a:rPr lang="fa-IR" dirty="0" smtClean="0">
                <a:cs typeface="B Nazanin" panose="00000400000000000000" pitchFamily="2" charset="-78"/>
              </a:rPr>
              <a:t>: آیا می توان به جزیی از </a:t>
            </a:r>
            <a:r>
              <a:rPr lang="fa-IR" dirty="0" err="1" smtClean="0">
                <a:cs typeface="B Nazanin" panose="00000400000000000000" pitchFamily="2" charset="-78"/>
              </a:rPr>
              <a:t>محلّ</a:t>
            </a:r>
            <a:r>
              <a:rPr lang="fa-IR" dirty="0" smtClean="0">
                <a:cs typeface="B Nazanin" panose="00000400000000000000" pitchFamily="2" charset="-78"/>
              </a:rPr>
              <a:t> اشاره حسی کرد که </a:t>
            </a:r>
            <a:r>
              <a:rPr lang="fa-IR" dirty="0" err="1" smtClean="0">
                <a:cs typeface="B Nazanin" panose="00000400000000000000" pitchFamily="2" charset="-78"/>
              </a:rPr>
              <a:t>حالّ</a:t>
            </a:r>
            <a:r>
              <a:rPr lang="fa-IR" dirty="0" smtClean="0">
                <a:cs typeface="B Nazanin" panose="00000400000000000000" pitchFamily="2" charset="-78"/>
              </a:rPr>
              <a:t> در آن نباشد؟ مثال: رنگ سرخ آهن </a:t>
            </a:r>
            <a:r>
              <a:rPr lang="fa-IR" dirty="0" err="1" smtClean="0">
                <a:cs typeface="B Nazanin" panose="00000400000000000000" pitchFamily="2" charset="-78"/>
              </a:rPr>
              <a:t>تفتیده</a:t>
            </a:r>
            <a:endParaRPr lang="fa-IR" dirty="0" smtClean="0">
              <a:cs typeface="B Nazanin" panose="00000400000000000000" pitchFamily="2" charset="-78"/>
            </a:endParaRPr>
          </a:p>
          <a:p>
            <a:pPr lvl="1">
              <a:buFont typeface="Wingdings 3" panose="05040102010807070707" pitchFamily="18" charset="2"/>
              <a:buChar char="t"/>
            </a:pPr>
            <a:r>
              <a:rPr lang="fa-IR" dirty="0" err="1" smtClean="0">
                <a:cs typeface="B Nazanin" panose="00000400000000000000" pitchFamily="2" charset="-78"/>
              </a:rPr>
              <a:t>رابطة</a:t>
            </a:r>
            <a:r>
              <a:rPr lang="fa-IR" dirty="0" smtClean="0">
                <a:cs typeface="B Nazanin" panose="00000400000000000000" pitchFamily="2" charset="-78"/>
              </a:rPr>
              <a:t> نیازمندی: </a:t>
            </a:r>
            <a:r>
              <a:rPr lang="fa-IR" dirty="0" err="1" smtClean="0">
                <a:cs typeface="B Nazanin" panose="00000400000000000000" pitchFamily="2" charset="-78"/>
              </a:rPr>
              <a:t>حالّ</a:t>
            </a:r>
            <a:r>
              <a:rPr lang="fa-IR" dirty="0" smtClean="0">
                <a:cs typeface="B Nazanin" panose="00000400000000000000" pitchFamily="2" charset="-78"/>
              </a:rPr>
              <a:t> حتما به </a:t>
            </a:r>
            <a:r>
              <a:rPr lang="fa-IR" dirty="0" err="1" smtClean="0">
                <a:cs typeface="B Nazanin" panose="00000400000000000000" pitchFamily="2" charset="-78"/>
              </a:rPr>
              <a:t>محلّ</a:t>
            </a:r>
            <a:r>
              <a:rPr lang="fa-IR" dirty="0" smtClean="0">
                <a:cs typeface="B Nazanin" panose="00000400000000000000" pitchFamily="2" charset="-78"/>
              </a:rPr>
              <a:t> نیازمند است. اما </a:t>
            </a:r>
            <a:r>
              <a:rPr lang="fa-IR" dirty="0" err="1" smtClean="0">
                <a:cs typeface="B Nazanin" panose="00000400000000000000" pitchFamily="2" charset="-78"/>
              </a:rPr>
              <a:t>محلّ</a:t>
            </a:r>
            <a:r>
              <a:rPr lang="fa-IR" dirty="0" smtClean="0">
                <a:cs typeface="B Nazanin" panose="00000400000000000000" pitchFamily="2" charset="-78"/>
              </a:rPr>
              <a:t>، ممکن است نیازمند </a:t>
            </a:r>
            <a:r>
              <a:rPr lang="fa-IR" dirty="0" err="1" smtClean="0">
                <a:cs typeface="B Nazanin" panose="00000400000000000000" pitchFamily="2" charset="-78"/>
              </a:rPr>
              <a:t>حالّ</a:t>
            </a:r>
            <a:r>
              <a:rPr lang="fa-IR" dirty="0" smtClean="0">
                <a:cs typeface="B Nazanin" panose="00000400000000000000" pitchFamily="2" charset="-78"/>
              </a:rPr>
              <a:t> نباشد(</a:t>
            </a:r>
            <a:r>
              <a:rPr lang="fa-IR" dirty="0" err="1">
                <a:cs typeface="B Nazanin" panose="00000400000000000000" pitchFamily="2" charset="-78"/>
              </a:rPr>
              <a:t>محلّ</a:t>
            </a:r>
            <a:r>
              <a:rPr lang="fa-IR" dirty="0">
                <a:cs typeface="B Nazanin" panose="00000400000000000000" pitchFamily="2" charset="-78"/>
              </a:rPr>
              <a:t> </a:t>
            </a:r>
            <a:r>
              <a:rPr lang="fa-IR" dirty="0" smtClean="0">
                <a:cs typeface="B Nazanin" panose="00000400000000000000" pitchFamily="2" charset="-78"/>
              </a:rPr>
              <a:t>= موضوع-</a:t>
            </a:r>
            <a:r>
              <a:rPr lang="fa-IR" dirty="0" err="1" smtClean="0">
                <a:cs typeface="B Nazanin" panose="00000400000000000000" pitchFamily="2" charset="-78"/>
              </a:rPr>
              <a:t>حالّ</a:t>
            </a:r>
            <a:r>
              <a:rPr lang="fa-IR" dirty="0" smtClean="0">
                <a:cs typeface="B Nazanin" panose="00000400000000000000" pitchFamily="2" charset="-78"/>
              </a:rPr>
              <a:t>= </a:t>
            </a:r>
            <a:r>
              <a:rPr lang="fa-IR" sz="2200" b="1" dirty="0" smtClean="0">
                <a:effectLst>
                  <a:outerShdw blurRad="38100" dist="38100" dir="2700000" algn="tl">
                    <a:srgbClr val="000000">
                      <a:alpha val="43137"/>
                    </a:srgbClr>
                  </a:outerShdw>
                </a:effectLst>
                <a:cs typeface="B Nazanin" panose="00000400000000000000" pitchFamily="2" charset="-78"/>
              </a:rPr>
              <a:t>عرض</a:t>
            </a:r>
            <a:r>
              <a:rPr lang="fa-IR" dirty="0" smtClean="0">
                <a:cs typeface="B Nazanin" panose="00000400000000000000" pitchFamily="2" charset="-78"/>
              </a:rPr>
              <a:t>)، ممکن است نیازمند باشد(</a:t>
            </a:r>
            <a:r>
              <a:rPr lang="fa-IR" dirty="0" err="1">
                <a:cs typeface="B Nazanin" panose="00000400000000000000" pitchFamily="2" charset="-78"/>
              </a:rPr>
              <a:t>محلّ</a:t>
            </a:r>
            <a:r>
              <a:rPr lang="fa-IR" dirty="0">
                <a:cs typeface="B Nazanin" panose="00000400000000000000" pitchFamily="2" charset="-78"/>
              </a:rPr>
              <a:t> </a:t>
            </a:r>
            <a:r>
              <a:rPr lang="fa-IR" dirty="0" smtClean="0">
                <a:cs typeface="B Nazanin" panose="00000400000000000000" pitchFamily="2" charset="-78"/>
              </a:rPr>
              <a:t>= </a:t>
            </a:r>
            <a:r>
              <a:rPr lang="fa-IR" b="1" dirty="0" smtClean="0">
                <a:cs typeface="B Nazanin" panose="00000400000000000000" pitchFamily="2" charset="-78"/>
              </a:rPr>
              <a:t>ماده</a:t>
            </a:r>
            <a:r>
              <a:rPr lang="fa-IR" dirty="0" smtClean="0">
                <a:cs typeface="B Nazanin" panose="00000400000000000000" pitchFamily="2" charset="-78"/>
              </a:rPr>
              <a:t>- </a:t>
            </a:r>
            <a:r>
              <a:rPr lang="fa-IR" dirty="0" err="1" smtClean="0">
                <a:cs typeface="B Nazanin" panose="00000400000000000000" pitchFamily="2" charset="-78"/>
              </a:rPr>
              <a:t>حالّ</a:t>
            </a:r>
            <a:r>
              <a:rPr lang="fa-IR" dirty="0" smtClean="0">
                <a:cs typeface="B Nazanin" panose="00000400000000000000" pitchFamily="2" charset="-78"/>
              </a:rPr>
              <a:t> = </a:t>
            </a:r>
            <a:r>
              <a:rPr lang="fa-IR" b="1" dirty="0" smtClean="0">
                <a:cs typeface="B Nazanin" panose="00000400000000000000" pitchFamily="2" charset="-78"/>
              </a:rPr>
              <a:t>صورت</a:t>
            </a:r>
            <a:r>
              <a:rPr lang="fa-IR" dirty="0" smtClean="0">
                <a:cs typeface="B Nazanin" panose="00000400000000000000" pitchFamily="2" charset="-78"/>
              </a:rPr>
              <a:t>)</a:t>
            </a:r>
          </a:p>
          <a:p>
            <a:pPr lvl="1">
              <a:buFont typeface="Wingdings 3" panose="05040102010807070707" pitchFamily="18" charset="2"/>
              <a:buChar char="t"/>
            </a:pPr>
            <a:r>
              <a:rPr lang="fa-IR" dirty="0" smtClean="0">
                <a:cs typeface="B Nazanin" panose="00000400000000000000" pitchFamily="2" charset="-78"/>
              </a:rPr>
              <a:t>عرض: هر موجودی که محتاج موضوعی است</a:t>
            </a:r>
          </a:p>
          <a:p>
            <a:pPr lvl="2">
              <a:buFont typeface="Wingdings 3" panose="05040102010807070707" pitchFamily="18" charset="2"/>
              <a:buChar char="t"/>
            </a:pPr>
            <a:r>
              <a:rPr lang="fa-IR" dirty="0" smtClean="0">
                <a:cs typeface="B Nazanin" panose="00000400000000000000" pitchFamily="2" charset="-78"/>
              </a:rPr>
              <a:t>مقولات عرضی ارسطویی: کمیت، کیفیت، این، </a:t>
            </a:r>
            <a:r>
              <a:rPr lang="fa-IR" dirty="0" err="1" smtClean="0">
                <a:cs typeface="B Nazanin" panose="00000400000000000000" pitchFamily="2" charset="-78"/>
              </a:rPr>
              <a:t>متی</a:t>
            </a:r>
            <a:r>
              <a:rPr lang="fa-IR" dirty="0" smtClean="0">
                <a:cs typeface="B Nazanin" panose="00000400000000000000" pitchFamily="2" charset="-78"/>
              </a:rPr>
              <a:t>، وضع، فعل، انفعال ....</a:t>
            </a:r>
            <a:endParaRPr lang="fa-IR" dirty="0">
              <a:cs typeface="B Nazanin" panose="00000400000000000000" pitchFamily="2" charset="-78"/>
            </a:endParaRPr>
          </a:p>
          <a:p>
            <a:pPr lvl="1">
              <a:buFont typeface="Wingdings 3" panose="05040102010807070707" pitchFamily="18" charset="2"/>
              <a:buChar char="t"/>
            </a:pPr>
            <a:r>
              <a:rPr lang="fa-IR" dirty="0" smtClean="0">
                <a:cs typeface="B Nazanin" panose="00000400000000000000" pitchFamily="2" charset="-78"/>
              </a:rPr>
              <a:t>جوهر: ماهیتی که در تحقق خود نیازمند موضوع نیست</a:t>
            </a:r>
          </a:p>
          <a:p>
            <a:pPr lvl="2">
              <a:buFont typeface="Wingdings 3" panose="05040102010807070707" pitchFamily="18" charset="2"/>
              <a:buChar char="t"/>
            </a:pPr>
            <a:r>
              <a:rPr lang="fa-IR" dirty="0" smtClean="0">
                <a:cs typeface="B Nazanin" panose="00000400000000000000" pitchFamily="2" charset="-78"/>
              </a:rPr>
              <a:t>جواهر: ماده، صورت، جسم، نفس، عقل</a:t>
            </a:r>
          </a:p>
          <a:p>
            <a:pPr>
              <a:buFont typeface="Wingdings 3" panose="05040102010807070707" pitchFamily="18" charset="2"/>
              <a:buChar char="t"/>
            </a:pPr>
            <a:r>
              <a:rPr lang="fa-IR" dirty="0" smtClean="0">
                <a:cs typeface="B Nazanin" panose="00000400000000000000" pitchFamily="2" charset="-78"/>
              </a:rPr>
              <a:t>حرکت: تغییر یا </a:t>
            </a:r>
            <a:r>
              <a:rPr lang="fa-IR" dirty="0" err="1" smtClean="0">
                <a:cs typeface="B Nazanin" panose="00000400000000000000" pitchFamily="2" charset="-78"/>
              </a:rPr>
              <a:t>تغیّر</a:t>
            </a:r>
            <a:r>
              <a:rPr lang="fa-IR" dirty="0" smtClean="0">
                <a:cs typeface="B Nazanin" panose="00000400000000000000" pitchFamily="2" charset="-78"/>
              </a:rPr>
              <a:t> تدریجی- حرکت در جوهر یا در عرض؟</a:t>
            </a:r>
          </a:p>
          <a:p>
            <a:pPr lvl="1">
              <a:buFont typeface="Wingdings 3" panose="05040102010807070707" pitchFamily="18" charset="2"/>
              <a:buChar char="t"/>
            </a:pPr>
            <a:r>
              <a:rPr lang="fa-IR" dirty="0" smtClean="0">
                <a:cs typeface="B Nazanin" panose="00000400000000000000" pitchFamily="2" charset="-78"/>
              </a:rPr>
              <a:t>لوازم حرکت: مبدأ، منتها، فاعل، موضوع، زمان، مسافت</a:t>
            </a:r>
          </a:p>
          <a:p>
            <a:pPr>
              <a:buFont typeface="Wingdings 3" panose="05040102010807070707" pitchFamily="18" charset="2"/>
              <a:buChar char="t"/>
            </a:pPr>
            <a:r>
              <a:rPr lang="fa-IR" dirty="0">
                <a:cs typeface="B Nazanin" panose="00000400000000000000" pitchFamily="2" charset="-78"/>
              </a:rPr>
              <a:t>حرکت </a:t>
            </a:r>
            <a:r>
              <a:rPr lang="fa-IR" dirty="0" smtClean="0">
                <a:cs typeface="B Nazanin" panose="00000400000000000000" pitchFamily="2" charset="-78"/>
              </a:rPr>
              <a:t>جوهری: </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r>
              <a:rPr lang="fa-IR" b="1" dirty="0" err="1"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النفس</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fa-IR" b="1" dirty="0" err="1"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جسمانیة</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fa-IR" b="1" dirty="0" err="1"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الحدوث</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و </a:t>
            </a:r>
            <a:r>
              <a:rPr lang="fa-IR" b="1" dirty="0" err="1"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روحانیة</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fa-IR" b="1" dirty="0" err="1"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البقاء</a:t>
            </a:r>
            <a:r>
              <a:rPr lang="fa-IR" b="1" dirty="0" smtClean="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دیدگاه صدرالمتألهین </a:t>
            </a:r>
            <a:r>
              <a:rPr lang="fa-IR" dirty="0" err="1" smtClean="0">
                <a:cs typeface="MRT_Digital Arabia XL" panose="00000400000000000000" pitchFamily="2" charset="-78"/>
              </a:rPr>
              <a:t>ملاصدرای</a:t>
            </a:r>
            <a:r>
              <a:rPr lang="fa-IR" dirty="0" smtClean="0">
                <a:cs typeface="MRT_Digital Arabia XL" panose="00000400000000000000" pitchFamily="2" charset="-78"/>
              </a:rPr>
              <a:t> شیرازی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628800"/>
            <a:ext cx="3240360" cy="4378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89756" y="5966836"/>
            <a:ext cx="3240361" cy="766364"/>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صدرالدین محمد شیرازی(</a:t>
            </a:r>
            <a:r>
              <a:rPr lang="fa-IR" sz="2400" dirty="0" smtClean="0">
                <a:solidFill>
                  <a:srgbClr val="FF0000"/>
                </a:solidFill>
                <a:cs typeface="B Nazanin" panose="00000400000000000000" pitchFamily="2" charset="-78"/>
              </a:rPr>
              <a:t>1572–1640</a:t>
            </a: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39572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2" y="1667241"/>
            <a:ext cx="3629626" cy="4426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p:cNvSpPr>
            <a:spLocks noGrp="1"/>
          </p:cNvSpPr>
          <p:nvPr>
            <p:ph sz="half" idx="2"/>
          </p:nvPr>
        </p:nvSpPr>
        <p:spPr>
          <a:xfrm>
            <a:off x="3963398" y="1661195"/>
            <a:ext cx="7747638" cy="4739606"/>
          </a:xfrm>
        </p:spPr>
        <p:txBody>
          <a:bodyPr>
            <a:normAutofit/>
          </a:bodyPr>
          <a:lstStyle/>
          <a:p>
            <a:pPr>
              <a:buFont typeface="Wingdings 3" panose="05040102010807070707" pitchFamily="18" charset="2"/>
              <a:buChar char="t"/>
            </a:pPr>
            <a:r>
              <a:rPr lang="fa-IR" dirty="0" err="1" smtClean="0">
                <a:cs typeface="B Nazanin" panose="00000400000000000000" pitchFamily="2" charset="-78"/>
              </a:rPr>
              <a:t>جبرگرایی</a:t>
            </a:r>
            <a:r>
              <a:rPr lang="fa-IR" dirty="0" smtClean="0">
                <a:cs typeface="B Nazanin" panose="00000400000000000000" pitchFamily="2" charset="-78"/>
              </a:rPr>
              <a:t>: آیا جهان ما، جهان توپ های </a:t>
            </a:r>
            <a:r>
              <a:rPr lang="fa-IR" dirty="0" err="1" smtClean="0">
                <a:cs typeface="B Nazanin" panose="00000400000000000000" pitchFamily="2" charset="-78"/>
              </a:rPr>
              <a:t>بیلیارد</a:t>
            </a:r>
            <a:r>
              <a:rPr lang="fa-IR" dirty="0" smtClean="0">
                <a:cs typeface="B Nazanin" panose="00000400000000000000" pitchFamily="2" charset="-78"/>
              </a:rPr>
              <a:t> است؟</a:t>
            </a:r>
          </a:p>
          <a:p>
            <a:pPr>
              <a:buFont typeface="Wingdings 3" panose="05040102010807070707" pitchFamily="18" charset="2"/>
              <a:buChar char="t"/>
            </a:pPr>
            <a:r>
              <a:rPr lang="fa-IR" dirty="0" smtClean="0">
                <a:latin typeface="Goudy Old Style" panose="02020502050305020303" pitchFamily="18" charset="0"/>
                <a:cs typeface="B Nazanin" panose="00000400000000000000" pitchFamily="2" charset="-78"/>
              </a:rPr>
              <a:t>هر رویدادی، معلول رویدادهای قبلی است، </a:t>
            </a:r>
            <a:r>
              <a:rPr lang="en-US" dirty="0" smtClean="0">
                <a:latin typeface="Goudy Old Style" panose="02020502050305020303" pitchFamily="18" charset="0"/>
                <a:cs typeface="B Nazanin" panose="00000400000000000000" pitchFamily="2" charset="-78"/>
              </a:rPr>
              <a:t>Determinism</a:t>
            </a:r>
            <a:endParaRPr lang="fa-IR" dirty="0" smtClean="0">
              <a:latin typeface="Goudy Old Style" panose="02020502050305020303" pitchFamily="18" charset="0"/>
              <a:cs typeface="B Nazanin" panose="00000400000000000000" pitchFamily="2" charset="-78"/>
            </a:endParaRPr>
          </a:p>
          <a:p>
            <a:pPr lvl="1">
              <a:buFont typeface="Wingdings 3" panose="05040102010807070707" pitchFamily="18" charset="2"/>
              <a:buChar char="t"/>
            </a:pPr>
            <a:r>
              <a:rPr lang="fa-IR" dirty="0" smtClean="0">
                <a:cs typeface="B Nazanin" panose="00000400000000000000" pitchFamily="2" charset="-78"/>
              </a:rPr>
              <a:t>اگر گوی </a:t>
            </a:r>
            <a:r>
              <a:rPr lang="en-US" dirty="0" smtClean="0">
                <a:cs typeface="B Nazanin" panose="00000400000000000000" pitchFamily="2" charset="-78"/>
              </a:rPr>
              <a:t>A</a:t>
            </a:r>
            <a:r>
              <a:rPr lang="fa-IR" dirty="0" smtClean="0">
                <a:cs typeface="B Nazanin" panose="00000400000000000000" pitchFamily="2" charset="-78"/>
              </a:rPr>
              <a:t> به </a:t>
            </a:r>
            <a:r>
              <a:rPr lang="en-US" dirty="0" smtClean="0">
                <a:cs typeface="B Nazanin" panose="00000400000000000000" pitchFamily="2" charset="-78"/>
              </a:rPr>
              <a:t>B</a:t>
            </a:r>
            <a:r>
              <a:rPr lang="fa-IR" dirty="0" smtClean="0">
                <a:cs typeface="B Nazanin" panose="00000400000000000000" pitchFamily="2" charset="-78"/>
              </a:rPr>
              <a:t> برخورد کند، گوی </a:t>
            </a:r>
            <a:r>
              <a:rPr lang="en-US" dirty="0" smtClean="0">
                <a:cs typeface="B Nazanin" panose="00000400000000000000" pitchFamily="2" charset="-78"/>
              </a:rPr>
              <a:t>B</a:t>
            </a:r>
            <a:r>
              <a:rPr lang="fa-IR" dirty="0" smtClean="0">
                <a:cs typeface="B Nazanin" panose="00000400000000000000" pitchFamily="2" charset="-78"/>
              </a:rPr>
              <a:t> تنها یک عمل می تواند انجام دهد که آن معلول عمل گوی </a:t>
            </a:r>
            <a:r>
              <a:rPr lang="en-US" dirty="0" smtClean="0">
                <a:cs typeface="B Nazanin" panose="00000400000000000000" pitchFamily="2" charset="-78"/>
              </a:rPr>
              <a:t>A</a:t>
            </a:r>
            <a:r>
              <a:rPr lang="fa-IR" dirty="0" smtClean="0">
                <a:cs typeface="B Nazanin" panose="00000400000000000000" pitchFamily="2" charset="-78"/>
              </a:rPr>
              <a:t> است.</a:t>
            </a:r>
          </a:p>
          <a:p>
            <a:pPr lvl="1">
              <a:buFont typeface="Wingdings 3" panose="05040102010807070707" pitchFamily="18" charset="2"/>
              <a:buChar char="t"/>
            </a:pPr>
            <a:r>
              <a:rPr lang="fa-IR" dirty="0" smtClean="0">
                <a:cs typeface="B Nazanin" panose="00000400000000000000" pitchFamily="2" charset="-78"/>
              </a:rPr>
              <a:t>اگر یک رویداد را با یک سری شرایط بارها تکرار کنیم، یک نتیجه حاصل می شود.</a:t>
            </a:r>
          </a:p>
          <a:p>
            <a:pPr lvl="1">
              <a:buFont typeface="Wingdings 3" panose="05040102010807070707" pitchFamily="18" charset="2"/>
              <a:buChar char="t"/>
            </a:pPr>
            <a:r>
              <a:rPr lang="fa-IR" dirty="0" smtClean="0">
                <a:cs typeface="B Nazanin" panose="00000400000000000000" pitchFamily="2" charset="-78"/>
              </a:rPr>
              <a:t>با دانستن شرایط اولیه، می توانیم نتیجه را پیش بینی کنیم.</a:t>
            </a:r>
          </a:p>
          <a:p>
            <a:pPr>
              <a:buFont typeface="Wingdings 3" panose="05040102010807070707" pitchFamily="18" charset="2"/>
              <a:buChar char="t"/>
            </a:pPr>
            <a:r>
              <a:rPr lang="fa-IR" dirty="0" smtClean="0">
                <a:cs typeface="B Nazanin" panose="00000400000000000000" pitchFamily="2" charset="-78"/>
              </a:rPr>
              <a:t>آیا در رفتارهای انسانی نیز مدل </a:t>
            </a:r>
            <a:r>
              <a:rPr lang="fa-IR" dirty="0" err="1" smtClean="0">
                <a:cs typeface="B Nazanin" panose="00000400000000000000" pitchFamily="2" charset="-78"/>
              </a:rPr>
              <a:t>علیت</a:t>
            </a:r>
            <a:r>
              <a:rPr lang="fa-IR" dirty="0" smtClean="0">
                <a:cs typeface="B Nazanin" panose="00000400000000000000" pitchFamily="2" charset="-78"/>
              </a:rPr>
              <a:t> </a:t>
            </a:r>
            <a:r>
              <a:rPr lang="fa-IR" dirty="0" err="1" smtClean="0">
                <a:cs typeface="B Nazanin" panose="00000400000000000000" pitchFamily="2" charset="-78"/>
              </a:rPr>
              <a:t>هیومی</a:t>
            </a:r>
            <a:r>
              <a:rPr lang="fa-IR" dirty="0" smtClean="0">
                <a:cs typeface="B Nazanin" panose="00000400000000000000" pitchFamily="2" charset="-78"/>
              </a:rPr>
              <a:t> جریان دارد؟</a:t>
            </a:r>
          </a:p>
          <a:p>
            <a:pPr>
              <a:buFont typeface="Wingdings 3" panose="05040102010807070707" pitchFamily="18" charset="2"/>
              <a:buChar char="t"/>
            </a:pPr>
            <a:r>
              <a:rPr lang="fa-IR" dirty="0" smtClean="0">
                <a:cs typeface="B Nazanin" panose="00000400000000000000" pitchFamily="2" charset="-78"/>
              </a:rPr>
              <a:t>اختیار: </a:t>
            </a:r>
            <a:r>
              <a:rPr lang="fa-IR" dirty="0" err="1" smtClean="0">
                <a:cs typeface="B Nazanin" panose="00000400000000000000" pitchFamily="2" charset="-78"/>
              </a:rPr>
              <a:t>ارادة</a:t>
            </a:r>
            <a:r>
              <a:rPr lang="fa-IR" dirty="0" smtClean="0">
                <a:cs typeface="B Nazanin" panose="00000400000000000000" pitchFamily="2" charset="-78"/>
              </a:rPr>
              <a:t> فرد، تنها دلیل تعیین </a:t>
            </a:r>
            <a:r>
              <a:rPr lang="fa-IR" dirty="0" err="1" smtClean="0">
                <a:cs typeface="B Nazanin" panose="00000400000000000000" pitchFamily="2" charset="-78"/>
              </a:rPr>
              <a:t>کنندة</a:t>
            </a:r>
            <a:r>
              <a:rPr lang="fa-IR" dirty="0" smtClean="0">
                <a:cs typeface="B Nazanin" panose="00000400000000000000" pitchFamily="2" charset="-78"/>
              </a:rPr>
              <a:t> عمل است</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مسئله جبر و اختیار</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15</a:t>
            </a:fld>
            <a:endParaRPr lang="en-US"/>
          </a:p>
        </p:txBody>
      </p:sp>
      <p:sp>
        <p:nvSpPr>
          <p:cNvPr id="7" name="TextBox 6"/>
          <p:cNvSpPr txBox="1"/>
          <p:nvPr/>
        </p:nvSpPr>
        <p:spPr>
          <a:xfrm>
            <a:off x="528404" y="6126270"/>
            <a:ext cx="3240361" cy="433965"/>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دیوید </a:t>
            </a:r>
            <a:r>
              <a:rPr lang="fa-IR" sz="2400" dirty="0" err="1" smtClean="0">
                <a:solidFill>
                  <a:srgbClr val="FF0000"/>
                </a:solidFill>
                <a:effectLst>
                  <a:outerShdw blurRad="38100" dist="38100" dir="2700000" algn="tl">
                    <a:srgbClr val="000000">
                      <a:alpha val="43137"/>
                    </a:srgbClr>
                  </a:outerShdw>
                </a:effectLst>
                <a:cs typeface="2  Nazanin" panose="00000400000000000000" pitchFamily="2" charset="-78"/>
              </a:rPr>
              <a:t>هیوم</a:t>
            </a: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 (1776-1711)</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3698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386" y="3573016"/>
            <a:ext cx="4579404" cy="2946931"/>
          </a:xfrm>
          <a:prstGeom prst="rect">
            <a:avLst/>
          </a:prstGeom>
        </p:spPr>
      </p:pic>
      <p:sp>
        <p:nvSpPr>
          <p:cNvPr id="6" name="Content Placeholder 5"/>
          <p:cNvSpPr>
            <a:spLocks noGrp="1"/>
          </p:cNvSpPr>
          <p:nvPr>
            <p:ph sz="half" idx="2"/>
          </p:nvPr>
        </p:nvSpPr>
        <p:spPr>
          <a:xfrm>
            <a:off x="261764" y="1478297"/>
            <a:ext cx="11449272" cy="4739606"/>
          </a:xfrm>
        </p:spPr>
        <p:txBody>
          <a:bodyPr>
            <a:normAutofit/>
          </a:bodyPr>
          <a:lstStyle/>
          <a:p>
            <a:pPr>
              <a:lnSpc>
                <a:spcPct val="150000"/>
              </a:lnSpc>
              <a:buFont typeface="Wingdings 3" panose="05040102010807070707" pitchFamily="18" charset="2"/>
              <a:buChar char="t"/>
            </a:pPr>
            <a:r>
              <a:rPr lang="fa-IR" sz="2800" dirty="0" smtClean="0">
                <a:cs typeface="B Nazanin" panose="00000400000000000000" pitchFamily="2" charset="-78"/>
              </a:rPr>
              <a:t>مدل </a:t>
            </a:r>
            <a:r>
              <a:rPr lang="fa-IR" sz="2800" dirty="0" err="1" smtClean="0">
                <a:cs typeface="B Nazanin" panose="00000400000000000000" pitchFamily="2" charset="-78"/>
              </a:rPr>
              <a:t>علیت</a:t>
            </a:r>
            <a:r>
              <a:rPr lang="fa-IR" sz="2800" dirty="0" smtClean="0">
                <a:cs typeface="B Nazanin" panose="00000400000000000000" pitchFamily="2" charset="-78"/>
              </a:rPr>
              <a:t> گوی </a:t>
            </a:r>
            <a:r>
              <a:rPr lang="fa-IR" sz="2800" dirty="0" err="1" smtClean="0">
                <a:cs typeface="B Nazanin" panose="00000400000000000000" pitchFamily="2" charset="-78"/>
              </a:rPr>
              <a:t>بیلیارد</a:t>
            </a:r>
            <a:r>
              <a:rPr lang="fa-IR" sz="2800" dirty="0" smtClean="0">
                <a:cs typeface="B Nazanin" panose="00000400000000000000" pitchFamily="2" charset="-78"/>
              </a:rPr>
              <a:t> به این موضوع اشاره می کند که با درک کافی از یک سامانه، ما سرانجام باید بتوانیم که هر </a:t>
            </a:r>
            <a:r>
              <a:rPr lang="fa-IR" sz="2800" dirty="0" err="1" smtClean="0">
                <a:cs typeface="B Nazanin" panose="00000400000000000000" pitchFamily="2" charset="-78"/>
              </a:rPr>
              <a:t>پدیدة</a:t>
            </a:r>
            <a:r>
              <a:rPr lang="fa-IR" sz="2800" dirty="0" smtClean="0">
                <a:cs typeface="B Nazanin" panose="00000400000000000000" pitchFamily="2" charset="-78"/>
              </a:rPr>
              <a:t> طبیعی را پیش بینی کنیم. آیا این صحیح است؟ آیا ما سرانجام می توانیم تا آب و هوا را به طور کامل پیش بینی کنیم؟ </a:t>
            </a:r>
            <a:r>
              <a:rPr lang="fa-IR" sz="2800" dirty="0" smtClean="0">
                <a:effectLst>
                  <a:outerShdw blurRad="38100" dist="38100" dir="2700000" algn="tl">
                    <a:srgbClr val="000000">
                      <a:alpha val="43137"/>
                    </a:srgbClr>
                  </a:outerShdw>
                </a:effectLst>
                <a:cs typeface="B Nazanin" panose="00000400000000000000" pitchFamily="2" charset="-78"/>
              </a:rPr>
              <a:t>رفتار انسانی را چه طور؟</a:t>
            </a:r>
            <a:endParaRPr lang="fa-IR" sz="2800" dirty="0" smtClean="0">
              <a:effectLst>
                <a:outerShdw blurRad="38100" dist="38100" dir="2700000" algn="tl">
                  <a:srgbClr val="000000">
                    <a:alpha val="43137"/>
                  </a:srgbClr>
                </a:outerShdw>
              </a:effectLst>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در خود </a:t>
            </a:r>
            <a:r>
              <a:rPr lang="fa-IR" dirty="0" err="1" smtClean="0">
                <a:cs typeface="MRT_Digital Arabia XL" panose="00000400000000000000" pitchFamily="2" charset="-78"/>
              </a:rPr>
              <a:t>بیاندیشید</a:t>
            </a:r>
            <a:r>
              <a:rPr lang="fa-IR" dirty="0" smtClean="0">
                <a:cs typeface="MRT_Digital Arabia XL" panose="00000400000000000000" pitchFamily="2" charset="-78"/>
              </a:rPr>
              <a:t>...</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16</a:t>
            </a:fld>
            <a:endParaRPr lang="en-US"/>
          </a:p>
        </p:txBody>
      </p:sp>
    </p:spTree>
    <p:extLst>
      <p:ext uri="{BB962C8B-B14F-4D97-AF65-F5344CB8AC3E}">
        <p14:creationId xmlns:p14="http://schemas.microsoft.com/office/powerpoint/2010/main" val="423786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65820" y="1661195"/>
            <a:ext cx="10945216"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نقد </a:t>
            </a:r>
            <a:r>
              <a:rPr lang="fa-IR" dirty="0" err="1" smtClean="0">
                <a:cs typeface="B Nazanin" panose="00000400000000000000" pitchFamily="2" charset="-78"/>
              </a:rPr>
              <a:t>اختیارکامل</a:t>
            </a:r>
            <a:r>
              <a:rPr lang="fa-IR" dirty="0" smtClean="0">
                <a:cs typeface="B Nazanin" panose="00000400000000000000" pitchFamily="2" charset="-78"/>
              </a:rPr>
              <a:t>: نقض فرض </a:t>
            </a:r>
            <a:r>
              <a:rPr lang="fa-IR" dirty="0" err="1" smtClean="0">
                <a:cs typeface="B Nazanin" panose="00000400000000000000" pitchFamily="2" charset="-78"/>
              </a:rPr>
              <a:t>علیت</a:t>
            </a:r>
            <a:r>
              <a:rPr lang="fa-IR" dirty="0" smtClean="0">
                <a:cs typeface="B Nazanin" panose="00000400000000000000" pitchFamily="2" charset="-78"/>
              </a:rPr>
              <a:t>، علت داشتن همه پدیده ها (مثال: تصمیمات ناگهانی شخص)</a:t>
            </a:r>
          </a:p>
          <a:p>
            <a:pPr>
              <a:buFont typeface="Wingdings 3" panose="05040102010807070707" pitchFamily="18" charset="2"/>
              <a:buChar char="t"/>
            </a:pPr>
            <a:r>
              <a:rPr lang="fa-IR" dirty="0" smtClean="0">
                <a:cs typeface="B Nazanin" panose="00000400000000000000" pitchFamily="2" charset="-78"/>
              </a:rPr>
              <a:t>جبر کامل نیز تمام رویدادها را از پیش تعیین شده، </a:t>
            </a:r>
            <a:r>
              <a:rPr lang="fa-IR" dirty="0" err="1" smtClean="0">
                <a:cs typeface="B Nazanin" panose="00000400000000000000" pitchFamily="2" charset="-78"/>
              </a:rPr>
              <a:t>تکرارپذیر</a:t>
            </a:r>
            <a:r>
              <a:rPr lang="fa-IR" dirty="0" smtClean="0">
                <a:cs typeface="B Nazanin" panose="00000400000000000000" pitchFamily="2" charset="-78"/>
              </a:rPr>
              <a:t> و قابل پیش بینی فرض می کند؛ که شواهد کمی چنین مدل </a:t>
            </a:r>
            <a:r>
              <a:rPr lang="fa-IR" dirty="0" err="1" smtClean="0">
                <a:cs typeface="B Nazanin" panose="00000400000000000000" pitchFamily="2" charset="-78"/>
              </a:rPr>
              <a:t>هایی</a:t>
            </a:r>
            <a:r>
              <a:rPr lang="fa-IR" dirty="0" smtClean="0">
                <a:cs typeface="B Nazanin" panose="00000400000000000000" pitchFamily="2" charset="-78"/>
              </a:rPr>
              <a:t> را ارائه می کنند</a:t>
            </a:r>
          </a:p>
          <a:p>
            <a:pPr>
              <a:buFont typeface="Wingdings 3" panose="05040102010807070707" pitchFamily="18" charset="2"/>
              <a:buChar char="t"/>
            </a:pPr>
            <a:r>
              <a:rPr lang="fa-IR" dirty="0" smtClean="0">
                <a:cs typeface="B Nazanin" panose="00000400000000000000" pitchFamily="2" charset="-78"/>
              </a:rPr>
              <a:t>راه حل: سازگار گرایی، انطباق اختیار و </a:t>
            </a:r>
            <a:r>
              <a:rPr lang="fa-IR" dirty="0" err="1" smtClean="0">
                <a:cs typeface="B Nazanin" panose="00000400000000000000" pitchFamily="2" charset="-78"/>
              </a:rPr>
              <a:t>جبرگرایی</a:t>
            </a:r>
            <a:endParaRPr lang="fa-IR" dirty="0">
              <a:cs typeface="B Nazanin" panose="00000400000000000000" pitchFamily="2" charset="-78"/>
            </a:endParaRPr>
          </a:p>
          <a:p>
            <a:pPr lvl="1">
              <a:buFont typeface="Wingdings 3" panose="05040102010807070707" pitchFamily="18" charset="2"/>
              <a:buChar char="t"/>
            </a:pPr>
            <a:r>
              <a:rPr lang="fa-IR" dirty="0" smtClean="0">
                <a:cs typeface="B Nazanin" panose="00000400000000000000" pitchFamily="2" charset="-78"/>
              </a:rPr>
              <a:t> ممکن است مجبور به انجام کاری بشوید ولی در همان لحظه می توانید از آن سرباز بزنید و نتایج حاصل را بپذیرید</a:t>
            </a:r>
          </a:p>
          <a:p>
            <a:pPr>
              <a:buFont typeface="Wingdings 3" panose="05040102010807070707" pitchFamily="18" charset="2"/>
              <a:buChar char="t"/>
            </a:pPr>
            <a:r>
              <a:rPr lang="fa-IR" dirty="0" smtClean="0">
                <a:cs typeface="B Nazanin" panose="00000400000000000000" pitchFamily="2" charset="-78"/>
              </a:rPr>
              <a:t>ناسازگار گرایی: ما </a:t>
            </a:r>
            <a:r>
              <a:rPr lang="fa-IR" dirty="0" err="1" smtClean="0">
                <a:cs typeface="B Nazanin" panose="00000400000000000000" pitchFamily="2" charset="-78"/>
              </a:rPr>
              <a:t>واقعا</a:t>
            </a:r>
            <a:r>
              <a:rPr lang="fa-IR" dirty="0" smtClean="0">
                <a:cs typeface="B Nazanin" panose="00000400000000000000" pitchFamily="2" charset="-78"/>
              </a:rPr>
              <a:t> فاعل مختار </a:t>
            </a:r>
            <a:r>
              <a:rPr lang="fa-IR" dirty="0" err="1" smtClean="0">
                <a:cs typeface="B Nazanin" panose="00000400000000000000" pitchFamily="2" charset="-78"/>
              </a:rPr>
              <a:t>افعالمان</a:t>
            </a:r>
            <a:r>
              <a:rPr lang="fa-IR" dirty="0" smtClean="0">
                <a:cs typeface="B Nazanin" panose="00000400000000000000" pitchFamily="2" charset="-78"/>
              </a:rPr>
              <a:t> نیستیم، بنابراین مسئولیت اخلاقی کامل اعمال با ما نیست!</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نقد جبر و اختیار</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17</a:t>
            </a:fld>
            <a:endParaRPr lang="en-US"/>
          </a:p>
        </p:txBody>
      </p:sp>
    </p:spTree>
    <p:extLst>
      <p:ext uri="{BB962C8B-B14F-4D97-AF65-F5344CB8AC3E}">
        <p14:creationId xmlns:p14="http://schemas.microsoft.com/office/powerpoint/2010/main" val="416662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477418" y="1661195"/>
            <a:ext cx="8233618"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ما چگونه دانش را کسب می کنیم؟</a:t>
            </a:r>
          </a:p>
          <a:p>
            <a:pPr lvl="1">
              <a:buFont typeface="Wingdings 3" panose="05040102010807070707" pitchFamily="18" charset="2"/>
              <a:buChar char="t"/>
            </a:pPr>
            <a:r>
              <a:rPr lang="fa-IR" dirty="0" smtClean="0">
                <a:cs typeface="B Nazanin" panose="00000400000000000000" pitchFamily="2" charset="-78"/>
              </a:rPr>
              <a:t>طبیعت: اهمیت خصوصیات زیست شناختی و ژنتیکی در توانایی کسب دانش</a:t>
            </a:r>
          </a:p>
          <a:p>
            <a:pPr lvl="1">
              <a:buFont typeface="Wingdings 3" panose="05040102010807070707" pitchFamily="18" charset="2"/>
              <a:buChar char="t"/>
            </a:pPr>
            <a:r>
              <a:rPr lang="fa-IR" dirty="0" smtClean="0">
                <a:cs typeface="B Nazanin" panose="00000400000000000000" pitchFamily="2" charset="-78"/>
              </a:rPr>
              <a:t>تربیت: اهمیت تجربه، تعامل و محیط در آموختن</a:t>
            </a:r>
          </a:p>
          <a:p>
            <a:pPr>
              <a:buFont typeface="Wingdings 3" panose="05040102010807070707" pitchFamily="18" charset="2"/>
              <a:buChar char="t"/>
            </a:pPr>
            <a:r>
              <a:rPr lang="fa-IR" dirty="0" smtClean="0">
                <a:cs typeface="B Nazanin" panose="00000400000000000000" pitchFamily="2" charset="-78"/>
              </a:rPr>
              <a:t>دیدگاه فطری نگری: دانش «ذاتی» موجود است(اهمیت طبیعت- افلاطون)</a:t>
            </a:r>
          </a:p>
          <a:p>
            <a:pPr>
              <a:buFont typeface="Wingdings 3" panose="05040102010807070707" pitchFamily="18" charset="2"/>
              <a:buChar char="t"/>
            </a:pPr>
            <a:r>
              <a:rPr lang="fa-IR" dirty="0" smtClean="0">
                <a:cs typeface="B Nazanin" panose="00000400000000000000" pitchFamily="2" charset="-78"/>
              </a:rPr>
              <a:t>خردگرایی: علاوه بر تصورات فطری، استدلالات فطری نیز در کسب دانش تأثیر دارند (دکارت)</a:t>
            </a:r>
          </a:p>
          <a:p>
            <a:pPr>
              <a:buFont typeface="Wingdings 3" panose="05040102010807070707" pitchFamily="18" charset="2"/>
              <a:buChar char="t"/>
            </a:pPr>
            <a:r>
              <a:rPr lang="fa-IR" dirty="0" smtClean="0">
                <a:cs typeface="B Nazanin" panose="00000400000000000000" pitchFamily="2" charset="-78"/>
              </a:rPr>
              <a:t>تجربه گرایی: کسب دانش تنها از طریق تجربه (تکیه بر حواس پنج گانه- جان لاک)</a:t>
            </a:r>
          </a:p>
          <a:p>
            <a:pPr lvl="1">
              <a:buFont typeface="Wingdings 3" panose="05040102010807070707" pitchFamily="18" charset="2"/>
              <a:buChar char="t"/>
            </a:pPr>
            <a:r>
              <a:rPr lang="fa-IR" dirty="0" smtClean="0">
                <a:cs typeface="B Nazanin" panose="00000400000000000000" pitchFamily="2" charset="-78"/>
              </a:rPr>
              <a:t>ما با لوح سفید متولد می شویم و تجربیات ما این لوح را پر می کند</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err="1" smtClean="0">
                <a:cs typeface="MRT_Digital Arabia XL" panose="00000400000000000000" pitchFamily="2" charset="-78"/>
              </a:rPr>
              <a:t>مسئلة</a:t>
            </a:r>
            <a:r>
              <a:rPr lang="fa-IR" dirty="0" smtClean="0">
                <a:cs typeface="MRT_Digital Arabia XL" panose="00000400000000000000" pitchFamily="2" charset="-78"/>
              </a:rPr>
              <a:t> اکتساب دانش</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18" y="1661195"/>
            <a:ext cx="33147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99887" y="5502032"/>
            <a:ext cx="3240361" cy="433965"/>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جان لاک (1704-1632)</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40417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65820" y="1661195"/>
            <a:ext cx="10945216"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پژوهش های بسیاری نشان می دهند که برخی از صورت های دانش رویه ای به صورت فطری هستند</a:t>
            </a:r>
          </a:p>
          <a:p>
            <a:pPr lvl="1">
              <a:buFont typeface="Wingdings 3" panose="05040102010807070707" pitchFamily="18" charset="2"/>
              <a:buChar char="t"/>
            </a:pPr>
            <a:r>
              <a:rPr lang="fa-IR" dirty="0" smtClean="0">
                <a:cs typeface="B Nazanin" panose="00000400000000000000" pitchFamily="2" charset="-78"/>
              </a:rPr>
              <a:t>اعمال بازتابی در کودکان</a:t>
            </a:r>
          </a:p>
          <a:p>
            <a:pPr lvl="1">
              <a:buFont typeface="Wingdings 3" panose="05040102010807070707" pitchFamily="18" charset="2"/>
              <a:buChar char="t"/>
            </a:pPr>
            <a:r>
              <a:rPr lang="fa-IR" dirty="0" err="1" smtClean="0">
                <a:cs typeface="B Nazanin" panose="00000400000000000000" pitchFamily="2" charset="-78"/>
              </a:rPr>
              <a:t>ترجیحات</a:t>
            </a:r>
            <a:r>
              <a:rPr lang="fa-IR" dirty="0" smtClean="0">
                <a:cs typeface="B Nazanin" panose="00000400000000000000" pitchFamily="2" charset="-78"/>
              </a:rPr>
              <a:t> بویایی در نوزادان</a:t>
            </a:r>
          </a:p>
          <a:p>
            <a:pPr>
              <a:buFont typeface="Wingdings 3" panose="05040102010807070707" pitchFamily="18" charset="2"/>
              <a:buChar char="t"/>
            </a:pPr>
            <a:r>
              <a:rPr lang="fa-IR" dirty="0" smtClean="0">
                <a:cs typeface="B Nazanin" panose="00000400000000000000" pitchFamily="2" charset="-78"/>
              </a:rPr>
              <a:t>بسیاری از صفات یا قابلیت های شناختی می توانند حاصل تعامل </a:t>
            </a:r>
            <a:r>
              <a:rPr lang="fa-IR" dirty="0" err="1" smtClean="0">
                <a:cs typeface="B Nazanin" panose="00000400000000000000" pitchFamily="2" charset="-78"/>
              </a:rPr>
              <a:t>پیچیدة</a:t>
            </a:r>
            <a:r>
              <a:rPr lang="fa-IR" dirty="0" smtClean="0">
                <a:cs typeface="B Nazanin" panose="00000400000000000000" pitchFamily="2" charset="-78"/>
              </a:rPr>
              <a:t> سرشت و تربیت آدمی باشند</a:t>
            </a:r>
          </a:p>
          <a:p>
            <a:pPr lvl="1">
              <a:buFont typeface="Wingdings 3" panose="05040102010807070707" pitchFamily="18" charset="2"/>
              <a:buChar char="t"/>
            </a:pPr>
            <a:r>
              <a:rPr lang="fa-IR" dirty="0" smtClean="0">
                <a:cs typeface="B Nazanin" panose="00000400000000000000" pitchFamily="2" charset="-78"/>
              </a:rPr>
              <a:t>البته در برخی موارد نیز شاید طبیعت محدود کننده باشد، مثال: عملکرد </a:t>
            </a:r>
            <a:r>
              <a:rPr lang="fa-IR" dirty="0" smtClean="0">
                <a:cs typeface="B Nazanin" panose="00000400000000000000" pitchFamily="2" charset="-78"/>
              </a:rPr>
              <a:t>حافظه</a:t>
            </a:r>
            <a:endParaRPr lang="fa-IR" dirty="0" smtClean="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ارزیابی اکتساب </a:t>
            </a:r>
            <a:r>
              <a:rPr lang="fa-IR" dirty="0">
                <a:cs typeface="MRT_Digital Arabia XL" panose="00000400000000000000" pitchFamily="2" charset="-78"/>
              </a:rPr>
              <a:t>دانش</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19</a:t>
            </a:fld>
            <a:endParaRPr lang="en-US"/>
          </a:p>
        </p:txBody>
      </p:sp>
    </p:spTree>
    <p:extLst>
      <p:ext uri="{BB962C8B-B14F-4D97-AF65-F5344CB8AC3E}">
        <p14:creationId xmlns:p14="http://schemas.microsoft.com/office/powerpoint/2010/main" val="825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806380" y="1905000"/>
            <a:ext cx="4860033" cy="4267200"/>
          </a:xfrm>
        </p:spPr>
        <p:txBody>
          <a:bodyPr/>
          <a:lstStyle/>
          <a:p>
            <a:pPr>
              <a:buFont typeface="Century Gothic" panose="020B0502020202020204" pitchFamily="34" charset="0"/>
              <a:buChar char="◄"/>
            </a:pPr>
            <a:r>
              <a:rPr lang="fa-IR" dirty="0" smtClean="0">
                <a:cs typeface="B Nazanin" panose="00000400000000000000" pitchFamily="2" charset="-78"/>
              </a:rPr>
              <a:t>تعاریف اولیه</a:t>
            </a:r>
          </a:p>
          <a:p>
            <a:pPr lvl="1">
              <a:buFont typeface="Century Gothic" panose="020B0502020202020204" pitchFamily="34" charset="0"/>
              <a:buChar char="◄"/>
            </a:pPr>
            <a:r>
              <a:rPr lang="fa-IR" dirty="0" smtClean="0">
                <a:cs typeface="B Nazanin" panose="00000400000000000000" pitchFamily="2" charset="-78"/>
              </a:rPr>
              <a:t>شناخت</a:t>
            </a:r>
          </a:p>
          <a:p>
            <a:pPr lvl="1">
              <a:buFont typeface="Century Gothic" panose="020B0502020202020204" pitchFamily="34" charset="0"/>
              <a:buChar char="◄"/>
            </a:pPr>
            <a:r>
              <a:rPr lang="fa-IR" dirty="0" smtClean="0">
                <a:cs typeface="B Nazanin" panose="00000400000000000000" pitchFamily="2" charset="-78"/>
              </a:rPr>
              <a:t>فلسفه</a:t>
            </a:r>
          </a:p>
          <a:p>
            <a:pPr>
              <a:buFont typeface="Century Gothic" panose="020B0502020202020204" pitchFamily="34" charset="0"/>
              <a:buChar char="◄"/>
            </a:pPr>
            <a:r>
              <a:rPr lang="fa-IR" dirty="0" err="1" smtClean="0">
                <a:cs typeface="B Nazanin" panose="00000400000000000000" pitchFamily="2" charset="-78"/>
              </a:rPr>
              <a:t>مسئلة</a:t>
            </a:r>
            <a:r>
              <a:rPr lang="fa-IR" dirty="0" smtClean="0">
                <a:cs typeface="B Nazanin" panose="00000400000000000000" pitchFamily="2" charset="-78"/>
              </a:rPr>
              <a:t> ذهن - بدن</a:t>
            </a:r>
          </a:p>
          <a:p>
            <a:pPr>
              <a:buFont typeface="Century Gothic" panose="020B0502020202020204" pitchFamily="34" charset="0"/>
              <a:buChar char="◄"/>
            </a:pPr>
            <a:r>
              <a:rPr lang="fa-IR" dirty="0" err="1" smtClean="0">
                <a:cs typeface="B Nazanin" panose="00000400000000000000" pitchFamily="2" charset="-78"/>
              </a:rPr>
              <a:t>مسئلة</a:t>
            </a:r>
            <a:r>
              <a:rPr lang="fa-IR" dirty="0" smtClean="0">
                <a:cs typeface="B Nazanin" panose="00000400000000000000" pitchFamily="2" charset="-78"/>
              </a:rPr>
              <a:t> </a:t>
            </a:r>
            <a:r>
              <a:rPr lang="fa-IR" dirty="0">
                <a:cs typeface="B Nazanin" panose="00000400000000000000" pitchFamily="2" charset="-78"/>
              </a:rPr>
              <a:t>جبر </a:t>
            </a:r>
            <a:r>
              <a:rPr lang="fa-IR" dirty="0" smtClean="0">
                <a:cs typeface="B Nazanin" panose="00000400000000000000" pitchFamily="2" charset="-78"/>
              </a:rPr>
              <a:t>و اختیار</a:t>
            </a:r>
          </a:p>
          <a:p>
            <a:pPr>
              <a:buFont typeface="Century Gothic" panose="020B0502020202020204" pitchFamily="34" charset="0"/>
              <a:buChar char="◄"/>
            </a:pPr>
            <a:r>
              <a:rPr lang="fa-IR" dirty="0" err="1" smtClean="0">
                <a:cs typeface="B Nazanin" panose="00000400000000000000" pitchFamily="2" charset="-78"/>
              </a:rPr>
              <a:t>مسئلة</a:t>
            </a:r>
            <a:r>
              <a:rPr lang="fa-IR" dirty="0" smtClean="0">
                <a:cs typeface="B Nazanin" panose="00000400000000000000" pitchFamily="2" charset="-78"/>
              </a:rPr>
              <a:t> اکتساب دانش</a:t>
            </a:r>
          </a:p>
          <a:p>
            <a:pPr>
              <a:buFont typeface="Century Gothic" panose="020B0502020202020204" pitchFamily="34" charset="0"/>
              <a:buChar char="◄"/>
            </a:pPr>
            <a:r>
              <a:rPr lang="fa-IR" dirty="0" smtClean="0">
                <a:cs typeface="B Nazanin" panose="00000400000000000000" pitchFamily="2" charset="-78"/>
              </a:rPr>
              <a:t>معمای آگاهی</a:t>
            </a:r>
            <a:endParaRPr lang="en-US" dirty="0" smtClean="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در ادامه...</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a:t>
            </a:fld>
            <a:endParaRPr lang="en-US"/>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782044" y="1661195"/>
            <a:ext cx="8928992" cy="5015832"/>
          </a:xfrm>
        </p:spPr>
        <p:txBody>
          <a:bodyPr>
            <a:normAutofit/>
          </a:bodyPr>
          <a:lstStyle/>
          <a:p>
            <a:pPr>
              <a:buFont typeface="Wingdings 3" panose="05040102010807070707" pitchFamily="18" charset="2"/>
              <a:buChar char="t"/>
            </a:pPr>
            <a:r>
              <a:rPr lang="fa-IR" dirty="0" err="1" smtClean="0">
                <a:cs typeface="B Nazanin" panose="00000400000000000000" pitchFamily="2" charset="-78"/>
              </a:rPr>
              <a:t>چالمرز</a:t>
            </a:r>
            <a:r>
              <a:rPr lang="fa-IR" dirty="0" smtClean="0">
                <a:cs typeface="B Nazanin" panose="00000400000000000000" pitchFamily="2" charset="-78"/>
              </a:rPr>
              <a:t>: آگاهی</a:t>
            </a:r>
            <a:r>
              <a:rPr lang="fa-IR" dirty="0">
                <a:cs typeface="B Nazanin" panose="00000400000000000000" pitchFamily="2" charset="-78"/>
              </a:rPr>
              <a:t>،</a:t>
            </a:r>
            <a:r>
              <a:rPr lang="fa-IR" dirty="0" smtClean="0">
                <a:cs typeface="B Nazanin" panose="00000400000000000000" pitchFamily="2" charset="-78"/>
              </a:rPr>
              <a:t> کیفیت ذهنی تجربه (</a:t>
            </a:r>
            <a:r>
              <a:rPr lang="en-US" b="1" dirty="0" smtClean="0">
                <a:solidFill>
                  <a:srgbClr val="FF0000"/>
                </a:solidFill>
                <a:effectLst>
                  <a:outerShdw blurRad="38100" dist="38100" dir="2700000" algn="tl">
                    <a:srgbClr val="000000">
                      <a:alpha val="43137"/>
                    </a:srgbClr>
                  </a:outerShdw>
                </a:effectLst>
                <a:latin typeface="Goudy Old Style" panose="02020502050305020303" pitchFamily="18" charset="0"/>
                <a:cs typeface="B Nazanin" panose="00000400000000000000" pitchFamily="2" charset="-78"/>
              </a:rPr>
              <a:t>Subjective</a:t>
            </a:r>
            <a:r>
              <a:rPr lang="en-US" dirty="0" smtClean="0">
                <a:effectLst>
                  <a:outerShdw blurRad="38100" dist="38100" dir="2700000" algn="tl">
                    <a:srgbClr val="000000">
                      <a:alpha val="43137"/>
                    </a:srgbClr>
                  </a:outerShdw>
                </a:effectLst>
                <a:latin typeface="Goudy Old Style" panose="02020502050305020303" pitchFamily="18" charset="0"/>
                <a:cs typeface="B Nazanin" panose="00000400000000000000" pitchFamily="2" charset="-78"/>
              </a:rPr>
              <a:t> </a:t>
            </a:r>
            <a:r>
              <a:rPr lang="en-US" dirty="0" smtClean="0">
                <a:latin typeface="Goudy Old Style" panose="02020502050305020303" pitchFamily="18" charset="0"/>
                <a:cs typeface="B Nazanin" panose="00000400000000000000" pitchFamily="2" charset="-78"/>
              </a:rPr>
              <a:t>quality of experience</a:t>
            </a:r>
            <a:r>
              <a:rPr lang="fa-IR" dirty="0" smtClean="0">
                <a:cs typeface="B Nazanin" panose="00000400000000000000" pitchFamily="2" charset="-78"/>
              </a:rPr>
              <a:t>)</a:t>
            </a:r>
          </a:p>
          <a:p>
            <a:pPr lvl="1">
              <a:buFont typeface="Wingdings 3" panose="05040102010807070707" pitchFamily="18" charset="2"/>
              <a:buChar char="t"/>
            </a:pPr>
            <a:r>
              <a:rPr lang="fa-IR" dirty="0" smtClean="0">
                <a:cs typeface="B Nazanin" panose="00000400000000000000" pitchFamily="2" charset="-78"/>
              </a:rPr>
              <a:t>احساس، ادراک، بینایی، هیجان، احساس از خود و....</a:t>
            </a:r>
          </a:p>
          <a:p>
            <a:pPr lvl="1">
              <a:buFont typeface="Wingdings 3" panose="05040102010807070707" pitchFamily="18" charset="2"/>
              <a:buChar char="t"/>
            </a:pPr>
            <a:r>
              <a:rPr lang="fa-IR" dirty="0" smtClean="0">
                <a:cs typeface="B Nazanin" panose="00000400000000000000" pitchFamily="2" charset="-78"/>
              </a:rPr>
              <a:t>آگاهی: یکپارچه یا تقسیم شده؟</a:t>
            </a:r>
          </a:p>
          <a:p>
            <a:pPr>
              <a:buFont typeface="Wingdings 3" panose="05040102010807070707" pitchFamily="18" charset="2"/>
              <a:buChar char="t"/>
            </a:pPr>
            <a:r>
              <a:rPr lang="fa-IR" dirty="0" smtClean="0">
                <a:cs typeface="B Nazanin" panose="00000400000000000000" pitchFamily="2" charset="-78"/>
              </a:rPr>
              <a:t>تمایز بین مفهوم پدیداری ذهن با مفهوم روان </a:t>
            </a:r>
            <a:r>
              <a:rPr lang="fa-IR" dirty="0" err="1" smtClean="0">
                <a:cs typeface="B Nazanin" panose="00000400000000000000" pitchFamily="2" charset="-78"/>
              </a:rPr>
              <a:t>شناسانة</a:t>
            </a:r>
            <a:r>
              <a:rPr lang="fa-IR" dirty="0" smtClean="0">
                <a:cs typeface="B Nazanin" panose="00000400000000000000" pitchFamily="2" charset="-78"/>
              </a:rPr>
              <a:t> آن</a:t>
            </a:r>
          </a:p>
          <a:p>
            <a:pPr lvl="1">
              <a:buFont typeface="Wingdings 3" panose="05040102010807070707" pitchFamily="18" charset="2"/>
              <a:buChar char="t"/>
            </a:pPr>
            <a:r>
              <a:rPr lang="fa-IR" dirty="0" smtClean="0">
                <a:cs typeface="B Nazanin" panose="00000400000000000000" pitchFamily="2" charset="-78"/>
              </a:rPr>
              <a:t>ذهن به عنوان یک </a:t>
            </a:r>
            <a:r>
              <a:rPr lang="fa-IR" dirty="0" err="1" smtClean="0">
                <a:cs typeface="B Nazanin" panose="00000400000000000000" pitchFamily="2" charset="-78"/>
              </a:rPr>
              <a:t>تجربة</a:t>
            </a:r>
            <a:r>
              <a:rPr lang="fa-IR" dirty="0" smtClean="0">
                <a:cs typeface="B Nazanin" panose="00000400000000000000" pitchFamily="2" charset="-78"/>
              </a:rPr>
              <a:t> آگاه (فلاسفه)</a:t>
            </a:r>
          </a:p>
          <a:p>
            <a:pPr lvl="1">
              <a:buFont typeface="Wingdings 3" panose="05040102010807070707" pitchFamily="18" charset="2"/>
              <a:buChar char="t"/>
            </a:pPr>
            <a:r>
              <a:rPr lang="fa-IR" dirty="0" smtClean="0">
                <a:cs typeface="B Nazanin" panose="00000400000000000000" pitchFamily="2" charset="-78"/>
              </a:rPr>
              <a:t>ذهن به عنوان مولد رفتارها (شبیه دیدگاه </a:t>
            </a:r>
            <a:r>
              <a:rPr lang="fa-IR" dirty="0" err="1" smtClean="0">
                <a:cs typeface="B Nazanin" panose="00000400000000000000" pitchFamily="2" charset="-78"/>
              </a:rPr>
              <a:t>کارکردگرایی</a:t>
            </a:r>
            <a:r>
              <a:rPr lang="fa-IR" dirty="0" smtClean="0">
                <a:cs typeface="B Nazanin" panose="00000400000000000000" pitchFamily="2" charset="-78"/>
              </a:rPr>
              <a:t>- روان </a:t>
            </a:r>
            <a:r>
              <a:rPr lang="fa-IR" dirty="0" err="1" smtClean="0">
                <a:cs typeface="B Nazanin" panose="00000400000000000000" pitchFamily="2" charset="-78"/>
              </a:rPr>
              <a:t>شناسان</a:t>
            </a:r>
            <a:r>
              <a:rPr lang="fa-IR" dirty="0" smtClean="0">
                <a:cs typeface="B Nazanin" panose="00000400000000000000" pitchFamily="2" charset="-78"/>
              </a:rPr>
              <a:t> و دانشمندان علوم شناختی)</a:t>
            </a:r>
          </a:p>
          <a:p>
            <a:pPr lvl="2">
              <a:buFont typeface="Wingdings 3" panose="05040102010807070707" pitchFamily="18" charset="2"/>
              <a:buChar char="t"/>
            </a:pPr>
            <a:r>
              <a:rPr lang="fa-IR" dirty="0" err="1" smtClean="0">
                <a:cs typeface="B Nazanin" panose="00000400000000000000" pitchFamily="2" charset="-78"/>
              </a:rPr>
              <a:t>گاززدن</a:t>
            </a:r>
            <a:r>
              <a:rPr lang="fa-IR" dirty="0" smtClean="0">
                <a:cs typeface="B Nazanin" panose="00000400000000000000" pitchFamily="2" charset="-78"/>
              </a:rPr>
              <a:t> به یک شکلات چه حالتی را در شما ایجاد می کند؟</a:t>
            </a:r>
          </a:p>
          <a:p>
            <a:pPr lvl="2">
              <a:buFont typeface="Wingdings 3" panose="05040102010807070707" pitchFamily="18" charset="2"/>
              <a:buChar char="t"/>
            </a:pPr>
            <a:r>
              <a:rPr lang="fa-IR" dirty="0" err="1" smtClean="0">
                <a:cs typeface="B Nazanin" panose="00000400000000000000" pitchFamily="2" charset="-78"/>
              </a:rPr>
              <a:t>گاززدن</a:t>
            </a:r>
            <a:r>
              <a:rPr lang="fa-IR" dirty="0" smtClean="0">
                <a:cs typeface="B Nazanin" panose="00000400000000000000" pitchFamily="2" charset="-78"/>
              </a:rPr>
              <a:t> یک شکلات چه </a:t>
            </a:r>
            <a:r>
              <a:rPr lang="fa-IR" dirty="0" err="1" smtClean="0">
                <a:cs typeface="B Nazanin" panose="00000400000000000000" pitchFamily="2" charset="-78"/>
              </a:rPr>
              <a:t>فرایندهای</a:t>
            </a:r>
            <a:r>
              <a:rPr lang="fa-IR" dirty="0" smtClean="0">
                <a:cs typeface="B Nazanin" panose="00000400000000000000" pitchFamily="2" charset="-78"/>
              </a:rPr>
              <a:t> عصبی را در شما فعال می کند؟</a:t>
            </a:r>
          </a:p>
          <a:p>
            <a:pPr>
              <a:buFont typeface="Wingdings 3" panose="05040102010807070707" pitchFamily="18" charset="2"/>
              <a:buChar char="t"/>
            </a:pPr>
            <a:r>
              <a:rPr lang="fa-IR" dirty="0" smtClean="0">
                <a:cs typeface="B Nazanin" panose="00000400000000000000" pitchFamily="2" charset="-78"/>
              </a:rPr>
              <a:t>شکاف </a:t>
            </a:r>
            <a:r>
              <a:rPr lang="fa-IR" dirty="0" err="1" smtClean="0">
                <a:cs typeface="B Nazanin" panose="00000400000000000000" pitchFamily="2" charset="-78"/>
              </a:rPr>
              <a:t>تبیینی</a:t>
            </a:r>
            <a:r>
              <a:rPr lang="fa-IR" dirty="0" smtClean="0">
                <a:cs typeface="B Nazanin" panose="00000400000000000000" pitchFamily="2" charset="-78"/>
              </a:rPr>
              <a:t>: جدایی بین یک توصیف عینی و یک توصیف </a:t>
            </a:r>
            <a:r>
              <a:rPr lang="fa-IR" dirty="0" err="1" smtClean="0">
                <a:cs typeface="B Nazanin" panose="00000400000000000000" pitchFamily="2" charset="-78"/>
              </a:rPr>
              <a:t>غیرعینی</a:t>
            </a:r>
            <a:r>
              <a:rPr lang="fa-IR" dirty="0" smtClean="0">
                <a:cs typeface="B Nazanin" panose="00000400000000000000" pitchFamily="2" charset="-78"/>
              </a:rPr>
              <a:t> </a:t>
            </a:r>
            <a:r>
              <a:rPr lang="fa-IR" dirty="0" err="1" smtClean="0">
                <a:cs typeface="B Nazanin" panose="00000400000000000000" pitchFamily="2" charset="-78"/>
              </a:rPr>
              <a:t>دربارة</a:t>
            </a:r>
            <a:r>
              <a:rPr lang="fa-IR" dirty="0" smtClean="0">
                <a:cs typeface="B Nazanin" panose="00000400000000000000" pitchFamily="2" charset="-78"/>
              </a:rPr>
              <a:t> پدیده های ذهنی(مثال: تجربه ای که خفاش از جهان در فاصله سنجی دارد با روندی که ما برای سنجش فاصله به کار می بریم)</a:t>
            </a:r>
          </a:p>
          <a:p>
            <a:r>
              <a:rPr lang="fa-IR" dirty="0" smtClean="0">
                <a:cs typeface="B Nazanin" panose="00000400000000000000" pitchFamily="2" charset="-78"/>
              </a:rPr>
              <a:t>علوم شناختی نیاز به یک توجیه علمی و عینی از آگاهی دارد(</a:t>
            </a:r>
            <a:r>
              <a:rPr lang="en-US" b="1" dirty="0" smtClean="0">
                <a:solidFill>
                  <a:srgbClr val="FF0000"/>
                </a:solidFill>
                <a:effectLst>
                  <a:outerShdw blurRad="38100" dist="38100" dir="2700000" algn="tl">
                    <a:srgbClr val="000000">
                      <a:alpha val="43137"/>
                    </a:srgbClr>
                  </a:outerShdw>
                </a:effectLst>
                <a:latin typeface="Goudy Old Style" panose="02020502050305020303" pitchFamily="18" charset="0"/>
              </a:rPr>
              <a:t>Objective</a:t>
            </a:r>
            <a:r>
              <a:rPr lang="fa-IR" dirty="0" smtClean="0">
                <a:cs typeface="B Nazanin" panose="00000400000000000000" pitchFamily="2" charset="-78"/>
              </a:rPr>
              <a:t>)</a:t>
            </a: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معمای آگاهی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648990"/>
            <a:ext cx="2592288" cy="4084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495789" y="5850045"/>
            <a:ext cx="1980221" cy="433965"/>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دیوید </a:t>
            </a:r>
            <a:r>
              <a:rPr lang="fa-IR" sz="2400" dirty="0" err="1" smtClean="0">
                <a:solidFill>
                  <a:srgbClr val="FF0000"/>
                </a:solidFill>
                <a:effectLst>
                  <a:outerShdw blurRad="38100" dist="38100" dir="2700000" algn="tl">
                    <a:srgbClr val="000000">
                      <a:alpha val="43137"/>
                    </a:srgbClr>
                  </a:outerShdw>
                </a:effectLst>
                <a:cs typeface="2  Nazanin" panose="00000400000000000000" pitchFamily="2" charset="-78"/>
              </a:rPr>
              <a:t>چالمرز</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397638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1764" y="1676400"/>
            <a:ext cx="3111500"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pPr algn="l" rtl="0"/>
            <a:r>
              <a:rPr lang="en-US" b="1" dirty="0">
                <a:latin typeface="Goudy Old Style" panose="02020502050305020303" pitchFamily="18" charset="0"/>
              </a:rPr>
              <a:t>Mind as an </a:t>
            </a:r>
            <a:r>
              <a:rPr lang="en-US" b="1" dirty="0">
                <a:solidFill>
                  <a:srgbClr val="FF0000"/>
                </a:solidFill>
                <a:effectLst>
                  <a:outerShdw blurRad="38100" dist="38100" dir="2700000" algn="tl">
                    <a:srgbClr val="000000">
                      <a:alpha val="43137"/>
                    </a:srgbClr>
                  </a:outerShdw>
                </a:effectLst>
                <a:latin typeface="Goudy Old Style" panose="02020502050305020303" pitchFamily="18" charset="0"/>
              </a:rPr>
              <a:t>Emergent</a:t>
            </a:r>
            <a:r>
              <a:rPr lang="en-US" b="1" dirty="0">
                <a:effectLst>
                  <a:outerShdw blurRad="38100" dist="38100" dir="2700000" algn="tl">
                    <a:srgbClr val="000000">
                      <a:alpha val="43137"/>
                    </a:srgbClr>
                  </a:outerShdw>
                </a:effectLst>
                <a:latin typeface="Goudy Old Style" panose="02020502050305020303" pitchFamily="18" charset="0"/>
              </a:rPr>
              <a:t> </a:t>
            </a:r>
            <a:r>
              <a:rPr lang="en-US" b="1" dirty="0">
                <a:latin typeface="Goudy Old Style" panose="02020502050305020303" pitchFamily="18" charset="0"/>
              </a:rPr>
              <a:t>Property</a:t>
            </a:r>
            <a:endParaRPr lang="en-US" dirty="0">
              <a:latin typeface="Goudy Old Style" panose="02020502050305020303" pitchFamily="18" charset="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21</a:t>
            </a:fld>
            <a:endParaRPr lang="en-US"/>
          </a:p>
        </p:txBody>
      </p:sp>
      <p:sp>
        <p:nvSpPr>
          <p:cNvPr id="7" name="TextBox 6"/>
          <p:cNvSpPr txBox="1"/>
          <p:nvPr/>
        </p:nvSpPr>
        <p:spPr>
          <a:xfrm>
            <a:off x="827403" y="6070600"/>
            <a:ext cx="1980221" cy="433965"/>
          </a:xfrm>
          <a:prstGeom prst="rect">
            <a:avLst/>
          </a:prstGeom>
          <a:noFill/>
        </p:spPr>
        <p:txBody>
          <a:bodyPr wrap="square" rtlCol="1">
            <a:spAutoFit/>
          </a:bodyPr>
          <a:lstStyle/>
          <a:p>
            <a:pPr algn="ctr" rtl="1">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جان </a:t>
            </a:r>
            <a:r>
              <a:rPr lang="fa-IR" sz="2400" dirty="0" err="1" smtClean="0">
                <a:solidFill>
                  <a:srgbClr val="FF0000"/>
                </a:solidFill>
                <a:effectLst>
                  <a:outerShdw blurRad="38100" dist="38100" dir="2700000" algn="tl">
                    <a:srgbClr val="000000">
                      <a:alpha val="43137"/>
                    </a:srgbClr>
                  </a:outerShdw>
                </a:effectLst>
                <a:cs typeface="2  Nazanin" panose="00000400000000000000" pitchFamily="2" charset="-78"/>
              </a:rPr>
              <a:t>سرل</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
        <p:nvSpPr>
          <p:cNvPr id="8" name="Content Placeholder 5"/>
          <p:cNvSpPr>
            <a:spLocks noGrp="1"/>
          </p:cNvSpPr>
          <p:nvPr>
            <p:ph sz="half" idx="2"/>
          </p:nvPr>
        </p:nvSpPr>
        <p:spPr>
          <a:xfrm>
            <a:off x="3373264" y="1661195"/>
            <a:ext cx="8337772" cy="5015832"/>
          </a:xfrm>
        </p:spPr>
        <p:txBody>
          <a:bodyPr>
            <a:normAutofit/>
          </a:bodyPr>
          <a:lstStyle/>
          <a:p>
            <a:pPr>
              <a:buFont typeface="Wingdings 3" panose="05040102010807070707" pitchFamily="18" charset="2"/>
              <a:buChar char="t"/>
            </a:pPr>
            <a:r>
              <a:rPr lang="fa-IR" dirty="0" smtClean="0">
                <a:cs typeface="B Nazanin" panose="00000400000000000000" pitchFamily="2" charset="-78"/>
              </a:rPr>
              <a:t>جان </a:t>
            </a:r>
            <a:r>
              <a:rPr lang="fa-IR" dirty="0" err="1" smtClean="0">
                <a:cs typeface="B Nazanin" panose="00000400000000000000" pitchFamily="2" charset="-78"/>
              </a:rPr>
              <a:t>سرل</a:t>
            </a:r>
            <a:r>
              <a:rPr lang="fa-IR" dirty="0" smtClean="0">
                <a:cs typeface="B Nazanin" panose="00000400000000000000" pitchFamily="2" charset="-78"/>
              </a:rPr>
              <a:t>: آگاهی، یک ویژگی برخاسته از مغز است</a:t>
            </a:r>
          </a:p>
          <a:p>
            <a:pPr lvl="1">
              <a:buFont typeface="Wingdings 3" panose="05040102010807070707" pitchFamily="18" charset="2"/>
              <a:buChar char="t"/>
            </a:pPr>
            <a:r>
              <a:rPr lang="fa-IR" dirty="0" smtClean="0">
                <a:cs typeface="B Nazanin" panose="00000400000000000000" pitchFamily="2" charset="-78"/>
              </a:rPr>
              <a:t>این ویژگی حاصل تعامل اجزای سامانه است؛ یعنی حاصل اثرات </a:t>
            </a:r>
            <a:r>
              <a:rPr lang="fa-IR" dirty="0" err="1" smtClean="0">
                <a:cs typeface="B Nazanin" panose="00000400000000000000" pitchFamily="2" charset="-78"/>
              </a:rPr>
              <a:t>متفابل</a:t>
            </a:r>
            <a:r>
              <a:rPr lang="fa-IR" dirty="0" smtClean="0">
                <a:cs typeface="B Nazanin" panose="00000400000000000000" pitchFamily="2" charset="-78"/>
              </a:rPr>
              <a:t> </a:t>
            </a:r>
            <a:r>
              <a:rPr lang="fa-IR" dirty="0" err="1" smtClean="0">
                <a:cs typeface="B Nazanin" panose="00000400000000000000" pitchFamily="2" charset="-78"/>
              </a:rPr>
              <a:t>نرون</a:t>
            </a:r>
            <a:r>
              <a:rPr lang="fa-IR" dirty="0" smtClean="0">
                <a:cs typeface="B Nazanin" panose="00000400000000000000" pitchFamily="2" charset="-78"/>
              </a:rPr>
              <a:t> های مغزی است، نه ویژگی هر یک از آن ها (پرهیز از تقلیل گرایی)</a:t>
            </a:r>
          </a:p>
          <a:p>
            <a:pPr lvl="1">
              <a:buFont typeface="Wingdings 3" panose="05040102010807070707" pitchFamily="18" charset="2"/>
              <a:buChar char="t"/>
            </a:pPr>
            <a:r>
              <a:rPr lang="fa-IR" dirty="0" smtClean="0">
                <a:cs typeface="B Nazanin" panose="00000400000000000000" pitchFamily="2" charset="-78"/>
              </a:rPr>
              <a:t>آگاهی به عنوان یک محصول طبیعی فرعی فعالیت مغز</a:t>
            </a:r>
          </a:p>
          <a:p>
            <a:pPr>
              <a:buFont typeface="Wingdings 3" panose="05040102010807070707" pitchFamily="18" charset="2"/>
              <a:buChar char="t"/>
            </a:pPr>
            <a:r>
              <a:rPr lang="fa-IR" dirty="0" smtClean="0">
                <a:cs typeface="B Nazanin" panose="00000400000000000000" pitchFamily="2" charset="-78"/>
              </a:rPr>
              <a:t>ارزیابی: این دیدگاه </a:t>
            </a:r>
            <a:r>
              <a:rPr lang="fa-IR" dirty="0" err="1" smtClean="0">
                <a:cs typeface="B Nazanin" panose="00000400000000000000" pitchFamily="2" charset="-78"/>
              </a:rPr>
              <a:t>سرل</a:t>
            </a:r>
            <a:r>
              <a:rPr lang="fa-IR" dirty="0" smtClean="0">
                <a:cs typeface="B Nazanin" panose="00000400000000000000" pitchFamily="2" charset="-78"/>
              </a:rPr>
              <a:t> را نیز به سمت دوگانه </a:t>
            </a:r>
            <a:r>
              <a:rPr lang="fa-IR" dirty="0" err="1" smtClean="0">
                <a:cs typeface="B Nazanin" panose="00000400000000000000" pitchFamily="2" charset="-78"/>
              </a:rPr>
              <a:t>انگاران</a:t>
            </a:r>
            <a:r>
              <a:rPr lang="fa-IR" dirty="0" smtClean="0">
                <a:cs typeface="B Nazanin" panose="00000400000000000000" pitchFamily="2" charset="-78"/>
              </a:rPr>
              <a:t> نزدیک می کند</a:t>
            </a:r>
          </a:p>
          <a:p>
            <a:pPr>
              <a:buFont typeface="Wingdings 3" panose="05040102010807070707" pitchFamily="18" charset="2"/>
              <a:buChar char="t"/>
            </a:pPr>
            <a:r>
              <a:rPr lang="fa-IR" dirty="0" smtClean="0">
                <a:cs typeface="B Nazanin" panose="00000400000000000000" pitchFamily="2" charset="-78"/>
              </a:rPr>
              <a:t>بیان آگاهی به عنوان یک ویژگی نوظهور غیرمادی از یک مغز مادی هیچ درک مناسب بیش تری برای علوم شناختی فراهم </a:t>
            </a:r>
            <a:r>
              <a:rPr lang="fa-IR" dirty="0" err="1" smtClean="0">
                <a:cs typeface="B Nazanin" panose="00000400000000000000" pitchFamily="2" charset="-78"/>
              </a:rPr>
              <a:t>نمی</a:t>
            </a:r>
            <a:r>
              <a:rPr lang="fa-IR" dirty="0" smtClean="0">
                <a:cs typeface="B Nazanin" panose="00000400000000000000" pitchFamily="2" charset="-78"/>
              </a:rPr>
              <a:t> کند</a:t>
            </a:r>
          </a:p>
          <a:p>
            <a:pPr>
              <a:buFont typeface="Wingdings 3" panose="05040102010807070707" pitchFamily="18" charset="2"/>
              <a:buChar char="t"/>
            </a:pPr>
            <a:endParaRPr lang="fa-IR" dirty="0" smtClean="0">
              <a:cs typeface="B Nazanin" panose="00000400000000000000" pitchFamily="2" charset="-78"/>
            </a:endParaRPr>
          </a:p>
        </p:txBody>
      </p:sp>
    </p:spTree>
    <p:extLst>
      <p:ext uri="{BB962C8B-B14F-4D97-AF65-F5344CB8AC3E}">
        <p14:creationId xmlns:p14="http://schemas.microsoft.com/office/powerpoint/2010/main" val="26625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65820" y="1661195"/>
            <a:ext cx="10945216"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آیا یک ماشین می تواند آگاه باشد؟</a:t>
            </a:r>
          </a:p>
          <a:p>
            <a:pPr>
              <a:buFont typeface="Wingdings 3" panose="05040102010807070707" pitchFamily="18" charset="2"/>
              <a:buChar char="t"/>
            </a:pPr>
            <a:r>
              <a:rPr lang="fa-IR" dirty="0" smtClean="0">
                <a:cs typeface="B Nazanin" panose="00000400000000000000" pitchFamily="2" charset="-78"/>
              </a:rPr>
              <a:t>هوش مصنوعی قوی: آگاهی می تواند از یک فرایند کاملا فیزیکی ناشی شود</a:t>
            </a:r>
          </a:p>
          <a:p>
            <a:pPr>
              <a:buFont typeface="Wingdings 3" panose="05040102010807070707" pitchFamily="18" charset="2"/>
              <a:buChar char="t"/>
            </a:pPr>
            <a:r>
              <a:rPr lang="fa-IR" dirty="0">
                <a:cs typeface="B Nazanin" panose="00000400000000000000" pitchFamily="2" charset="-78"/>
              </a:rPr>
              <a:t>هوش </a:t>
            </a:r>
            <a:r>
              <a:rPr lang="fa-IR" dirty="0" smtClean="0">
                <a:cs typeface="B Nazanin" panose="00000400000000000000" pitchFamily="2" charset="-78"/>
              </a:rPr>
              <a:t>مصنوعی ضعیف: آگاهی یک فرایند فیزیکی نیست که دوباره بازسازی شود – یک فرایند فیزیکی پیچیده است که ما قادر به ساخت مصنوعی آن نیستیم</a:t>
            </a:r>
          </a:p>
          <a:p>
            <a:pPr>
              <a:buFont typeface="Wingdings 3" panose="05040102010807070707" pitchFamily="18" charset="2"/>
              <a:buChar char="t"/>
            </a:pPr>
            <a:r>
              <a:rPr lang="fa-IR" dirty="0" smtClean="0">
                <a:cs typeface="B Nazanin" panose="00000400000000000000" pitchFamily="2" charset="-78"/>
              </a:rPr>
              <a:t>ایراد به هوش مصنوعی قوی: سناریوی اتاق چینی</a:t>
            </a:r>
          </a:p>
          <a:p>
            <a:pPr lvl="1">
              <a:buFont typeface="Wingdings 3" panose="05040102010807070707" pitchFamily="18" charset="2"/>
              <a:buChar char="t"/>
            </a:pPr>
            <a:r>
              <a:rPr lang="fa-IR" dirty="0" smtClean="0">
                <a:cs typeface="B Nazanin" panose="00000400000000000000" pitchFamily="2" charset="-78"/>
              </a:rPr>
              <a:t>فهم، دانش و آگاهی در پردازش اطلاعات ماشین نیست. آگاهی انسانی چیزی بیش از پیروی از یک الگوریتم است: نیاز به </a:t>
            </a:r>
            <a:r>
              <a:rPr lang="fa-IR" dirty="0" err="1" smtClean="0">
                <a:cs typeface="B Nazanin" panose="00000400000000000000" pitchFamily="2" charset="-78"/>
              </a:rPr>
              <a:t>قصدمندی</a:t>
            </a:r>
            <a:r>
              <a:rPr lang="fa-IR" dirty="0" smtClean="0">
                <a:cs typeface="B Nazanin" panose="00000400000000000000" pitchFamily="2" charset="-78"/>
              </a:rPr>
              <a:t> و معنا</a:t>
            </a:r>
            <a:endParaRPr lang="fa-IR" dirty="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آگاهی و هوش مصنوعی</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22</a:t>
            </a:fld>
            <a:endParaRPr lang="en-US"/>
          </a:p>
        </p:txBody>
      </p:sp>
    </p:spTree>
    <p:extLst>
      <p:ext uri="{BB962C8B-B14F-4D97-AF65-F5344CB8AC3E}">
        <p14:creationId xmlns:p14="http://schemas.microsoft.com/office/powerpoint/2010/main" val="3657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93812" y="1661195"/>
            <a:ext cx="11017224" cy="4739606"/>
          </a:xfrm>
        </p:spPr>
        <p:txBody>
          <a:bodyPr>
            <a:normAutofit/>
          </a:bodyPr>
          <a:lstStyle/>
          <a:p>
            <a:pPr>
              <a:lnSpc>
                <a:spcPct val="150000"/>
              </a:lnSpc>
              <a:buFont typeface="Wingdings 3" panose="05040102010807070707" pitchFamily="18" charset="2"/>
              <a:buChar char="t"/>
            </a:pPr>
            <a:r>
              <a:rPr lang="fa-IR" dirty="0" smtClean="0">
                <a:cs typeface="B Nazanin" panose="00000400000000000000" pitchFamily="2" charset="-78"/>
              </a:rPr>
              <a:t>فلسفه به ما «تصویر بزرگ تر» را نشان می دهد(چون خود را در حوزه های تخصصی علوم محدود </a:t>
            </a:r>
            <a:r>
              <a:rPr lang="fa-IR" dirty="0" err="1" smtClean="0">
                <a:cs typeface="B Nazanin" panose="00000400000000000000" pitchFamily="2" charset="-78"/>
              </a:rPr>
              <a:t>نمی</a:t>
            </a:r>
            <a:r>
              <a:rPr lang="fa-IR" dirty="0" smtClean="0">
                <a:cs typeface="B Nazanin" panose="00000400000000000000" pitchFamily="2" charset="-78"/>
              </a:rPr>
              <a:t> </a:t>
            </a:r>
            <a:r>
              <a:rPr lang="fa-IR" dirty="0" smtClean="0">
                <a:cs typeface="B Nazanin" panose="00000400000000000000" pitchFamily="2" charset="-78"/>
              </a:rPr>
              <a:t>کند)</a:t>
            </a:r>
          </a:p>
          <a:p>
            <a:pPr>
              <a:lnSpc>
                <a:spcPct val="150000"/>
              </a:lnSpc>
              <a:buFont typeface="Wingdings 3" panose="05040102010807070707" pitchFamily="18" charset="2"/>
              <a:buChar char="t"/>
            </a:pPr>
            <a:r>
              <a:rPr lang="fa-IR" dirty="0" smtClean="0">
                <a:cs typeface="B Nazanin" panose="00000400000000000000" pitchFamily="2" charset="-78"/>
              </a:rPr>
              <a:t>فلسفه </a:t>
            </a:r>
            <a:r>
              <a:rPr lang="fa-IR" dirty="0" smtClean="0">
                <a:cs typeface="B Nazanin" panose="00000400000000000000" pitchFamily="2" charset="-78"/>
              </a:rPr>
              <a:t>یک روش غیر تجربی است که از طریق برهان و استدلال منطقی به جواب می رسد</a:t>
            </a:r>
          </a:p>
          <a:p>
            <a:pPr>
              <a:lnSpc>
                <a:spcPct val="150000"/>
              </a:lnSpc>
              <a:buFont typeface="Wingdings 3" panose="05040102010807070707" pitchFamily="18" charset="2"/>
              <a:buChar char="t"/>
            </a:pPr>
            <a:r>
              <a:rPr lang="fa-IR" dirty="0" err="1" smtClean="0">
                <a:cs typeface="B Nazanin" panose="00000400000000000000" pitchFamily="2" charset="-78"/>
              </a:rPr>
              <a:t>وظیفة</a:t>
            </a:r>
            <a:r>
              <a:rPr lang="fa-IR" dirty="0" smtClean="0">
                <a:cs typeface="B Nazanin" panose="00000400000000000000" pitchFamily="2" charset="-78"/>
              </a:rPr>
              <a:t> فلسفه خوب سوال پرسیدن و سوالات خوب پرسیدن است</a:t>
            </a:r>
          </a:p>
          <a:p>
            <a:pPr>
              <a:lnSpc>
                <a:spcPct val="150000"/>
              </a:lnSpc>
              <a:buFont typeface="Wingdings 3" panose="05040102010807070707" pitchFamily="18" charset="2"/>
              <a:buChar char="t"/>
            </a:pPr>
            <a:r>
              <a:rPr lang="fa-IR" dirty="0" smtClean="0">
                <a:cs typeface="B Nazanin" panose="00000400000000000000" pitchFamily="2" charset="-78"/>
              </a:rPr>
              <a:t>جواب ها می توانند حاصل تعامل با دیگر رشته های علمی </a:t>
            </a:r>
            <a:r>
              <a:rPr lang="fa-IR" dirty="0" smtClean="0">
                <a:cs typeface="B Nazanin" panose="00000400000000000000" pitchFamily="2" charset="-78"/>
              </a:rPr>
              <a:t>باشد</a:t>
            </a:r>
          </a:p>
          <a:p>
            <a:pPr>
              <a:lnSpc>
                <a:spcPct val="150000"/>
              </a:lnSpc>
              <a:buFont typeface="Wingdings 3" panose="05040102010807070707" pitchFamily="18" charset="2"/>
              <a:buChar char="t"/>
            </a:pPr>
            <a:r>
              <a:rPr lang="fa-IR" dirty="0" smtClean="0">
                <a:cs typeface="B Nazanin" panose="00000400000000000000" pitchFamily="2" charset="-78"/>
              </a:rPr>
              <a:t>نقش فلسفه در علوم شناختی با مشخص کردن مشکلات، موشکافی کردن در مدل ها و پیشنهاد روش ها برای پژوهش های آتی ایفا می شود.</a:t>
            </a:r>
            <a:endParaRPr lang="fa-IR" dirty="0" smtClean="0">
              <a:cs typeface="B Nazanin" panose="00000400000000000000" pitchFamily="2" charset="-78"/>
            </a:endParaRPr>
          </a:p>
        </p:txBody>
      </p:sp>
      <p:sp>
        <p:nvSpPr>
          <p:cNvPr id="2" name="Title 1"/>
          <p:cNvSpPr>
            <a:spLocks noGrp="1"/>
          </p:cNvSpPr>
          <p:nvPr>
            <p:ph type="title"/>
          </p:nvPr>
        </p:nvSpPr>
        <p:spPr/>
        <p:txBody>
          <a:bodyPr>
            <a:normAutofit/>
          </a:bodyPr>
          <a:lstStyle/>
          <a:p>
            <a:pPr algn="r"/>
            <a:r>
              <a:rPr lang="fa-IR" sz="2800" dirty="0" smtClean="0">
                <a:cs typeface="MRT_Digital Arabia XL" panose="00000400000000000000" pitchFamily="2" charset="-78"/>
              </a:rPr>
              <a:t>ارزیابی رویکرد فلسفی در علوم شناختی</a:t>
            </a:r>
            <a:endParaRPr lang="en-US" sz="2800"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23</a:t>
            </a:fld>
            <a:endParaRPr lang="en-US"/>
          </a:p>
        </p:txBody>
      </p:sp>
    </p:spTree>
    <p:extLst>
      <p:ext uri="{BB962C8B-B14F-4D97-AF65-F5344CB8AC3E}">
        <p14:creationId xmlns:p14="http://schemas.microsoft.com/office/powerpoint/2010/main" val="6424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65820" y="1661195"/>
            <a:ext cx="10945216" cy="4739606"/>
          </a:xfrm>
        </p:spPr>
        <p:txBody>
          <a:bodyPr>
            <a:normAutofit/>
          </a:bodyPr>
          <a:lstStyle/>
          <a:p>
            <a:pPr>
              <a:buFont typeface="Wingdings 3" panose="05040102010807070707" pitchFamily="18" charset="2"/>
              <a:buChar char="t"/>
            </a:pPr>
            <a:r>
              <a:rPr lang="fa-IR" dirty="0">
                <a:cs typeface="B Nazanin" panose="00000400000000000000" pitchFamily="2" charset="-78"/>
              </a:rPr>
              <a:t>فلسفه مقدماتی؛ </a:t>
            </a:r>
            <a:r>
              <a:rPr lang="fa-IR" dirty="0" err="1">
                <a:cs typeface="B Nazanin" panose="00000400000000000000" pitchFamily="2" charset="-78"/>
              </a:rPr>
              <a:t>عبدالرسول</a:t>
            </a:r>
            <a:r>
              <a:rPr lang="fa-IR" dirty="0">
                <a:cs typeface="B Nazanin" panose="00000400000000000000" pitchFamily="2" charset="-78"/>
              </a:rPr>
              <a:t> عبودیت؛ چ5، 1391؛ انتشارات سمت</a:t>
            </a:r>
          </a:p>
          <a:p>
            <a:pPr>
              <a:buFont typeface="Wingdings 3" panose="05040102010807070707" pitchFamily="18" charset="2"/>
              <a:buChar char="t"/>
            </a:pPr>
            <a:r>
              <a:rPr lang="fa-IR" dirty="0">
                <a:cs typeface="B Nazanin" panose="00000400000000000000" pitchFamily="2" charset="-78"/>
              </a:rPr>
              <a:t>معنای تفکر چیست؟؛ مارتین هایدگر؛ فرهاد </a:t>
            </a:r>
            <a:r>
              <a:rPr lang="fa-IR" dirty="0" err="1">
                <a:cs typeface="B Nazanin" panose="00000400000000000000" pitchFamily="2" charset="-78"/>
              </a:rPr>
              <a:t>سلمانیان</a:t>
            </a:r>
            <a:r>
              <a:rPr lang="fa-IR" dirty="0">
                <a:cs typeface="B Nazanin" panose="00000400000000000000" pitchFamily="2" charset="-78"/>
              </a:rPr>
              <a:t>؛ چ3، 1386؛ نشر مرکز</a:t>
            </a:r>
          </a:p>
          <a:p>
            <a:pPr>
              <a:buFont typeface="Wingdings 3" panose="05040102010807070707" pitchFamily="18" charset="2"/>
              <a:buChar char="t"/>
            </a:pPr>
            <a:r>
              <a:rPr lang="fa-IR" dirty="0">
                <a:cs typeface="B Nazanin" panose="00000400000000000000" pitchFamily="2" charset="-78"/>
              </a:rPr>
              <a:t>معمای روان </a:t>
            </a:r>
            <a:r>
              <a:rPr lang="fa-IR" dirty="0" err="1">
                <a:cs typeface="B Nazanin" panose="00000400000000000000" pitchFamily="2" charset="-78"/>
              </a:rPr>
              <a:t>شناسی</a:t>
            </a:r>
            <a:r>
              <a:rPr lang="fa-IR" dirty="0">
                <a:cs typeface="B Nazanin" panose="00000400000000000000" pitchFamily="2" charset="-78"/>
              </a:rPr>
              <a:t>؛ محمدرضا حاتمی؛1384؛ انتشارات مرکز آموزشی امام خمینی (ره)</a:t>
            </a:r>
          </a:p>
          <a:p>
            <a:pPr>
              <a:buFont typeface="Wingdings 3" panose="05040102010807070707" pitchFamily="18" charset="2"/>
              <a:buChar char="t"/>
            </a:pPr>
            <a:r>
              <a:rPr lang="fa-IR" dirty="0" err="1">
                <a:cs typeface="B Nazanin" panose="00000400000000000000" pitchFamily="2" charset="-78"/>
              </a:rPr>
              <a:t>رابطة</a:t>
            </a:r>
            <a:r>
              <a:rPr lang="fa-IR" dirty="0">
                <a:cs typeface="B Nazanin" panose="00000400000000000000" pitchFamily="2" charset="-78"/>
              </a:rPr>
              <a:t> نفس و بدن از دیدگاه ملاصدرا؛ محمود شکری؛ 1389؛ </a:t>
            </a:r>
            <a:r>
              <a:rPr lang="fa-IR" dirty="0" err="1">
                <a:cs typeface="B Nazanin" panose="00000400000000000000" pitchFamily="2" charset="-78"/>
              </a:rPr>
              <a:t>فصلنامة</a:t>
            </a:r>
            <a:r>
              <a:rPr lang="fa-IR" dirty="0">
                <a:cs typeface="B Nazanin" panose="00000400000000000000" pitchFamily="2" charset="-78"/>
              </a:rPr>
              <a:t> آیین حکمت، سال دوم، شماره 4</a:t>
            </a:r>
          </a:p>
          <a:p>
            <a:pPr>
              <a:buFont typeface="Wingdings 3" panose="05040102010807070707" pitchFamily="18" charset="2"/>
              <a:buChar char="t"/>
            </a:pPr>
            <a:r>
              <a:rPr lang="fa-IR" dirty="0" smtClean="0">
                <a:cs typeface="B Nazanin" panose="00000400000000000000" pitchFamily="2" charset="-78"/>
              </a:rPr>
              <a:t>علوم </a:t>
            </a:r>
            <a:r>
              <a:rPr lang="fa-IR" dirty="0" smtClean="0">
                <a:cs typeface="B Nazanin" panose="00000400000000000000" pitchFamily="2" charset="-78"/>
              </a:rPr>
              <a:t>شناختی، مقدمه ای بر </a:t>
            </a:r>
            <a:r>
              <a:rPr lang="fa-IR" dirty="0" err="1" smtClean="0">
                <a:cs typeface="B Nazanin" panose="00000400000000000000" pitchFamily="2" charset="-78"/>
              </a:rPr>
              <a:t>مطالعة</a:t>
            </a:r>
            <a:r>
              <a:rPr lang="fa-IR" dirty="0" smtClean="0">
                <a:cs typeface="B Nazanin" panose="00000400000000000000" pitchFamily="2" charset="-78"/>
              </a:rPr>
              <a:t> </a:t>
            </a:r>
            <a:r>
              <a:rPr lang="fa-IR" dirty="0" smtClean="0">
                <a:cs typeface="B Nazanin" panose="00000400000000000000" pitchFamily="2" charset="-78"/>
              </a:rPr>
              <a:t>ذهن؛ </a:t>
            </a:r>
            <a:r>
              <a:rPr lang="fa-IR" dirty="0" smtClean="0">
                <a:cs typeface="B Nazanin" panose="00000400000000000000" pitchFamily="2" charset="-78"/>
              </a:rPr>
              <a:t>جمعی از نویسندگان</a:t>
            </a:r>
            <a:r>
              <a:rPr lang="fa-IR" dirty="0">
                <a:cs typeface="B Nazanin" panose="00000400000000000000" pitchFamily="2" charset="-78"/>
              </a:rPr>
              <a:t>؛ </a:t>
            </a:r>
            <a:r>
              <a:rPr lang="fa-IR" dirty="0" smtClean="0">
                <a:cs typeface="B Nazanin" panose="00000400000000000000" pitchFamily="2" charset="-78"/>
              </a:rPr>
              <a:t>1391؛ </a:t>
            </a:r>
            <a:r>
              <a:rPr lang="fa-IR" dirty="0" smtClean="0">
                <a:cs typeface="B Nazanin" panose="00000400000000000000" pitchFamily="2" charset="-78"/>
              </a:rPr>
              <a:t>مرکز آینده پژوهی علوم و فناوری دفاعی</a:t>
            </a:r>
          </a:p>
          <a:p>
            <a:pPr>
              <a:buFont typeface="Wingdings 3" panose="05040102010807070707" pitchFamily="18" charset="2"/>
              <a:buChar char="t"/>
            </a:pPr>
            <a:r>
              <a:rPr lang="fa-IR" dirty="0" smtClean="0">
                <a:cs typeface="B Nazanin" panose="00000400000000000000" pitchFamily="2" charset="-78"/>
              </a:rPr>
              <a:t>ماجرای </a:t>
            </a:r>
            <a:r>
              <a:rPr lang="fa-IR" dirty="0" smtClean="0">
                <a:cs typeface="B Nazanin" panose="00000400000000000000" pitchFamily="2" charset="-78"/>
              </a:rPr>
              <a:t>معنویت در دوران جدید (از </a:t>
            </a:r>
            <a:r>
              <a:rPr lang="fa-IR" dirty="0" err="1" smtClean="0">
                <a:cs typeface="B Nazanin" panose="00000400000000000000" pitchFamily="2" charset="-78"/>
              </a:rPr>
              <a:t>گالیله</a:t>
            </a:r>
            <a:r>
              <a:rPr lang="fa-IR" dirty="0" smtClean="0">
                <a:cs typeface="B Nazanin" panose="00000400000000000000" pitchFamily="2" charset="-78"/>
              </a:rPr>
              <a:t> تا فروید)؛ شهریار زمانی؛ چ2، 1384؛ انتشارات دفتر نشر فرهنگ اسلامی</a:t>
            </a:r>
          </a:p>
          <a:p>
            <a:pPr>
              <a:buFont typeface="Wingdings 3" panose="05040102010807070707" pitchFamily="18" charset="2"/>
              <a:buChar char="t"/>
            </a:pPr>
            <a:endParaRPr lang="fa-IR" dirty="0" smtClean="0">
              <a:cs typeface="B Nazanin" panose="00000400000000000000" pitchFamily="2" charset="-78"/>
            </a:endParaRPr>
          </a:p>
          <a:p>
            <a:pPr>
              <a:buFont typeface="Wingdings 3" panose="05040102010807070707" pitchFamily="18" charset="2"/>
              <a:buChar char="t"/>
            </a:pPr>
            <a:endParaRPr lang="fa-IR" dirty="0" smtClean="0">
              <a:cs typeface="B Nazanin" panose="00000400000000000000" pitchFamily="2" charset="-78"/>
            </a:endParaRPr>
          </a:p>
        </p:txBody>
      </p:sp>
      <p:sp>
        <p:nvSpPr>
          <p:cNvPr id="2" name="Title 1"/>
          <p:cNvSpPr>
            <a:spLocks noGrp="1"/>
          </p:cNvSpPr>
          <p:nvPr>
            <p:ph type="title"/>
          </p:nvPr>
        </p:nvSpPr>
        <p:spPr/>
        <p:txBody>
          <a:bodyPr/>
          <a:lstStyle/>
          <a:p>
            <a:pPr algn="r"/>
            <a:r>
              <a:rPr lang="fa-IR" dirty="0" smtClean="0">
                <a:cs typeface="MRT_Digital Arabia XL" panose="00000400000000000000" pitchFamily="2" charset="-78"/>
              </a:rPr>
              <a:t>مراجع و منابع مفید</a:t>
            </a:r>
            <a:endParaRPr lang="en-US"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24</a:t>
            </a:fld>
            <a:endParaRPr lang="en-US"/>
          </a:p>
        </p:txBody>
      </p:sp>
    </p:spTree>
    <p:extLst>
      <p:ext uri="{BB962C8B-B14F-4D97-AF65-F5344CB8AC3E}">
        <p14:creationId xmlns:p14="http://schemas.microsoft.com/office/powerpoint/2010/main" val="56482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342" y="0"/>
            <a:ext cx="4714140" cy="4700555"/>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2" name="Title 1"/>
          <p:cNvSpPr>
            <a:spLocks noGrp="1"/>
          </p:cNvSpPr>
          <p:nvPr>
            <p:ph type="title"/>
          </p:nvPr>
        </p:nvSpPr>
        <p:spPr>
          <a:xfrm>
            <a:off x="2962064" y="3934555"/>
            <a:ext cx="6264696" cy="2667000"/>
          </a:xfrm>
        </p:spPr>
        <p:txBody>
          <a:bodyPr/>
          <a:lstStyle/>
          <a:p>
            <a:pPr algn="ctr"/>
            <a:r>
              <a:rPr lang="en-US" dirty="0" smtClean="0">
                <a:latin typeface="Goudy Old Style" panose="02020502050305020303" pitchFamily="18" charset="0"/>
              </a:rPr>
              <a:t>Questions &amp; Discussion</a:t>
            </a:r>
            <a:endParaRPr lang="en-US"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25</a:t>
            </a:fld>
            <a:endParaRPr lang="en-US"/>
          </a:p>
        </p:txBody>
      </p:sp>
      <p:sp>
        <p:nvSpPr>
          <p:cNvPr id="6" name="TextBox 5"/>
          <p:cNvSpPr txBox="1"/>
          <p:nvPr/>
        </p:nvSpPr>
        <p:spPr>
          <a:xfrm>
            <a:off x="657808" y="4941168"/>
            <a:ext cx="10873208" cy="923330"/>
          </a:xfrm>
          <a:prstGeom prst="rect">
            <a:avLst/>
          </a:prstGeom>
          <a:noFill/>
        </p:spPr>
        <p:txBody>
          <a:bodyPr wrap="square" rtlCol="0">
            <a:spAutoFit/>
          </a:bodyPr>
          <a:lstStyle/>
          <a:p>
            <a:pPr algn="ctr"/>
            <a:r>
              <a:rPr lang="en-US" sz="5400" b="1" dirty="0" smtClean="0">
                <a:solidFill>
                  <a:srgbClr val="FF0000"/>
                </a:solidFill>
                <a:effectLst>
                  <a:outerShdw blurRad="38100" dist="38100" dir="2700000" algn="tl">
                    <a:srgbClr val="000000">
                      <a:alpha val="43137"/>
                    </a:srgbClr>
                  </a:outerShdw>
                </a:effectLst>
                <a:latin typeface="Goudy Old Style" panose="02020502050305020303" pitchFamily="18" charset="0"/>
                <a:cs typeface="MRT_Poster_13" panose="00000700000000000000" pitchFamily="2" charset="-78"/>
              </a:rPr>
              <a:t>The End?</a:t>
            </a:r>
            <a:endParaRPr lang="en-US" sz="5400" b="1" dirty="0">
              <a:solidFill>
                <a:srgbClr val="FF0000"/>
              </a:solidFill>
              <a:effectLst>
                <a:outerShdw blurRad="38100" dist="38100" dir="2700000" algn="tl">
                  <a:srgbClr val="000000">
                    <a:alpha val="43137"/>
                  </a:srgbClr>
                </a:outerShdw>
              </a:effectLst>
              <a:latin typeface="Goudy Old Style" panose="02020502050305020303" pitchFamily="18" charset="0"/>
              <a:cs typeface="MRT_Poster_13" panose="00000700000000000000" pitchFamily="2" charset="-78"/>
            </a:endParaRPr>
          </a:p>
        </p:txBody>
      </p:sp>
    </p:spTree>
    <p:extLst>
      <p:ext uri="{BB962C8B-B14F-4D97-AF65-F5344CB8AC3E}">
        <p14:creationId xmlns:p14="http://schemas.microsoft.com/office/powerpoint/2010/main" val="3752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3</a:t>
            </a:fld>
            <a:endParaRPr lang="en-US"/>
          </a:p>
        </p:txBody>
      </p:sp>
      <p:sp>
        <p:nvSpPr>
          <p:cNvPr id="3" name="Content Placeholder 2"/>
          <p:cNvSpPr>
            <a:spLocks noGrp="1"/>
          </p:cNvSpPr>
          <p:nvPr>
            <p:ph idx="1"/>
          </p:nvPr>
        </p:nvSpPr>
        <p:spPr/>
        <p:txBody>
          <a:bodyPr/>
          <a:lstStyle/>
          <a:p>
            <a:pPr algn="just" rtl="0"/>
            <a:r>
              <a:rPr lang="en-US" b="1" dirty="0" smtClean="0">
                <a:latin typeface="Goudy Old Style" panose="02020502050305020303" pitchFamily="18" charset="0"/>
              </a:rPr>
              <a:t>Cognition: </a:t>
            </a:r>
            <a:r>
              <a:rPr lang="en-US" dirty="0">
                <a:latin typeface="Goudy Old Style" panose="02020502050305020303" pitchFamily="18" charset="0"/>
              </a:rPr>
              <a:t>Act or process of knowing</a:t>
            </a:r>
            <a:r>
              <a:rPr lang="en-US" dirty="0" smtClean="0">
                <a:latin typeface="Goudy Old Style" panose="02020502050305020303" pitchFamily="18" charset="0"/>
              </a:rPr>
              <a:t>.</a:t>
            </a:r>
          </a:p>
          <a:p>
            <a:pPr marL="0" indent="0" algn="just" rtl="0">
              <a:buNone/>
            </a:pPr>
            <a:r>
              <a:rPr lang="en-US" sz="1800" dirty="0" smtClean="0">
                <a:latin typeface="Goudy Old Style" panose="02020502050305020303" pitchFamily="18" charset="0"/>
              </a:rPr>
              <a:t>(Britannica Concise Encyclopedia)</a:t>
            </a:r>
            <a:endParaRPr lang="en-US" dirty="0" smtClean="0">
              <a:latin typeface="Goudy Old Style" panose="02020502050305020303" pitchFamily="18" charset="0"/>
            </a:endParaRPr>
          </a:p>
          <a:p>
            <a:pPr algn="just" rtl="0"/>
            <a:r>
              <a:rPr lang="en-US" dirty="0">
                <a:latin typeface="Goudy Old Style" panose="02020502050305020303" pitchFamily="18" charset="0"/>
              </a:rPr>
              <a:t>Cognition includes every mental process that may be described as an experience of knowing (including perceiving, recognizing, conceiving, and reasoning), as distinguished from an experience of feeling or of </a:t>
            </a:r>
            <a:r>
              <a:rPr lang="en-US" dirty="0" smtClean="0">
                <a:latin typeface="Goudy Old Style" panose="02020502050305020303" pitchFamily="18" charset="0"/>
              </a:rPr>
              <a:t>willing.</a:t>
            </a:r>
          </a:p>
          <a:p>
            <a:pPr algn="just" rtl="0"/>
            <a:r>
              <a:rPr lang="en-US" dirty="0" smtClean="0">
                <a:solidFill>
                  <a:schemeClr val="accent6"/>
                </a:solidFill>
                <a:effectLst>
                  <a:outerShdw blurRad="38100" dist="38100" dir="2700000" algn="tl">
                    <a:srgbClr val="000000">
                      <a:alpha val="43137"/>
                    </a:srgbClr>
                  </a:outerShdw>
                </a:effectLst>
                <a:latin typeface="Goudy Old Style" panose="02020502050305020303" pitchFamily="18" charset="0"/>
              </a:rPr>
              <a:t>Date</a:t>
            </a:r>
            <a:r>
              <a:rPr lang="en-US" dirty="0">
                <a:latin typeface="Goudy Old Style" panose="02020502050305020303" pitchFamily="18" charset="0"/>
              </a:rPr>
              <a:t>: 1400-1500; </a:t>
            </a:r>
            <a:r>
              <a:rPr lang="en-US" dirty="0">
                <a:solidFill>
                  <a:schemeClr val="accent6"/>
                </a:solidFill>
                <a:effectLst>
                  <a:outerShdw blurRad="38100" dist="38100" dir="2700000" algn="tl">
                    <a:srgbClr val="000000">
                      <a:alpha val="43137"/>
                    </a:srgbClr>
                  </a:outerShdw>
                </a:effectLst>
                <a:latin typeface="Goudy Old Style" panose="02020502050305020303" pitchFamily="18" charset="0"/>
              </a:rPr>
              <a:t>Language</a:t>
            </a:r>
            <a:r>
              <a:rPr lang="en-US" dirty="0">
                <a:latin typeface="Goudy Old Style" panose="02020502050305020303" pitchFamily="18" charset="0"/>
              </a:rPr>
              <a:t>: Latin; </a:t>
            </a:r>
            <a:r>
              <a:rPr lang="en-US" dirty="0">
                <a:solidFill>
                  <a:schemeClr val="accent6"/>
                </a:solidFill>
                <a:effectLst>
                  <a:outerShdw blurRad="38100" dist="38100" dir="2700000" algn="tl">
                    <a:srgbClr val="000000">
                      <a:alpha val="43137"/>
                    </a:srgbClr>
                  </a:outerShdw>
                </a:effectLst>
                <a:latin typeface="Goudy Old Style" panose="02020502050305020303" pitchFamily="18" charset="0"/>
              </a:rPr>
              <a:t>Origin</a:t>
            </a:r>
            <a:r>
              <a:rPr lang="en-US" dirty="0">
                <a:latin typeface="Goudy Old Style" panose="02020502050305020303" pitchFamily="18" charset="0"/>
              </a:rPr>
              <a:t>: </a:t>
            </a:r>
            <a:r>
              <a:rPr lang="en-US" dirty="0" err="1">
                <a:latin typeface="Goudy Old Style" panose="02020502050305020303" pitchFamily="18" charset="0"/>
              </a:rPr>
              <a:t>cognitio</a:t>
            </a:r>
            <a:r>
              <a:rPr lang="en-US" dirty="0">
                <a:latin typeface="Goudy Old Style" panose="02020502050305020303" pitchFamily="18" charset="0"/>
              </a:rPr>
              <a:t>, from </a:t>
            </a:r>
            <a:r>
              <a:rPr lang="en-US" dirty="0" err="1">
                <a:latin typeface="Goudy Old Style" panose="02020502050305020303" pitchFamily="18" charset="0"/>
              </a:rPr>
              <a:t>cognoscere</a:t>
            </a:r>
            <a:r>
              <a:rPr lang="en-US" dirty="0">
                <a:latin typeface="Goudy Old Style" panose="02020502050305020303" pitchFamily="18" charset="0"/>
              </a:rPr>
              <a:t> </a:t>
            </a:r>
            <a:r>
              <a:rPr lang="en-US" i="1" dirty="0">
                <a:latin typeface="Goudy Old Style" panose="02020502050305020303" pitchFamily="18" charset="0"/>
              </a:rPr>
              <a:t>'to be familiar with, know'</a:t>
            </a:r>
            <a:r>
              <a:rPr lang="en-US" dirty="0">
                <a:latin typeface="Goudy Old Style" panose="02020502050305020303" pitchFamily="18" charset="0"/>
              </a:rPr>
              <a:t>, from co- ( </a:t>
            </a:r>
            <a:r>
              <a:rPr lang="en-US" b="1" dirty="0">
                <a:latin typeface="Goudy Old Style" panose="02020502050305020303" pitchFamily="18" charset="0"/>
              </a:rPr>
              <a:t>CO-</a:t>
            </a:r>
            <a:r>
              <a:rPr lang="en-US" dirty="0">
                <a:latin typeface="Goudy Old Style" panose="02020502050305020303" pitchFamily="18" charset="0"/>
              </a:rPr>
              <a:t>) + </a:t>
            </a:r>
            <a:r>
              <a:rPr lang="en-US" dirty="0" err="1">
                <a:latin typeface="Goudy Old Style" panose="02020502050305020303" pitchFamily="18" charset="0"/>
              </a:rPr>
              <a:t>gnoscere</a:t>
            </a:r>
            <a:r>
              <a:rPr lang="en-US" dirty="0">
                <a:latin typeface="Goudy Old Style" panose="02020502050305020303" pitchFamily="18" charset="0"/>
              </a:rPr>
              <a:t> </a:t>
            </a:r>
            <a:r>
              <a:rPr lang="en-US" i="1" dirty="0">
                <a:latin typeface="Goudy Old Style" panose="02020502050305020303" pitchFamily="18" charset="0"/>
              </a:rPr>
              <a:t>'to come to know</a:t>
            </a:r>
            <a:r>
              <a:rPr lang="en-US" i="1" dirty="0" smtClean="0">
                <a:latin typeface="Goudy Old Style" panose="02020502050305020303" pitchFamily="18" charset="0"/>
              </a:rPr>
              <a:t>'</a:t>
            </a:r>
            <a:endParaRPr lang="fa-IR" dirty="0">
              <a:latin typeface="Goudy Old Style" panose="02020502050305020303" pitchFamily="18" charset="0"/>
            </a:endParaRPr>
          </a:p>
        </p:txBody>
      </p:sp>
      <p:sp>
        <p:nvSpPr>
          <p:cNvPr id="4" name="Title 3"/>
          <p:cNvSpPr>
            <a:spLocks noGrp="1"/>
          </p:cNvSpPr>
          <p:nvPr>
            <p:ph type="title"/>
          </p:nvPr>
        </p:nvSpPr>
        <p:spPr/>
        <p:txBody>
          <a:bodyPr/>
          <a:lstStyle/>
          <a:p>
            <a:pPr algn="r"/>
            <a:r>
              <a:rPr lang="fa-IR" dirty="0">
                <a:cs typeface="MRT_Digital Arabia XL" panose="00000400000000000000" pitchFamily="2" charset="-78"/>
              </a:rPr>
              <a:t>شناخت چیست؟</a:t>
            </a:r>
            <a:endParaRPr lang="fa-IR" dirty="0"/>
          </a:p>
        </p:txBody>
      </p:sp>
      <p:sp>
        <p:nvSpPr>
          <p:cNvPr id="6" name="AutoShape 1" descr="C:\Users\MahdiYar\AppData\Roaming\Babylon\Content\icons\09HMK27M2P_glossary_icon.ico"/>
          <p:cNvSpPr>
            <a:spLocks noChangeAspect="1" noChangeArrowheads="1"/>
          </p:cNvSpPr>
          <p:nvPr/>
        </p:nvSpPr>
        <p:spPr bwMode="auto">
          <a:xfrm>
            <a:off x="2239963"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7" name="AutoShape 2" descr="res://C:\Program%20Files\Babylon\Babylon-Pro\Babylon.exe/GIFS/IMG_TitleMenuOpen"/>
          <p:cNvSpPr>
            <a:spLocks noChangeAspect="1" noChangeArrowheads="1"/>
          </p:cNvSpPr>
          <p:nvPr/>
        </p:nvSpPr>
        <p:spPr bwMode="auto">
          <a:xfrm>
            <a:off x="2239963"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18913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4</a:t>
            </a:fld>
            <a:endParaRPr lang="en-US"/>
          </a:p>
        </p:txBody>
      </p:sp>
      <p:sp>
        <p:nvSpPr>
          <p:cNvPr id="3" name="Content Placeholder 2"/>
          <p:cNvSpPr>
            <a:spLocks noGrp="1"/>
          </p:cNvSpPr>
          <p:nvPr>
            <p:ph idx="1"/>
          </p:nvPr>
        </p:nvSpPr>
        <p:spPr/>
        <p:txBody>
          <a:bodyPr/>
          <a:lstStyle/>
          <a:p>
            <a:pPr algn="just" rtl="0"/>
            <a:r>
              <a:rPr lang="en-US" b="1" dirty="0" smtClean="0">
                <a:latin typeface="Goudy Old Style" panose="02020502050305020303" pitchFamily="18" charset="0"/>
              </a:rPr>
              <a:t>Philosophy: </a:t>
            </a:r>
            <a:r>
              <a:rPr lang="en-US" dirty="0" smtClean="0">
                <a:latin typeface="Goudy Old Style" panose="02020502050305020303" pitchFamily="18" charset="0"/>
              </a:rPr>
              <a:t>love </a:t>
            </a:r>
            <a:r>
              <a:rPr lang="en-US" dirty="0">
                <a:latin typeface="Goudy Old Style" panose="02020502050305020303" pitchFamily="18" charset="0"/>
              </a:rPr>
              <a:t>of </a:t>
            </a:r>
            <a:r>
              <a:rPr lang="en-US" dirty="0" smtClean="0">
                <a:latin typeface="Goudy Old Style" panose="02020502050305020303" pitchFamily="18" charset="0"/>
              </a:rPr>
              <a:t>wisdom</a:t>
            </a:r>
            <a:endParaRPr lang="en-US" b="1" dirty="0" smtClean="0">
              <a:latin typeface="Goudy Old Style" panose="02020502050305020303" pitchFamily="18" charset="0"/>
            </a:endParaRPr>
          </a:p>
          <a:p>
            <a:pPr algn="just" rtl="0"/>
            <a:r>
              <a:rPr lang="en-US" dirty="0" smtClean="0">
                <a:latin typeface="Goudy Old Style" panose="02020502050305020303" pitchFamily="18" charset="0"/>
              </a:rPr>
              <a:t>Critical </a:t>
            </a:r>
            <a:r>
              <a:rPr lang="en-US" dirty="0">
                <a:latin typeface="Goudy Old Style" panose="02020502050305020303" pitchFamily="18" charset="0"/>
              </a:rPr>
              <a:t>examination of the rational grounds of our most fundamental beliefs and logical analysis of the basic concepts employed in the expression of such beliefs</a:t>
            </a:r>
            <a:r>
              <a:rPr lang="en-US" dirty="0" smtClean="0">
                <a:latin typeface="Goudy Old Style" panose="02020502050305020303" pitchFamily="18" charset="0"/>
              </a:rPr>
              <a:t>. </a:t>
            </a:r>
            <a:r>
              <a:rPr lang="en-US" dirty="0">
                <a:latin typeface="Goudy Old Style" panose="02020502050305020303" pitchFamily="18" charset="0"/>
              </a:rPr>
              <a:t>(Britannica Concise Encyclopedia)</a:t>
            </a:r>
            <a:endParaRPr lang="en-US" dirty="0" smtClean="0">
              <a:latin typeface="Goudy Old Style" panose="02020502050305020303" pitchFamily="18" charset="0"/>
            </a:endParaRPr>
          </a:p>
          <a:p>
            <a:pPr algn="just" rtl="0"/>
            <a:r>
              <a:rPr lang="en-US" dirty="0">
                <a:solidFill>
                  <a:srgbClr val="FF0000"/>
                </a:solidFill>
                <a:effectLst>
                  <a:outerShdw blurRad="38100" dist="38100" dir="2700000" algn="tl">
                    <a:srgbClr val="000000">
                      <a:alpha val="43137"/>
                    </a:srgbClr>
                  </a:outerShdw>
                </a:effectLst>
                <a:latin typeface="Goudy Old Style" panose="02020502050305020303" pitchFamily="18" charset="0"/>
              </a:rPr>
              <a:t>Date</a:t>
            </a:r>
            <a:r>
              <a:rPr lang="en-US" dirty="0">
                <a:latin typeface="Goudy Old Style" panose="02020502050305020303" pitchFamily="18" charset="0"/>
              </a:rPr>
              <a:t>: </a:t>
            </a:r>
            <a:r>
              <a:rPr lang="en-US" dirty="0" smtClean="0">
                <a:latin typeface="Goudy Old Style" panose="02020502050305020303" pitchFamily="18" charset="0"/>
              </a:rPr>
              <a:t>1300-1400; </a:t>
            </a:r>
            <a:r>
              <a:rPr lang="en-US" dirty="0" smtClean="0">
                <a:solidFill>
                  <a:srgbClr val="FF0000"/>
                </a:solidFill>
                <a:effectLst>
                  <a:outerShdw blurRad="38100" dist="38100" dir="2700000" algn="tl">
                    <a:srgbClr val="000000">
                      <a:alpha val="43137"/>
                    </a:srgbClr>
                  </a:outerShdw>
                </a:effectLst>
                <a:latin typeface="Goudy Old Style" panose="02020502050305020303" pitchFamily="18" charset="0"/>
              </a:rPr>
              <a:t>Language</a:t>
            </a:r>
            <a:r>
              <a:rPr lang="en-US" dirty="0">
                <a:latin typeface="Goudy Old Style" panose="02020502050305020303" pitchFamily="18" charset="0"/>
              </a:rPr>
              <a:t>: Old French; </a:t>
            </a:r>
            <a:r>
              <a:rPr lang="en-US" dirty="0" smtClean="0">
                <a:solidFill>
                  <a:srgbClr val="FF0000"/>
                </a:solidFill>
                <a:effectLst>
                  <a:outerShdw blurRad="38100" dist="38100" dir="2700000" algn="tl">
                    <a:srgbClr val="000000">
                      <a:alpha val="43137"/>
                    </a:srgbClr>
                  </a:outerShdw>
                </a:effectLst>
                <a:latin typeface="Goudy Old Style" panose="02020502050305020303" pitchFamily="18" charset="0"/>
              </a:rPr>
              <a:t>Origin</a:t>
            </a:r>
            <a:r>
              <a:rPr lang="en-US" dirty="0" smtClean="0">
                <a:latin typeface="Goudy Old Style" panose="02020502050305020303" pitchFamily="18" charset="0"/>
              </a:rPr>
              <a:t>: </a:t>
            </a:r>
            <a:r>
              <a:rPr lang="en-US" dirty="0" err="1" smtClean="0">
                <a:latin typeface="Goudy Old Style" panose="02020502050305020303" pitchFamily="18" charset="0"/>
              </a:rPr>
              <a:t>philosophie</a:t>
            </a:r>
            <a:r>
              <a:rPr lang="en-US" dirty="0">
                <a:latin typeface="Goudy Old Style" panose="02020502050305020303" pitchFamily="18" charset="0"/>
              </a:rPr>
              <a:t>, from </a:t>
            </a:r>
            <a:r>
              <a:rPr lang="en-US" i="1" dirty="0">
                <a:latin typeface="Goudy Old Style" panose="02020502050305020303" pitchFamily="18" charset="0"/>
              </a:rPr>
              <a:t>Latin</a:t>
            </a:r>
            <a:r>
              <a:rPr lang="en-US" dirty="0">
                <a:latin typeface="Goudy Old Style" panose="02020502050305020303" pitchFamily="18" charset="0"/>
              </a:rPr>
              <a:t>, from </a:t>
            </a:r>
            <a:r>
              <a:rPr lang="en-US" i="1" dirty="0">
                <a:latin typeface="Goudy Old Style" panose="02020502050305020303" pitchFamily="18" charset="0"/>
              </a:rPr>
              <a:t>Greek</a:t>
            </a:r>
            <a:r>
              <a:rPr lang="en-US" dirty="0">
                <a:latin typeface="Goudy Old Style" panose="02020502050305020303" pitchFamily="18" charset="0"/>
              </a:rPr>
              <a:t>, from </a:t>
            </a:r>
            <a:r>
              <a:rPr lang="en-US" dirty="0" err="1">
                <a:latin typeface="Goudy Old Style" panose="02020502050305020303" pitchFamily="18" charset="0"/>
              </a:rPr>
              <a:t>philosophos</a:t>
            </a:r>
            <a:r>
              <a:rPr lang="en-US" dirty="0">
                <a:latin typeface="Goudy Old Style" panose="02020502050305020303" pitchFamily="18" charset="0"/>
              </a:rPr>
              <a:t> </a:t>
            </a:r>
            <a:r>
              <a:rPr lang="en-US" i="1" dirty="0">
                <a:latin typeface="Goudy Old Style" panose="02020502050305020303" pitchFamily="18" charset="0"/>
              </a:rPr>
              <a:t>'philosopher</a:t>
            </a:r>
            <a:r>
              <a:rPr lang="en-US" i="1" dirty="0" smtClean="0">
                <a:latin typeface="Goudy Old Style" panose="02020502050305020303" pitchFamily="18" charset="0"/>
              </a:rPr>
              <a:t>'</a:t>
            </a:r>
            <a:endParaRPr lang="en-US" dirty="0" smtClean="0">
              <a:latin typeface="Goudy Old Style" panose="02020502050305020303" pitchFamily="18" charset="0"/>
            </a:endParaRPr>
          </a:p>
          <a:p>
            <a:pPr algn="just" rtl="0"/>
            <a:r>
              <a:rPr lang="en-US" dirty="0" smtClean="0">
                <a:latin typeface="Goudy Old Style" panose="02020502050305020303" pitchFamily="18" charset="0"/>
              </a:rPr>
              <a:t> P</a:t>
            </a:r>
            <a:r>
              <a:rPr lang="fa-IR" dirty="0" err="1" smtClean="0">
                <a:latin typeface="Goudy Old Style" panose="02020502050305020303" pitchFamily="18" charset="0"/>
              </a:rPr>
              <a:t>hilosopher</a:t>
            </a:r>
            <a:r>
              <a:rPr lang="fa-IR" dirty="0" smtClean="0">
                <a:latin typeface="Goudy Old Style" panose="02020502050305020303" pitchFamily="18" charset="0"/>
              </a:rPr>
              <a:t>:  </a:t>
            </a:r>
            <a:r>
              <a:rPr lang="fa-IR" dirty="0" err="1" smtClean="0">
                <a:latin typeface="Goudy Old Style" panose="02020502050305020303" pitchFamily="18" charset="0"/>
              </a:rPr>
              <a:t>philo</a:t>
            </a:r>
            <a:r>
              <a:rPr lang="en-US" dirty="0" smtClean="0">
                <a:latin typeface="Goudy Old Style" panose="02020502050305020303" pitchFamily="18" charset="0"/>
              </a:rPr>
              <a:t>,</a:t>
            </a:r>
            <a:r>
              <a:rPr lang="fa-IR" dirty="0" smtClean="0">
                <a:latin typeface="Goudy Old Style" panose="02020502050305020303" pitchFamily="18" charset="0"/>
              </a:rPr>
              <a:t> </a:t>
            </a:r>
            <a:r>
              <a:rPr lang="en-US" i="1" dirty="0">
                <a:latin typeface="Goudy Old Style" panose="02020502050305020303" pitchFamily="18" charset="0"/>
              </a:rPr>
              <a:t>loving</a:t>
            </a:r>
            <a:r>
              <a:rPr lang="en-US" dirty="0">
                <a:latin typeface="Goudy Old Style" panose="02020502050305020303" pitchFamily="18" charset="0"/>
              </a:rPr>
              <a:t> </a:t>
            </a:r>
            <a:r>
              <a:rPr lang="fa-IR" dirty="0" smtClean="0">
                <a:latin typeface="Goudy Old Style" panose="02020502050305020303" pitchFamily="18" charset="0"/>
              </a:rPr>
              <a:t>+ </a:t>
            </a:r>
            <a:r>
              <a:rPr lang="fa-IR" dirty="0" err="1">
                <a:latin typeface="Goudy Old Style" panose="02020502050305020303" pitchFamily="18" charset="0"/>
              </a:rPr>
              <a:t>sophiā</a:t>
            </a:r>
            <a:r>
              <a:rPr lang="fa-IR" dirty="0">
                <a:latin typeface="Goudy Old Style" panose="02020502050305020303" pitchFamily="18" charset="0"/>
              </a:rPr>
              <a:t>, </a:t>
            </a:r>
            <a:r>
              <a:rPr lang="fa-IR" i="1" dirty="0" err="1">
                <a:latin typeface="Goudy Old Style" panose="02020502050305020303" pitchFamily="18" charset="0"/>
              </a:rPr>
              <a:t>knowledge</a:t>
            </a:r>
            <a:r>
              <a:rPr lang="fa-IR" i="1" dirty="0">
                <a:latin typeface="Goudy Old Style" panose="02020502050305020303" pitchFamily="18" charset="0"/>
              </a:rPr>
              <a:t>, </a:t>
            </a:r>
            <a:r>
              <a:rPr lang="fa-IR" i="1" dirty="0" err="1">
                <a:latin typeface="Goudy Old Style" panose="02020502050305020303" pitchFamily="18" charset="0"/>
              </a:rPr>
              <a:t>learning</a:t>
            </a:r>
            <a:r>
              <a:rPr lang="fa-IR" dirty="0">
                <a:latin typeface="Goudy Old Style" panose="02020502050305020303" pitchFamily="18" charset="0"/>
              </a:rPr>
              <a:t> </a:t>
            </a:r>
            <a:endParaRPr lang="fa-IR" sz="4800" dirty="0">
              <a:latin typeface="Goudy Old Style" panose="02020502050305020303" pitchFamily="18" charset="0"/>
            </a:endParaRPr>
          </a:p>
          <a:p>
            <a:pPr marL="0" indent="0" algn="l" rtl="0">
              <a:buNone/>
            </a:pPr>
            <a:endParaRPr lang="en-US" dirty="0">
              <a:latin typeface="Goudy Old Style" panose="02020502050305020303" pitchFamily="18" charset="0"/>
            </a:endParaRPr>
          </a:p>
        </p:txBody>
      </p:sp>
      <p:sp>
        <p:nvSpPr>
          <p:cNvPr id="4" name="Title 3"/>
          <p:cNvSpPr>
            <a:spLocks noGrp="1"/>
          </p:cNvSpPr>
          <p:nvPr>
            <p:ph type="title"/>
          </p:nvPr>
        </p:nvSpPr>
        <p:spPr/>
        <p:txBody>
          <a:bodyPr/>
          <a:lstStyle/>
          <a:p>
            <a:pPr algn="r"/>
            <a:r>
              <a:rPr lang="fa-IR" dirty="0" smtClean="0">
                <a:cs typeface="MRT_Digital Arabia XL" panose="00000400000000000000" pitchFamily="2" charset="-78"/>
              </a:rPr>
              <a:t>فلسفه چیست</a:t>
            </a:r>
            <a:r>
              <a:rPr lang="fa-IR" dirty="0">
                <a:cs typeface="MRT_Digital Arabia XL" panose="00000400000000000000" pitchFamily="2" charset="-78"/>
              </a:rPr>
              <a:t>؟</a:t>
            </a:r>
            <a:endParaRPr lang="fa-IR" dirty="0"/>
          </a:p>
        </p:txBody>
      </p:sp>
    </p:spTree>
    <p:extLst>
      <p:ext uri="{BB962C8B-B14F-4D97-AF65-F5344CB8AC3E}">
        <p14:creationId xmlns:p14="http://schemas.microsoft.com/office/powerpoint/2010/main" val="27118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5</a:t>
            </a:fld>
            <a:endParaRPr lang="en-US"/>
          </a:p>
        </p:txBody>
      </p:sp>
      <p:sp>
        <p:nvSpPr>
          <p:cNvPr id="6" name="Text Placeholder 5"/>
          <p:cNvSpPr>
            <a:spLocks noGrp="1"/>
          </p:cNvSpPr>
          <p:nvPr>
            <p:ph type="body" idx="1"/>
          </p:nvPr>
        </p:nvSpPr>
        <p:spPr/>
        <p:txBody>
          <a:bodyPr>
            <a:normAutofit/>
          </a:bodyPr>
          <a:lstStyle/>
          <a:p>
            <a:pPr algn="l"/>
            <a:r>
              <a:rPr lang="fa-IR" sz="2800" dirty="0" smtClean="0">
                <a:effectLst>
                  <a:outerShdw blurRad="38100" dist="38100" dir="2700000" algn="tl">
                    <a:srgbClr val="000000">
                      <a:alpha val="43137"/>
                    </a:srgbClr>
                  </a:outerShdw>
                </a:effectLst>
                <a:cs typeface="B Nazanin" panose="00000400000000000000" pitchFamily="2" charset="-78"/>
              </a:rPr>
              <a:t>معنای </a:t>
            </a:r>
            <a:r>
              <a:rPr lang="fa-IR" sz="2800" dirty="0">
                <a:effectLst>
                  <a:outerShdw blurRad="38100" dist="38100" dir="2700000" algn="tl">
                    <a:srgbClr val="000000">
                      <a:alpha val="43137"/>
                    </a:srgbClr>
                  </a:outerShdw>
                </a:effectLst>
                <a:cs typeface="B Nazanin" panose="00000400000000000000" pitchFamily="2" charset="-78"/>
              </a:rPr>
              <a:t>تفکر </a:t>
            </a:r>
            <a:r>
              <a:rPr lang="fa-IR" sz="2800" dirty="0" smtClean="0">
                <a:effectLst>
                  <a:outerShdw blurRad="38100" dist="38100" dir="2700000" algn="tl">
                    <a:srgbClr val="000000">
                      <a:alpha val="43137"/>
                    </a:srgbClr>
                  </a:outerShdw>
                </a:effectLst>
                <a:cs typeface="B Nazanin" panose="00000400000000000000" pitchFamily="2" charset="-78"/>
              </a:rPr>
              <a:t>چیست؟، مارتین هایدگر</a:t>
            </a:r>
            <a:endParaRPr lang="fa-IR" sz="2800" dirty="0">
              <a:effectLst>
                <a:outerShdw blurRad="38100" dist="38100" dir="2700000" algn="tl">
                  <a:srgbClr val="000000">
                    <a:alpha val="43137"/>
                  </a:srgbClr>
                </a:outerShdw>
              </a:effectLst>
              <a:cs typeface="B Nazanin" panose="00000400000000000000" pitchFamily="2" charset="-78"/>
            </a:endParaRPr>
          </a:p>
        </p:txBody>
      </p:sp>
      <p:sp>
        <p:nvSpPr>
          <p:cNvPr id="5" name="Title 4"/>
          <p:cNvSpPr>
            <a:spLocks noGrp="1"/>
          </p:cNvSpPr>
          <p:nvPr>
            <p:ph type="title"/>
          </p:nvPr>
        </p:nvSpPr>
        <p:spPr>
          <a:xfrm>
            <a:off x="909836" y="1268760"/>
            <a:ext cx="10225136" cy="3303240"/>
          </a:xfrm>
        </p:spPr>
        <p:txBody>
          <a:bodyPr/>
          <a:lstStyle/>
          <a:p>
            <a:pPr algn="just"/>
            <a:r>
              <a:rPr lang="fa-IR" sz="3600" dirty="0" err="1" smtClean="0">
                <a:effectLst>
                  <a:outerShdw blurRad="38100" dist="38100" dir="2700000" algn="tl">
                    <a:srgbClr val="000000">
                      <a:alpha val="43137"/>
                    </a:srgbClr>
                  </a:outerShdw>
                </a:effectLst>
                <a:cs typeface="B Nazanin" panose="00000400000000000000" pitchFamily="2" charset="-78"/>
              </a:rPr>
              <a:t>اصالتمندی</a:t>
            </a:r>
            <a:r>
              <a:rPr lang="fa-IR" sz="3600" dirty="0" smtClean="0">
                <a:effectLst>
                  <a:outerShdw blurRad="38100" dist="38100" dir="2700000" algn="tl">
                    <a:srgbClr val="000000">
                      <a:alpha val="43137"/>
                    </a:srgbClr>
                  </a:outerShdw>
                </a:effectLst>
                <a:cs typeface="B Nazanin" panose="00000400000000000000" pitchFamily="2" charset="-78"/>
              </a:rPr>
              <a:t> واقعی در کسب این قدرت است که افکار پیشین را دریابیم، و دریافته ها را </a:t>
            </a:r>
            <a:r>
              <a:rPr lang="fa-IR" sz="3600" dirty="0" smtClean="0">
                <a:solidFill>
                  <a:srgbClr val="FF0000"/>
                </a:solidFill>
                <a:effectLst>
                  <a:outerShdw blurRad="38100" dist="38100" dir="2700000" algn="tl">
                    <a:srgbClr val="000000">
                      <a:alpha val="43137"/>
                    </a:srgbClr>
                  </a:outerShdw>
                </a:effectLst>
                <a:cs typeface="B Nazanin" panose="00000400000000000000" pitchFamily="2" charset="-78"/>
              </a:rPr>
              <a:t>تحمل</a:t>
            </a:r>
            <a:r>
              <a:rPr lang="fa-IR" sz="3600" dirty="0" smtClean="0">
                <a:effectLst>
                  <a:outerShdw blurRad="38100" dist="38100" dir="2700000" algn="tl">
                    <a:srgbClr val="000000">
                      <a:alpha val="43137"/>
                    </a:srgbClr>
                  </a:outerShdw>
                </a:effectLst>
                <a:cs typeface="B Nazanin" panose="00000400000000000000" pitchFamily="2" charset="-78"/>
              </a:rPr>
              <a:t> کنیم و آن چه را که در خفا تحمل کرده ایم، به </a:t>
            </a:r>
            <a:r>
              <a:rPr lang="fa-IR" sz="3600" dirty="0" smtClean="0">
                <a:solidFill>
                  <a:srgbClr val="FF0000"/>
                </a:solidFill>
                <a:effectLst>
                  <a:outerShdw blurRad="38100" dist="38100" dir="2700000" algn="tl">
                    <a:srgbClr val="000000">
                      <a:alpha val="43137"/>
                    </a:srgbClr>
                  </a:outerShdw>
                </a:effectLst>
                <a:cs typeface="B Nazanin" panose="00000400000000000000" pitchFamily="2" charset="-78"/>
              </a:rPr>
              <a:t>بالندگی</a:t>
            </a:r>
            <a:r>
              <a:rPr lang="fa-IR" sz="3600" dirty="0" smtClean="0">
                <a:effectLst>
                  <a:outerShdw blurRad="38100" dist="38100" dir="2700000" algn="tl">
                    <a:srgbClr val="000000">
                      <a:alpha val="43137"/>
                    </a:srgbClr>
                  </a:outerShdw>
                </a:effectLst>
                <a:cs typeface="B Nazanin" panose="00000400000000000000" pitchFamily="2" charset="-78"/>
              </a:rPr>
              <a:t> برسانیم. آنگاه این افکار، خود به آنجا می رسند که به آن تعلق دارند، به آن چیزی که من آن را «</a:t>
            </a:r>
            <a:r>
              <a:rPr lang="fa-IR" sz="3600" dirty="0" smtClean="0">
                <a:solidFill>
                  <a:srgbClr val="FF0000"/>
                </a:solidFill>
                <a:effectLst>
                  <a:outerShdw blurRad="38100" dist="38100" dir="2700000" algn="tl">
                    <a:srgbClr val="000000">
                      <a:alpha val="43137"/>
                    </a:srgbClr>
                  </a:outerShdw>
                </a:effectLst>
                <a:cs typeface="B Nazanin" panose="00000400000000000000" pitchFamily="2" charset="-78"/>
              </a:rPr>
              <a:t>امر آغازین</a:t>
            </a:r>
            <a:r>
              <a:rPr lang="fa-IR" sz="3600" dirty="0" smtClean="0">
                <a:effectLst>
                  <a:outerShdw blurRad="38100" dist="38100" dir="2700000" algn="tl">
                    <a:srgbClr val="000000">
                      <a:alpha val="43137"/>
                    </a:srgbClr>
                  </a:outerShdw>
                </a:effectLst>
                <a:cs typeface="B Nazanin" panose="00000400000000000000" pitchFamily="2" charset="-78"/>
              </a:rPr>
              <a:t>» می نامم. آنگاه شور اصیل تفکر و در اصل شور انسان به امری عاری از منفعت پیوسته بیشتر می شود... اما در حقیقت هر گام در راه تفکر، تنها تلاشی محسوب می شود برای آنکه انسان را </a:t>
            </a:r>
            <a:r>
              <a:rPr lang="fa-IR" sz="3600" dirty="0" err="1" smtClean="0">
                <a:effectLst>
                  <a:outerShdw blurRad="38100" dist="38100" dir="2700000" algn="tl">
                    <a:srgbClr val="000000">
                      <a:alpha val="43137"/>
                    </a:srgbClr>
                  </a:outerShdw>
                </a:effectLst>
                <a:cs typeface="B Nazanin" panose="00000400000000000000" pitchFamily="2" charset="-78"/>
              </a:rPr>
              <a:t>متفکرانه</a:t>
            </a:r>
            <a:r>
              <a:rPr lang="fa-IR" sz="3600" dirty="0" smtClean="0">
                <a:effectLst>
                  <a:outerShdw blurRad="38100" dist="38100" dir="2700000" algn="tl">
                    <a:srgbClr val="000000">
                      <a:alpha val="43137"/>
                    </a:srgbClr>
                  </a:outerShdw>
                </a:effectLst>
                <a:cs typeface="B Nazanin" panose="00000400000000000000" pitchFamily="2" charset="-78"/>
              </a:rPr>
              <a:t>، در یافتن مسیر </a:t>
            </a:r>
            <a:r>
              <a:rPr lang="fa-IR" sz="3600" dirty="0" smtClean="0">
                <a:solidFill>
                  <a:srgbClr val="FF0000"/>
                </a:solidFill>
                <a:effectLst>
                  <a:outerShdw blurRad="38100" dist="38100" dir="2700000" algn="tl">
                    <a:srgbClr val="000000">
                      <a:alpha val="43137"/>
                    </a:srgbClr>
                  </a:outerShdw>
                </a:effectLst>
                <a:cs typeface="B Nazanin" panose="00000400000000000000" pitchFamily="2" charset="-78"/>
              </a:rPr>
              <a:t>ذات خویش </a:t>
            </a:r>
            <a:r>
              <a:rPr lang="fa-IR" sz="3600" dirty="0" smtClean="0">
                <a:effectLst>
                  <a:outerShdw blurRad="38100" dist="38100" dir="2700000" algn="tl">
                    <a:srgbClr val="000000">
                      <a:alpha val="43137"/>
                    </a:srgbClr>
                  </a:outerShdw>
                </a:effectLst>
                <a:cs typeface="B Nazanin" panose="00000400000000000000" pitchFamily="2" charset="-78"/>
              </a:rPr>
              <a:t>همیاری کند.</a:t>
            </a:r>
            <a:endParaRPr lang="fa-IR" sz="3600"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15560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 y="0"/>
            <a:ext cx="4966674"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5"/>
          <p:cNvSpPr>
            <a:spLocks noGrp="1"/>
          </p:cNvSpPr>
          <p:nvPr>
            <p:ph sz="half" idx="2"/>
          </p:nvPr>
        </p:nvSpPr>
        <p:spPr>
          <a:xfrm>
            <a:off x="4986542" y="1661195"/>
            <a:ext cx="6724494" cy="4739606"/>
          </a:xfrm>
        </p:spPr>
        <p:txBody>
          <a:bodyPr>
            <a:normAutofit/>
          </a:bodyPr>
          <a:lstStyle/>
          <a:p>
            <a:pPr>
              <a:buFont typeface="Wingdings 3" panose="05040102010807070707" pitchFamily="18" charset="2"/>
              <a:buChar char="t"/>
            </a:pPr>
            <a:r>
              <a:rPr lang="fa-IR" dirty="0" smtClean="0">
                <a:cs typeface="B Nazanin" panose="00000400000000000000" pitchFamily="2" charset="-78"/>
              </a:rPr>
              <a:t>فلسفه به ما «تصویر بزرگ تر» را نشان می دهد(چون خود را در حوزه های تخصصی علوم محدود </a:t>
            </a:r>
            <a:r>
              <a:rPr lang="fa-IR" dirty="0" err="1" smtClean="0">
                <a:cs typeface="B Nazanin" panose="00000400000000000000" pitchFamily="2" charset="-78"/>
              </a:rPr>
              <a:t>نمی</a:t>
            </a:r>
            <a:r>
              <a:rPr lang="fa-IR" dirty="0" smtClean="0">
                <a:cs typeface="B Nazanin" panose="00000400000000000000" pitchFamily="2" charset="-78"/>
              </a:rPr>
              <a:t> کند)؛ </a:t>
            </a:r>
            <a:r>
              <a:rPr lang="fa-IR" b="1" dirty="0" smtClean="0">
                <a:solidFill>
                  <a:srgbClr val="FF0000"/>
                </a:solidFill>
                <a:effectLst>
                  <a:outerShdw blurRad="38100" dist="38100" dir="2700000" algn="tl">
                    <a:srgbClr val="000000">
                      <a:alpha val="43137"/>
                    </a:srgbClr>
                  </a:outerShdw>
                </a:effectLst>
                <a:cs typeface="B Nazanin" panose="00000400000000000000" pitchFamily="2" charset="-78"/>
              </a:rPr>
              <a:t>درخت فلسفه</a:t>
            </a:r>
          </a:p>
          <a:p>
            <a:pPr>
              <a:buFont typeface="Wingdings 3" panose="05040102010807070707" pitchFamily="18" charset="2"/>
              <a:buChar char="t"/>
            </a:pPr>
            <a:r>
              <a:rPr lang="fa-IR" dirty="0" smtClean="0">
                <a:cs typeface="B Nazanin" panose="00000400000000000000" pitchFamily="2" charset="-78"/>
              </a:rPr>
              <a:t>فلسفه یک روش غیر تجربی است که از طریق برهان و استدلال منطقی به جواب می رسد</a:t>
            </a:r>
          </a:p>
          <a:p>
            <a:pPr>
              <a:buFont typeface="Wingdings 3" panose="05040102010807070707" pitchFamily="18" charset="2"/>
              <a:buChar char="t"/>
            </a:pPr>
            <a:r>
              <a:rPr lang="fa-IR" dirty="0" err="1" smtClean="0">
                <a:cs typeface="B Nazanin" panose="00000400000000000000" pitchFamily="2" charset="-78"/>
              </a:rPr>
              <a:t>وظیفة</a:t>
            </a:r>
            <a:r>
              <a:rPr lang="fa-IR" dirty="0" smtClean="0">
                <a:cs typeface="B Nazanin" panose="00000400000000000000" pitchFamily="2" charset="-78"/>
              </a:rPr>
              <a:t> فلسفه خوب سوال پرسیدن و سوالات خوب پرسیدن است</a:t>
            </a:r>
          </a:p>
          <a:p>
            <a:pPr>
              <a:buFont typeface="Wingdings 3" panose="05040102010807070707" pitchFamily="18" charset="2"/>
              <a:buChar char="t"/>
            </a:pPr>
            <a:r>
              <a:rPr lang="fa-IR" dirty="0" smtClean="0">
                <a:cs typeface="B Nazanin" panose="00000400000000000000" pitchFamily="2" charset="-78"/>
              </a:rPr>
              <a:t>جواب ها می توانند حاصل تعامل با دیگر رشته های علمی </a:t>
            </a:r>
            <a:r>
              <a:rPr lang="fa-IR" dirty="0" smtClean="0">
                <a:cs typeface="B Nazanin" panose="00000400000000000000" pitchFamily="2" charset="-78"/>
              </a:rPr>
              <a:t>باشد</a:t>
            </a:r>
          </a:p>
          <a:p>
            <a:pPr>
              <a:buFont typeface="Wingdings 3" panose="05040102010807070707" pitchFamily="18" charset="2"/>
              <a:buChar char="t"/>
            </a:pPr>
            <a:r>
              <a:rPr lang="fa-IR" dirty="0" smtClean="0">
                <a:cs typeface="B Nazanin" panose="00000400000000000000" pitchFamily="2" charset="-78"/>
              </a:rPr>
              <a:t>نقش فلسفه در علوم شناختی با مشخص کردن مشکلات، موشکافی کردن در مدل ها و پیشنهاد روش ها برای پژوهش های آتی ایفا می شود.</a:t>
            </a:r>
            <a:endParaRPr lang="fa-IR" dirty="0" smtClean="0">
              <a:cs typeface="B Nazanin" panose="00000400000000000000" pitchFamily="2" charset="-78"/>
            </a:endParaRPr>
          </a:p>
        </p:txBody>
      </p:sp>
      <p:sp>
        <p:nvSpPr>
          <p:cNvPr id="2" name="Title 1"/>
          <p:cNvSpPr>
            <a:spLocks noGrp="1"/>
          </p:cNvSpPr>
          <p:nvPr>
            <p:ph type="title"/>
          </p:nvPr>
        </p:nvSpPr>
        <p:spPr/>
        <p:txBody>
          <a:bodyPr>
            <a:normAutofit/>
          </a:bodyPr>
          <a:lstStyle/>
          <a:p>
            <a:pPr algn="r"/>
            <a:r>
              <a:rPr lang="fa-IR" sz="2800" dirty="0" smtClean="0">
                <a:cs typeface="MRT_Digital Arabia XL" panose="00000400000000000000" pitchFamily="2" charset="-78"/>
              </a:rPr>
              <a:t>ارزیابی رویکرد فلسفی در علوم شناختی</a:t>
            </a:r>
            <a:endParaRPr lang="en-US" sz="2800" dirty="0">
              <a:cs typeface="MRT_Digital Arabia XL" panose="00000400000000000000" pitchFamily="2" charset="-78"/>
            </a:endParaRPr>
          </a:p>
        </p:txBody>
      </p:sp>
      <p:sp>
        <p:nvSpPr>
          <p:cNvPr id="3" name="Slide Number Placeholder 2"/>
          <p:cNvSpPr>
            <a:spLocks noGrp="1"/>
          </p:cNvSpPr>
          <p:nvPr>
            <p:ph type="sldNum" sz="quarter" idx="12"/>
          </p:nvPr>
        </p:nvSpPr>
        <p:spPr/>
        <p:txBody>
          <a:bodyPr/>
          <a:lstStyle/>
          <a:p>
            <a:fld id="{25BA54BD-C84D-46CE-8B72-31BFB26ABA43}" type="slidenum">
              <a:rPr lang="en-US" smtClean="0"/>
              <a:t>6</a:t>
            </a:fld>
            <a:endParaRPr lang="en-US"/>
          </a:p>
        </p:txBody>
      </p:sp>
    </p:spTree>
    <p:extLst>
      <p:ext uri="{BB962C8B-B14F-4D97-AF65-F5344CB8AC3E}">
        <p14:creationId xmlns:p14="http://schemas.microsoft.com/office/powerpoint/2010/main" val="428608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4733222"/>
              </p:ext>
            </p:extLst>
          </p:nvPr>
        </p:nvGraphicFramePr>
        <p:xfrm>
          <a:off x="1413892" y="3688081"/>
          <a:ext cx="9144000" cy="2712720"/>
        </p:xfrm>
        <a:graphic>
          <a:graphicData uri="http://schemas.openxmlformats.org/drawingml/2006/table">
            <a:tbl>
              <a:tblPr rtl="1" firstRow="1" bandRow="1">
                <a:tableStyleId>{6E25E649-3F16-4E02-A733-19D2CDBF48F0}</a:tableStyleId>
              </a:tblPr>
              <a:tblGrid>
                <a:gridCol w="1828800"/>
                <a:gridCol w="2493613"/>
                <a:gridCol w="1550480"/>
                <a:gridCol w="1442307"/>
                <a:gridCol w="1828800"/>
              </a:tblGrid>
              <a:tr h="370840">
                <a:tc>
                  <a:txBody>
                    <a:bodyPr/>
                    <a:lstStyle/>
                    <a:p>
                      <a:pPr algn="ctr" rtl="1"/>
                      <a:r>
                        <a:rPr lang="fa-IR" sz="2000" dirty="0" smtClean="0">
                          <a:cs typeface="2  Nazanin" panose="00000400000000000000" pitchFamily="2" charset="-78"/>
                        </a:rPr>
                        <a:t>طبقه</a:t>
                      </a:r>
                      <a:r>
                        <a:rPr lang="fa-IR" sz="2000" baseline="0" dirty="0" smtClean="0">
                          <a:cs typeface="2  Nazanin" panose="00000400000000000000" pitchFamily="2" charset="-78"/>
                        </a:rPr>
                        <a:t> بندی نظریه</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نام نظریه</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جهان فیزیکی</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جهت رابطه</a:t>
                      </a:r>
                      <a:r>
                        <a:rPr lang="fa-IR" sz="2000" baseline="0" dirty="0" smtClean="0">
                          <a:cs typeface="2  Nazanin" panose="00000400000000000000" pitchFamily="2" charset="-78"/>
                        </a:rPr>
                        <a:t> </a:t>
                      </a:r>
                      <a:r>
                        <a:rPr lang="fa-IR" sz="2000" baseline="0" dirty="0" err="1" smtClean="0">
                          <a:cs typeface="2  Nazanin" panose="00000400000000000000" pitchFamily="2" charset="-78"/>
                        </a:rPr>
                        <a:t>علّی</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جهان</a:t>
                      </a:r>
                      <a:r>
                        <a:rPr lang="fa-IR" sz="2000" baseline="0" dirty="0" smtClean="0">
                          <a:cs typeface="2  Nazanin" panose="00000400000000000000" pitchFamily="2" charset="-78"/>
                        </a:rPr>
                        <a:t> ذهنی</a:t>
                      </a:r>
                      <a:endParaRPr lang="fa-IR" sz="2000" dirty="0">
                        <a:cs typeface="2  Nazanin" panose="00000400000000000000" pitchFamily="2" charset="-78"/>
                      </a:endParaRPr>
                    </a:p>
                  </a:txBody>
                  <a:tcPr/>
                </a:tc>
              </a:tr>
              <a:tr h="370840">
                <a:tc>
                  <a:txBody>
                    <a:bodyPr/>
                    <a:lstStyle/>
                    <a:p>
                      <a:pPr algn="ctr" rtl="1"/>
                      <a:r>
                        <a:rPr lang="fa-IR" sz="2000" dirty="0" smtClean="0">
                          <a:cs typeface="2  Nazanin" panose="00000400000000000000" pitchFamily="2" charset="-78"/>
                        </a:rPr>
                        <a:t>یگانه</a:t>
                      </a:r>
                      <a:r>
                        <a:rPr lang="fa-IR" sz="2000" baseline="0" dirty="0" smtClean="0">
                          <a:cs typeface="2  Nazanin" panose="00000400000000000000" pitchFamily="2" charset="-78"/>
                        </a:rPr>
                        <a:t> انگاری</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آرمان گرایی/ نفس گرایی</a:t>
                      </a:r>
                    </a:p>
                    <a:p>
                      <a:pPr algn="ctr" rtl="1"/>
                      <a:r>
                        <a:rPr lang="fa-IR" sz="2000" dirty="0" smtClean="0">
                          <a:cs typeface="2  Nazanin" panose="00000400000000000000" pitchFamily="2" charset="-78"/>
                        </a:rPr>
                        <a:t>فیزیکی</a:t>
                      </a:r>
                      <a:r>
                        <a:rPr lang="fa-IR" sz="2000" baseline="0" dirty="0" smtClean="0">
                          <a:cs typeface="2  Nazanin" panose="00000400000000000000" pitchFamily="2" charset="-78"/>
                        </a:rPr>
                        <a:t> نگری</a:t>
                      </a:r>
                      <a:endParaRPr lang="fa-IR" sz="2000" dirty="0" smtClean="0">
                        <a:cs typeface="2  Nazanin" panose="00000400000000000000" pitchFamily="2" charset="-78"/>
                      </a:endParaRPr>
                    </a:p>
                  </a:txBody>
                  <a:tcPr/>
                </a:tc>
                <a:tc>
                  <a:txBody>
                    <a:bodyPr/>
                    <a:lstStyle/>
                    <a:p>
                      <a:pPr algn="ctr" rtl="1"/>
                      <a:r>
                        <a:rPr lang="fa-IR" sz="2000" dirty="0" smtClean="0">
                          <a:cs typeface="2  Nazanin" panose="00000400000000000000" pitchFamily="2" charset="-78"/>
                        </a:rPr>
                        <a:t>-</a:t>
                      </a:r>
                    </a:p>
                    <a:p>
                      <a:pPr algn="ctr" rtl="1"/>
                      <a:r>
                        <a:rPr lang="fa-IR" sz="2000" dirty="0" smtClean="0">
                          <a:cs typeface="2  Nazanin" panose="00000400000000000000" pitchFamily="2" charset="-78"/>
                        </a:rPr>
                        <a:t>بدن</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a:t>
                      </a:r>
                    </a:p>
                    <a:p>
                      <a:pPr algn="ctr" rtl="1"/>
                      <a:r>
                        <a:rPr lang="fa-IR" sz="2000" dirty="0" smtClean="0">
                          <a:cs typeface="2  Nazanin" panose="00000400000000000000" pitchFamily="2" charset="-78"/>
                        </a:rPr>
                        <a:t>-</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ذهن</a:t>
                      </a:r>
                    </a:p>
                    <a:p>
                      <a:pPr algn="ctr" rtl="1"/>
                      <a:r>
                        <a:rPr lang="fa-IR" sz="2000" dirty="0" smtClean="0">
                          <a:cs typeface="2  Nazanin" panose="00000400000000000000" pitchFamily="2" charset="-78"/>
                        </a:rPr>
                        <a:t>-</a:t>
                      </a:r>
                      <a:endParaRPr lang="fa-IR" sz="2000" dirty="0">
                        <a:cs typeface="2  Nazanin" panose="00000400000000000000"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2  Nazanin" panose="00000400000000000000" pitchFamily="2" charset="-78"/>
                        </a:rPr>
                        <a:t>دوگانه</a:t>
                      </a:r>
                      <a:r>
                        <a:rPr lang="fa-IR" sz="2000" baseline="0" dirty="0" smtClean="0">
                          <a:cs typeface="2  Nazanin" panose="00000400000000000000" pitchFamily="2" charset="-78"/>
                        </a:rPr>
                        <a:t> انگاری</a:t>
                      </a:r>
                      <a:endParaRPr lang="fa-IR" sz="2000" dirty="0" smtClean="0">
                        <a:cs typeface="2  Nazanin" panose="00000400000000000000" pitchFamily="2" charset="-78"/>
                      </a:endParaRPr>
                    </a:p>
                  </a:txBody>
                  <a:tcPr/>
                </a:tc>
                <a:tc>
                  <a:txBody>
                    <a:bodyPr/>
                    <a:lstStyle/>
                    <a:p>
                      <a:pPr algn="ctr" rtl="1"/>
                      <a:r>
                        <a:rPr lang="fa-IR" sz="2000" dirty="0" smtClean="0">
                          <a:cs typeface="2  Nazanin" panose="00000400000000000000" pitchFamily="2" charset="-78"/>
                        </a:rPr>
                        <a:t>دوگانه</a:t>
                      </a:r>
                      <a:r>
                        <a:rPr lang="fa-IR" sz="2000" baseline="0" dirty="0" smtClean="0">
                          <a:cs typeface="2  Nazanin" panose="00000400000000000000" pitchFamily="2" charset="-78"/>
                        </a:rPr>
                        <a:t> انگاری کلاسیک</a:t>
                      </a:r>
                    </a:p>
                    <a:p>
                      <a:pPr algn="ctr" rtl="1"/>
                      <a:r>
                        <a:rPr lang="fa-IR" sz="2000" baseline="0" dirty="0" err="1" smtClean="0">
                          <a:cs typeface="2  Nazanin" panose="00000400000000000000" pitchFamily="2" charset="-78"/>
                        </a:rPr>
                        <a:t>توازی</a:t>
                      </a:r>
                      <a:r>
                        <a:rPr lang="fa-IR" sz="2000" baseline="0" dirty="0" smtClean="0">
                          <a:cs typeface="2  Nazanin" panose="00000400000000000000" pitchFamily="2" charset="-78"/>
                        </a:rPr>
                        <a:t> نگری</a:t>
                      </a:r>
                    </a:p>
                    <a:p>
                      <a:pPr algn="ctr" rtl="1"/>
                      <a:r>
                        <a:rPr lang="fa-IR" sz="2000" baseline="0" dirty="0" smtClean="0">
                          <a:cs typeface="2  Nazanin" panose="00000400000000000000" pitchFamily="2" charset="-78"/>
                        </a:rPr>
                        <a:t>شبه </a:t>
                      </a:r>
                      <a:r>
                        <a:rPr lang="fa-IR" sz="2000" baseline="0" dirty="0" err="1" smtClean="0">
                          <a:cs typeface="2  Nazanin" panose="00000400000000000000" pitchFamily="2" charset="-78"/>
                        </a:rPr>
                        <a:t>پدیدارگرایی</a:t>
                      </a:r>
                      <a:endParaRPr lang="fa-IR" sz="2000" baseline="0" dirty="0" smtClean="0">
                        <a:cs typeface="2  Nazanin" panose="00000400000000000000" pitchFamily="2" charset="-78"/>
                      </a:endParaRPr>
                    </a:p>
                    <a:p>
                      <a:pPr algn="ctr" rtl="1"/>
                      <a:r>
                        <a:rPr lang="fa-IR" sz="2000" baseline="0" dirty="0" smtClean="0">
                          <a:cs typeface="2  Nazanin" panose="00000400000000000000" pitchFamily="2" charset="-78"/>
                        </a:rPr>
                        <a:t>درهم کنش گرایی</a:t>
                      </a:r>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بدن</a:t>
                      </a:r>
                    </a:p>
                    <a:p>
                      <a:pPr algn="ctr" rtl="1"/>
                      <a:r>
                        <a:rPr lang="fa-IR" sz="2000" dirty="0" smtClean="0">
                          <a:cs typeface="2  Nazanin" panose="00000400000000000000" pitchFamily="2" charset="-78"/>
                        </a:rPr>
                        <a:t>بدن</a:t>
                      </a:r>
                    </a:p>
                    <a:p>
                      <a:pPr algn="ctr" rtl="1"/>
                      <a:r>
                        <a:rPr lang="fa-IR" sz="2000" dirty="0" smtClean="0">
                          <a:cs typeface="2  Nazanin" panose="00000400000000000000" pitchFamily="2" charset="-78"/>
                        </a:rPr>
                        <a:t>بدن</a:t>
                      </a:r>
                    </a:p>
                    <a:p>
                      <a:pPr algn="ctr" rtl="1"/>
                      <a:r>
                        <a:rPr lang="fa-IR" sz="2000" dirty="0" smtClean="0">
                          <a:cs typeface="2  Nazanin" panose="00000400000000000000" pitchFamily="2" charset="-78"/>
                        </a:rPr>
                        <a:t>بدن</a:t>
                      </a:r>
                      <a:endParaRPr lang="fa-IR" sz="2000" dirty="0">
                        <a:cs typeface="2  Nazanin" panose="00000400000000000000" pitchFamily="2" charset="-78"/>
                      </a:endParaRPr>
                    </a:p>
                  </a:txBody>
                  <a:tcPr/>
                </a:tc>
                <a:tc>
                  <a:txBody>
                    <a:bodyPr/>
                    <a:lstStyle/>
                    <a:p>
                      <a:pPr algn="ctr" rtl="1"/>
                      <a:endParaRPr lang="fa-IR" sz="2000" dirty="0" smtClean="0">
                        <a:cs typeface="2  Nazanin" panose="00000400000000000000" pitchFamily="2" charset="-78"/>
                      </a:endParaRPr>
                    </a:p>
                    <a:p>
                      <a:pPr algn="ctr" rtl="1"/>
                      <a:r>
                        <a:rPr lang="fa-IR" sz="2000" dirty="0" smtClean="0">
                          <a:cs typeface="2  Nazanin" panose="00000400000000000000" pitchFamily="2" charset="-78"/>
                        </a:rPr>
                        <a:t>-</a:t>
                      </a:r>
                    </a:p>
                    <a:p>
                      <a:pPr algn="ctr" rtl="1"/>
                      <a:endParaRPr lang="fa-IR" sz="2000" dirty="0">
                        <a:cs typeface="2  Nazanin" panose="00000400000000000000" pitchFamily="2" charset="-78"/>
                      </a:endParaRPr>
                    </a:p>
                  </a:txBody>
                  <a:tcPr/>
                </a:tc>
                <a:tc>
                  <a:txBody>
                    <a:bodyPr/>
                    <a:lstStyle/>
                    <a:p>
                      <a:pPr algn="ctr" rtl="1"/>
                      <a:r>
                        <a:rPr lang="fa-IR" sz="2000" dirty="0" smtClean="0">
                          <a:cs typeface="2  Nazanin" panose="00000400000000000000" pitchFamily="2" charset="-78"/>
                        </a:rPr>
                        <a:t>ذهن</a:t>
                      </a:r>
                    </a:p>
                    <a:p>
                      <a:pPr algn="ctr" rtl="1"/>
                      <a:r>
                        <a:rPr lang="fa-IR" sz="2000" dirty="0" smtClean="0">
                          <a:cs typeface="2  Nazanin" panose="00000400000000000000" pitchFamily="2" charset="-78"/>
                        </a:rPr>
                        <a:t>ذهن</a:t>
                      </a:r>
                    </a:p>
                    <a:p>
                      <a:pPr algn="ctr" rtl="1"/>
                      <a:r>
                        <a:rPr lang="fa-IR" sz="2000" dirty="0" smtClean="0">
                          <a:cs typeface="2  Nazanin" panose="00000400000000000000" pitchFamily="2" charset="-78"/>
                        </a:rPr>
                        <a:t>ذهن</a:t>
                      </a:r>
                    </a:p>
                    <a:p>
                      <a:pPr algn="ctr" rtl="1"/>
                      <a:r>
                        <a:rPr lang="fa-IR" sz="2000" dirty="0" smtClean="0">
                          <a:cs typeface="2  Nazanin" panose="00000400000000000000" pitchFamily="2" charset="-78"/>
                        </a:rPr>
                        <a:t>ذهن</a:t>
                      </a:r>
                      <a:endParaRPr lang="fa-IR" sz="2000" dirty="0">
                        <a:cs typeface="2  Nazanin" panose="00000400000000000000" pitchFamily="2" charset="-78"/>
                      </a:endParaRPr>
                    </a:p>
                  </a:txBody>
                  <a:tcPr/>
                </a:tc>
              </a:tr>
            </a:tbl>
          </a:graphicData>
        </a:graphic>
      </p:graphicFrame>
      <p:sp>
        <p:nvSpPr>
          <p:cNvPr id="4" name="Title 3"/>
          <p:cNvSpPr>
            <a:spLocks noGrp="1"/>
          </p:cNvSpPr>
          <p:nvPr>
            <p:ph type="title"/>
          </p:nvPr>
        </p:nvSpPr>
        <p:spPr/>
        <p:txBody>
          <a:bodyPr/>
          <a:lstStyle/>
          <a:p>
            <a:pPr algn="r"/>
            <a:r>
              <a:rPr lang="fa-IR" dirty="0" smtClean="0">
                <a:cs typeface="MRT_Digital Arabia XL" panose="00000400000000000000" pitchFamily="2" charset="-78"/>
              </a:rPr>
              <a:t>مسئله ذهن – بدن و مکاتب فکری آن</a:t>
            </a:r>
            <a:endParaRPr lang="fa-IR" dirty="0"/>
          </a:p>
        </p:txBody>
      </p:sp>
      <p:grpSp>
        <p:nvGrpSpPr>
          <p:cNvPr id="13" name="Group 12"/>
          <p:cNvGrpSpPr/>
          <p:nvPr/>
        </p:nvGrpSpPr>
        <p:grpSpPr>
          <a:xfrm>
            <a:off x="3574132" y="5326260"/>
            <a:ext cx="792088" cy="864096"/>
            <a:chOff x="3718148" y="3573016"/>
            <a:chExt cx="792088" cy="864096"/>
          </a:xfrm>
        </p:grpSpPr>
        <p:cxnSp>
          <p:nvCxnSpPr>
            <p:cNvPr id="6" name="Straight Arrow Connector 5"/>
            <p:cNvCxnSpPr/>
            <p:nvPr/>
          </p:nvCxnSpPr>
          <p:spPr>
            <a:xfrm>
              <a:off x="3718148" y="3573016"/>
              <a:ext cx="792088"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18148" y="4149080"/>
              <a:ext cx="792088"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18148" y="4437112"/>
              <a:ext cx="792088" cy="0"/>
            </a:xfrm>
            <a:prstGeom prst="straightConnector1">
              <a:avLst/>
            </a:prstGeom>
            <a:ln w="25400">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 name="Content Placeholder 2"/>
          <p:cNvSpPr txBox="1">
            <a:spLocks/>
          </p:cNvSpPr>
          <p:nvPr/>
        </p:nvSpPr>
        <p:spPr>
          <a:xfrm>
            <a:off x="1522414" y="1772816"/>
            <a:ext cx="9144000" cy="1740024"/>
          </a:xfrm>
          <a:prstGeom prst="rect">
            <a:avLst/>
          </a:prstGeom>
        </p:spPr>
        <p:txBody>
          <a:bodyPr vert="horz" lIns="91440" tIns="45720" rIns="91440" bIns="45720" rtlCol="0">
            <a:normAutofit/>
          </a:bodyPr>
          <a:lstStyle>
            <a:lvl1pPr marL="274320" indent="-274320" algn="r" defTabSz="914400" rtl="1"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48640" indent="-274320" algn="r" defTabSz="914400" rtl="1"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777240"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05840"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34440"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63040"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baseline="0">
                <a:solidFill>
                  <a:schemeClr val="bg1"/>
                </a:solidFill>
                <a:latin typeface="+mn-lt"/>
                <a:ea typeface="+mn-ea"/>
                <a:cs typeface="+mn-cs"/>
              </a:defRPr>
            </a:lvl6pPr>
            <a:lvl7pPr marL="1691640"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600" kern="1200" baseline="0">
                <a:solidFill>
                  <a:schemeClr val="bg1"/>
                </a:solidFill>
                <a:latin typeface="+mn-lt"/>
                <a:ea typeface="+mn-ea"/>
                <a:cs typeface="+mn-cs"/>
              </a:defRPr>
            </a:lvl7pPr>
            <a:lvl8pPr marL="1920240" indent="-228600" algn="r" defTabSz="914400" rtl="1" eaLnBrk="1" latinLnBrk="0" hangingPunct="1">
              <a:lnSpc>
                <a:spcPct val="90000"/>
              </a:lnSpc>
              <a:spcBef>
                <a:spcPts val="600"/>
              </a:spcBef>
              <a:buClr>
                <a:schemeClr val="tx2"/>
              </a:buClr>
              <a:buSzPct val="100000"/>
              <a:buFont typeface="Wingdings 3" panose="05040102010807070707" pitchFamily="18" charset="2"/>
              <a:buChar char="u"/>
              <a:defRPr sz="1600" kern="1200" baseline="0">
                <a:solidFill>
                  <a:schemeClr val="bg1"/>
                </a:solidFill>
                <a:latin typeface="+mn-lt"/>
                <a:ea typeface="+mn-ea"/>
                <a:cs typeface="+mn-cs"/>
              </a:defRPr>
            </a:lvl8pPr>
            <a:lvl9pPr marL="2148840" indent="-228600" algn="r" defTabSz="914400" rtl="1" eaLnBrk="1" latinLnBrk="0" hangingPunct="1">
              <a:lnSpc>
                <a:spcPct val="90000"/>
              </a:lnSpc>
              <a:spcBef>
                <a:spcPts val="600"/>
              </a:spcBef>
              <a:buClr>
                <a:schemeClr val="tx2"/>
              </a:buClr>
              <a:buSzPct val="80000"/>
              <a:buFont typeface="Wingdings 3" panose="05040102010807070707" pitchFamily="18" charset="2"/>
              <a:buChar char="u"/>
              <a:defRPr sz="1600" kern="1200" baseline="0">
                <a:solidFill>
                  <a:schemeClr val="bg1"/>
                </a:solidFill>
                <a:latin typeface="+mn-lt"/>
                <a:ea typeface="+mn-ea"/>
                <a:cs typeface="+mn-cs"/>
              </a:defRPr>
            </a:lvl9pPr>
          </a:lstStyle>
          <a:p>
            <a:pPr>
              <a:buFont typeface="Wingdings 3" panose="05040102010807070707" pitchFamily="18" charset="2"/>
              <a:buChar char=""/>
            </a:pPr>
            <a:r>
              <a:rPr lang="fa-IR" sz="2800" dirty="0" err="1" smtClean="0">
                <a:effectLst>
                  <a:outerShdw blurRad="38100" dist="38100" dir="2700000" algn="tl">
                    <a:srgbClr val="000000">
                      <a:alpha val="43137"/>
                    </a:srgbClr>
                  </a:outerShdw>
                </a:effectLst>
                <a:cs typeface="2  Nazanin" panose="00000400000000000000" pitchFamily="2" charset="-78"/>
              </a:rPr>
              <a:t>رابطة</a:t>
            </a:r>
            <a:r>
              <a:rPr lang="fa-IR" sz="2800" dirty="0" smtClean="0">
                <a:effectLst>
                  <a:outerShdw blurRad="38100" dist="38100" dir="2700000" algn="tl">
                    <a:srgbClr val="000000">
                      <a:alpha val="43137"/>
                    </a:srgbClr>
                  </a:outerShdw>
                </a:effectLst>
                <a:cs typeface="2  Nazanin" panose="00000400000000000000" pitchFamily="2" charset="-78"/>
              </a:rPr>
              <a:t> ذهن و بدن در مقام ذات و جوهر (مادی – غیر مادی)</a:t>
            </a:r>
          </a:p>
          <a:p>
            <a:pPr>
              <a:buFont typeface="Wingdings 3" panose="05040102010807070707" pitchFamily="18" charset="2"/>
              <a:buChar char=""/>
            </a:pPr>
            <a:r>
              <a:rPr lang="fa-IR" sz="2800" dirty="0" err="1">
                <a:effectLst>
                  <a:outerShdw blurRad="38100" dist="38100" dir="2700000" algn="tl">
                    <a:srgbClr val="000000">
                      <a:alpha val="43137"/>
                    </a:srgbClr>
                  </a:outerShdw>
                </a:effectLst>
                <a:cs typeface="2  Nazanin" panose="00000400000000000000" pitchFamily="2" charset="-78"/>
              </a:rPr>
              <a:t>رابطة</a:t>
            </a:r>
            <a:r>
              <a:rPr lang="fa-IR" sz="2800" dirty="0">
                <a:effectLst>
                  <a:outerShdw blurRad="38100" dist="38100" dir="2700000" algn="tl">
                    <a:srgbClr val="000000">
                      <a:alpha val="43137"/>
                    </a:srgbClr>
                  </a:outerShdw>
                </a:effectLst>
                <a:cs typeface="2  Nazanin" panose="00000400000000000000" pitchFamily="2" charset="-78"/>
              </a:rPr>
              <a:t> ذهن و بدن در </a:t>
            </a:r>
            <a:r>
              <a:rPr lang="fa-IR" sz="2800" dirty="0" smtClean="0">
                <a:effectLst>
                  <a:outerShdw blurRad="38100" dist="38100" dir="2700000" algn="tl">
                    <a:srgbClr val="000000">
                      <a:alpha val="43137"/>
                    </a:srgbClr>
                  </a:outerShdw>
                </a:effectLst>
                <a:cs typeface="2  Nazanin" panose="00000400000000000000" pitchFamily="2" charset="-78"/>
              </a:rPr>
              <a:t>مقام افعال و احوال (</a:t>
            </a:r>
            <a:r>
              <a:rPr lang="fa-IR" sz="2800" dirty="0" err="1" smtClean="0">
                <a:effectLst>
                  <a:outerShdw blurRad="38100" dist="38100" dir="2700000" algn="tl">
                    <a:srgbClr val="000000">
                      <a:alpha val="43137"/>
                    </a:srgbClr>
                  </a:outerShdw>
                </a:effectLst>
                <a:cs typeface="2  Nazanin" panose="00000400000000000000" pitchFamily="2" charset="-78"/>
              </a:rPr>
              <a:t>رابطة</a:t>
            </a:r>
            <a:r>
              <a:rPr lang="fa-IR" sz="2800" dirty="0" smtClean="0">
                <a:effectLst>
                  <a:outerShdw blurRad="38100" dist="38100" dir="2700000" algn="tl">
                    <a:srgbClr val="000000">
                      <a:alpha val="43137"/>
                    </a:srgbClr>
                  </a:outerShdw>
                </a:effectLst>
                <a:cs typeface="2  Nazanin" panose="00000400000000000000" pitchFamily="2" charset="-78"/>
              </a:rPr>
              <a:t> </a:t>
            </a:r>
            <a:r>
              <a:rPr lang="fa-IR" sz="2800" dirty="0" err="1" smtClean="0">
                <a:effectLst>
                  <a:outerShdw blurRad="38100" dist="38100" dir="2700000" algn="tl">
                    <a:srgbClr val="000000">
                      <a:alpha val="43137"/>
                    </a:srgbClr>
                  </a:outerShdw>
                </a:effectLst>
                <a:cs typeface="2  Nazanin" panose="00000400000000000000" pitchFamily="2" charset="-78"/>
              </a:rPr>
              <a:t>علّی</a:t>
            </a:r>
            <a:r>
              <a:rPr lang="fa-IR" sz="2800" dirty="0" smtClean="0">
                <a:effectLst>
                  <a:outerShdw blurRad="38100" dist="38100" dir="2700000" algn="tl">
                    <a:srgbClr val="000000">
                      <a:alpha val="43137"/>
                    </a:srgbClr>
                  </a:outerShdw>
                </a:effectLst>
                <a:cs typeface="2  Nazanin" panose="00000400000000000000" pitchFamily="2" charset="-78"/>
              </a:rPr>
              <a:t>)</a:t>
            </a:r>
            <a:endParaRPr lang="fa-IR" sz="2800" dirty="0">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5127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8</a:t>
            </a:fld>
            <a:endParaRPr lang="en-US"/>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881822" y="1662122"/>
            <a:ext cx="3212591" cy="385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 Placeholder 3"/>
          <p:cNvSpPr>
            <a:spLocks noGrp="1"/>
          </p:cNvSpPr>
          <p:nvPr>
            <p:ph type="body" sz="half" idx="2"/>
          </p:nvPr>
        </p:nvSpPr>
        <p:spPr>
          <a:xfrm>
            <a:off x="7462564" y="1862477"/>
            <a:ext cx="4438229" cy="3454400"/>
          </a:xfrm>
        </p:spPr>
        <p:txBody>
          <a:bodyPr>
            <a:noAutofit/>
          </a:bodyPr>
          <a:lstStyle/>
          <a:p>
            <a:pPr marL="457200" indent="-457200" algn="just">
              <a:lnSpc>
                <a:spcPct val="150000"/>
              </a:lnSpc>
              <a:buFont typeface="Century Gothic" panose="020B0502020202020204" pitchFamily="34" charset="0"/>
              <a:buChar char="◄"/>
            </a:pPr>
            <a:r>
              <a:rPr lang="fa-IR" sz="2400" dirty="0" smtClean="0">
                <a:effectLst>
                  <a:outerShdw blurRad="38100" dist="38100" dir="2700000" algn="tl">
                    <a:srgbClr val="000000">
                      <a:alpha val="43137"/>
                    </a:srgbClr>
                  </a:outerShdw>
                </a:effectLst>
                <a:cs typeface="B Nazanin" panose="00000400000000000000" pitchFamily="2" charset="-78"/>
              </a:rPr>
              <a:t>یگانه انگاری: در تمام جهان تنها یک حالت یا ماده وجود دارد.</a:t>
            </a:r>
          </a:p>
          <a:p>
            <a:pPr marL="457200" indent="-457200" algn="just">
              <a:lnSpc>
                <a:spcPct val="150000"/>
              </a:lnSpc>
              <a:buFont typeface="Century Gothic" panose="020B0502020202020204" pitchFamily="34" charset="0"/>
              <a:buChar char="◄"/>
            </a:pPr>
            <a:r>
              <a:rPr lang="fa-IR" sz="2400" dirty="0" smtClean="0">
                <a:effectLst>
                  <a:outerShdw blurRad="38100" dist="38100" dir="2700000" algn="tl">
                    <a:srgbClr val="000000">
                      <a:alpha val="43137"/>
                    </a:srgbClr>
                  </a:outerShdw>
                </a:effectLst>
                <a:cs typeface="B Nazanin" panose="00000400000000000000" pitchFamily="2" charset="-78"/>
              </a:rPr>
              <a:t>اختلاف بین ذهن و بدن، به مثابه تفاوت بین صورت و ماده</a:t>
            </a:r>
          </a:p>
          <a:p>
            <a:pPr marL="914400" lvl="1" indent="-457200" algn="just">
              <a:lnSpc>
                <a:spcPct val="150000"/>
              </a:lnSpc>
              <a:buFont typeface="Century Gothic" panose="020B0502020202020204" pitchFamily="34" charset="0"/>
              <a:buChar char="◄"/>
            </a:pPr>
            <a:r>
              <a:rPr lang="fa-IR" sz="2000" dirty="0">
                <a:effectLst>
                  <a:outerShdw blurRad="38100" dist="38100" dir="2700000" algn="tl">
                    <a:srgbClr val="000000">
                      <a:alpha val="43137"/>
                    </a:srgbClr>
                  </a:outerShdw>
                </a:effectLst>
                <a:cs typeface="B Nazanin" panose="00000400000000000000" pitchFamily="2" charset="-78"/>
              </a:rPr>
              <a:t>مغز: یک </a:t>
            </a:r>
            <a:r>
              <a:rPr lang="fa-IR" sz="2000" dirty="0" err="1">
                <a:effectLst>
                  <a:outerShdw blurRad="38100" dist="38100" dir="2700000" algn="tl">
                    <a:srgbClr val="000000">
                      <a:alpha val="43137"/>
                    </a:srgbClr>
                  </a:outerShdw>
                </a:effectLst>
                <a:cs typeface="B Nazanin" panose="00000400000000000000" pitchFamily="2" charset="-78"/>
              </a:rPr>
              <a:t>تودة</a:t>
            </a:r>
            <a:r>
              <a:rPr lang="fa-IR" sz="2000" dirty="0">
                <a:effectLst>
                  <a:outerShdw blurRad="38100" dist="38100" dir="2700000" algn="tl">
                    <a:srgbClr val="000000">
                      <a:alpha val="43137"/>
                    </a:srgbClr>
                  </a:outerShdw>
                </a:effectLst>
                <a:cs typeface="B Nazanin" panose="00000400000000000000" pitchFamily="2" charset="-78"/>
              </a:rPr>
              <a:t> گل(ماده</a:t>
            </a:r>
            <a:r>
              <a:rPr lang="fa-IR" sz="2000" dirty="0" smtClean="0">
                <a:effectLst>
                  <a:outerShdw blurRad="38100" dist="38100" dir="2700000" algn="tl">
                    <a:srgbClr val="000000">
                      <a:alpha val="43137"/>
                    </a:srgbClr>
                  </a:outerShdw>
                </a:effectLst>
                <a:cs typeface="B Nazanin" panose="00000400000000000000" pitchFamily="2" charset="-78"/>
              </a:rPr>
              <a:t>)</a:t>
            </a:r>
          </a:p>
          <a:p>
            <a:pPr marL="914400" lvl="1" indent="-457200" algn="just">
              <a:lnSpc>
                <a:spcPct val="150000"/>
              </a:lnSpc>
              <a:buFont typeface="Century Gothic" panose="020B0502020202020204" pitchFamily="34" charset="0"/>
              <a:buChar char="◄"/>
            </a:pPr>
            <a:r>
              <a:rPr lang="fa-IR" sz="2000" dirty="0">
                <a:effectLst>
                  <a:outerShdw blurRad="38100" dist="38100" dir="2700000" algn="tl">
                    <a:srgbClr val="000000">
                      <a:alpha val="43137"/>
                    </a:srgbClr>
                  </a:outerShdw>
                </a:effectLst>
                <a:cs typeface="B Nazanin" panose="00000400000000000000" pitchFamily="2" charset="-78"/>
              </a:rPr>
              <a:t>اندیشه ها: اشکال مختلف </a:t>
            </a:r>
            <a:r>
              <a:rPr lang="fa-IR" sz="2000" dirty="0" err="1">
                <a:effectLst>
                  <a:outerShdw blurRad="38100" dist="38100" dir="2700000" algn="tl">
                    <a:srgbClr val="000000">
                      <a:alpha val="43137"/>
                    </a:srgbClr>
                  </a:outerShdw>
                </a:effectLst>
                <a:cs typeface="B Nazanin" panose="00000400000000000000" pitchFamily="2" charset="-78"/>
              </a:rPr>
              <a:t>تودة</a:t>
            </a:r>
            <a:r>
              <a:rPr lang="fa-IR" sz="2000" dirty="0">
                <a:effectLst>
                  <a:outerShdw blurRad="38100" dist="38100" dir="2700000" algn="tl">
                    <a:srgbClr val="000000">
                      <a:alpha val="43137"/>
                    </a:srgbClr>
                  </a:outerShdw>
                </a:effectLst>
                <a:cs typeface="B Nazanin" panose="00000400000000000000" pitchFamily="2" charset="-78"/>
              </a:rPr>
              <a:t> گل(صورت</a:t>
            </a:r>
            <a:r>
              <a:rPr lang="fa-IR" sz="2000" dirty="0" smtClean="0">
                <a:effectLst>
                  <a:outerShdw blurRad="38100" dist="38100" dir="2700000" algn="tl">
                    <a:srgbClr val="000000">
                      <a:alpha val="43137"/>
                    </a:srgbClr>
                  </a:outerShdw>
                </a:effectLst>
                <a:cs typeface="B Nazanin" panose="00000400000000000000" pitchFamily="2" charset="-78"/>
              </a:rPr>
              <a:t>)</a:t>
            </a:r>
            <a:endParaRPr lang="fa-IR" sz="2000" dirty="0">
              <a:effectLst>
                <a:outerShdw blurRad="38100" dist="38100" dir="2700000" algn="tl">
                  <a:srgbClr val="000000">
                    <a:alpha val="43137"/>
                  </a:srgbClr>
                </a:outerShdw>
              </a:effectLst>
              <a:cs typeface="B Nazanin" panose="00000400000000000000" pitchFamily="2" charset="-78"/>
            </a:endParaRPr>
          </a:p>
        </p:txBody>
      </p:sp>
      <p:sp>
        <p:nvSpPr>
          <p:cNvPr id="5" name="Title 4"/>
          <p:cNvSpPr>
            <a:spLocks noGrp="1"/>
          </p:cNvSpPr>
          <p:nvPr>
            <p:ph type="title"/>
          </p:nvPr>
        </p:nvSpPr>
        <p:spPr/>
        <p:txBody>
          <a:bodyPr/>
          <a:lstStyle/>
          <a:p>
            <a:pPr algn="r"/>
            <a:r>
              <a:rPr lang="fa-IR" dirty="0" smtClean="0">
                <a:cs typeface="MRT_Digital Arabia XL" panose="00000400000000000000" pitchFamily="2" charset="-78"/>
              </a:rPr>
              <a:t>ارسطو – یگانه انگار</a:t>
            </a:r>
            <a:endParaRPr lang="fa-IR" dirty="0"/>
          </a:p>
        </p:txBody>
      </p:sp>
      <p:cxnSp>
        <p:nvCxnSpPr>
          <p:cNvPr id="8" name="Straight Connector 7"/>
          <p:cNvCxnSpPr/>
          <p:nvPr/>
        </p:nvCxnSpPr>
        <p:spPr>
          <a:xfrm flipV="1">
            <a:off x="2061964" y="980728"/>
            <a:ext cx="2808312" cy="72008"/>
          </a:xfrm>
          <a:prstGeom prst="line">
            <a:avLst/>
          </a:prstGeom>
          <a:ln>
            <a:prstDash val="sysDash"/>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54052" y="5517232"/>
            <a:ext cx="3240361" cy="433965"/>
          </a:xfrm>
          <a:prstGeom prst="rect">
            <a:avLst/>
          </a:prstGeom>
          <a:noFill/>
        </p:spPr>
        <p:txBody>
          <a:bodyPr wrap="square" rtlCol="1">
            <a:spAutoFit/>
          </a:bodyPr>
          <a:lstStyle/>
          <a:p>
            <a:pPr algn="ctr">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ارسطو (384-322 ق.م)</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136118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9</a:t>
            </a:fld>
            <a:endParaRPr lang="en-US"/>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09916" y="1662122"/>
            <a:ext cx="2756403" cy="385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 Placeholder 3"/>
          <p:cNvSpPr>
            <a:spLocks noGrp="1"/>
          </p:cNvSpPr>
          <p:nvPr>
            <p:ph type="body" sz="half" idx="2"/>
          </p:nvPr>
        </p:nvSpPr>
        <p:spPr>
          <a:xfrm>
            <a:off x="7678588" y="1825481"/>
            <a:ext cx="4176464" cy="3528392"/>
          </a:xfrm>
        </p:spPr>
        <p:txBody>
          <a:bodyPr>
            <a:noAutofit/>
          </a:bodyPr>
          <a:lstStyle/>
          <a:p>
            <a:pPr marL="342900" indent="-342900" algn="just">
              <a:lnSpc>
                <a:spcPct val="100000"/>
              </a:lnSpc>
              <a:buFont typeface="Century Gothic" panose="020B0502020202020204" pitchFamily="34" charset="0"/>
              <a:buChar char="◄"/>
            </a:pPr>
            <a:r>
              <a:rPr lang="fa-IR" sz="2800" dirty="0" smtClean="0">
                <a:effectLst>
                  <a:outerShdw blurRad="38100" dist="38100" dir="2700000" algn="tl">
                    <a:srgbClr val="000000">
                      <a:alpha val="43137"/>
                    </a:srgbClr>
                  </a:outerShdw>
                </a:effectLst>
                <a:cs typeface="B Nazanin" panose="00000400000000000000" pitchFamily="2" charset="-78"/>
              </a:rPr>
              <a:t>دوگانه </a:t>
            </a:r>
            <a:r>
              <a:rPr lang="fa-IR" sz="2800" dirty="0">
                <a:effectLst>
                  <a:outerShdw blurRad="38100" dist="38100" dir="2700000" algn="tl">
                    <a:srgbClr val="000000">
                      <a:alpha val="43137"/>
                    </a:srgbClr>
                  </a:outerShdw>
                </a:effectLst>
                <a:cs typeface="B Nazanin" panose="00000400000000000000" pitchFamily="2" charset="-78"/>
              </a:rPr>
              <a:t>انگاری: ذهن </a:t>
            </a:r>
            <a:r>
              <a:rPr lang="fa-IR" sz="2800" dirty="0" smtClean="0">
                <a:effectLst>
                  <a:outerShdw blurRad="38100" dist="38100" dir="2700000" algn="tl">
                    <a:srgbClr val="000000">
                      <a:alpha val="43137"/>
                    </a:srgbClr>
                  </a:outerShdw>
                </a:effectLst>
                <a:cs typeface="B Nazanin" panose="00000400000000000000" pitchFamily="2" charset="-78"/>
              </a:rPr>
              <a:t>و بدن، در دو جهان مجزا </a:t>
            </a:r>
          </a:p>
          <a:p>
            <a:pPr marL="342900" indent="-342900" algn="just">
              <a:lnSpc>
                <a:spcPct val="100000"/>
              </a:lnSpc>
              <a:buFont typeface="Century Gothic" panose="020B0502020202020204" pitchFamily="34" charset="0"/>
              <a:buChar char="◄"/>
            </a:pPr>
            <a:r>
              <a:rPr lang="fa-IR" sz="2800" dirty="0" smtClean="0">
                <a:effectLst>
                  <a:outerShdw blurRad="38100" dist="38100" dir="2700000" algn="tl">
                    <a:srgbClr val="000000">
                      <a:alpha val="43137"/>
                    </a:srgbClr>
                  </a:outerShdw>
                </a:effectLst>
                <a:cs typeface="B Nazanin" panose="00000400000000000000" pitchFamily="2" charset="-78"/>
              </a:rPr>
              <a:t>بدن در یک دنیای مادی، </a:t>
            </a:r>
            <a:r>
              <a:rPr lang="fa-IR" sz="2800" dirty="0" smtClean="0">
                <a:effectLst>
                  <a:outerShdw blurRad="38100" dist="38100" dir="2700000" algn="tl">
                    <a:srgbClr val="000000">
                      <a:alpha val="43137"/>
                    </a:srgbClr>
                  </a:outerShdw>
                </a:effectLst>
                <a:cs typeface="B Nazanin" panose="00000400000000000000" pitchFamily="2" charset="-78"/>
              </a:rPr>
              <a:t>تجزیه پذیر و </a:t>
            </a:r>
            <a:r>
              <a:rPr lang="fa-IR" sz="2800" dirty="0" err="1" smtClean="0">
                <a:effectLst>
                  <a:outerShdw blurRad="38100" dist="38100" dir="2700000" algn="tl">
                    <a:srgbClr val="000000">
                      <a:alpha val="43137"/>
                    </a:srgbClr>
                  </a:outerShdw>
                </a:effectLst>
                <a:cs typeface="B Nazanin" panose="00000400000000000000" pitchFamily="2" charset="-78"/>
              </a:rPr>
              <a:t>فناپذیر</a:t>
            </a:r>
            <a:endParaRPr lang="fa-IR" sz="2800" dirty="0" smtClean="0">
              <a:effectLst>
                <a:outerShdw blurRad="38100" dist="38100" dir="2700000" algn="tl">
                  <a:srgbClr val="000000">
                    <a:alpha val="43137"/>
                  </a:srgbClr>
                </a:outerShdw>
              </a:effectLst>
              <a:cs typeface="B Nazanin" panose="00000400000000000000" pitchFamily="2" charset="-78"/>
            </a:endParaRPr>
          </a:p>
          <a:p>
            <a:pPr marL="342900" indent="-342900" algn="just">
              <a:lnSpc>
                <a:spcPct val="100000"/>
              </a:lnSpc>
              <a:buFont typeface="Century Gothic" panose="020B0502020202020204" pitchFamily="34" charset="0"/>
              <a:buChar char="◄"/>
            </a:pPr>
            <a:r>
              <a:rPr lang="fa-IR" sz="2800" dirty="0" smtClean="0">
                <a:effectLst>
                  <a:outerShdw blurRad="38100" dist="38100" dir="2700000" algn="tl">
                    <a:srgbClr val="000000">
                      <a:alpha val="43137"/>
                    </a:srgbClr>
                  </a:outerShdw>
                </a:effectLst>
                <a:cs typeface="B Nazanin" panose="00000400000000000000" pitchFamily="2" charset="-78"/>
              </a:rPr>
              <a:t>اندیشه </a:t>
            </a:r>
            <a:r>
              <a:rPr lang="fa-IR" sz="2800" dirty="0" smtClean="0">
                <a:effectLst>
                  <a:outerShdw blurRad="38100" dist="38100" dir="2700000" algn="tl">
                    <a:srgbClr val="000000">
                      <a:alpha val="43137"/>
                    </a:srgbClr>
                  </a:outerShdw>
                </a:effectLst>
                <a:cs typeface="B Nazanin" panose="00000400000000000000" pitchFamily="2" charset="-78"/>
              </a:rPr>
              <a:t>های ذهن </a:t>
            </a:r>
            <a:r>
              <a:rPr lang="fa-IR" sz="2800" dirty="0" smtClean="0">
                <a:effectLst>
                  <a:outerShdw blurRad="38100" dist="38100" dir="2700000" algn="tl">
                    <a:srgbClr val="000000">
                      <a:alpha val="43137"/>
                    </a:srgbClr>
                  </a:outerShdw>
                </a:effectLst>
                <a:cs typeface="B Nazanin" panose="00000400000000000000" pitchFamily="2" charset="-78"/>
              </a:rPr>
              <a:t>در یک دنیای غیرمادی، </a:t>
            </a:r>
            <a:r>
              <a:rPr lang="fa-IR" sz="2800" dirty="0" smtClean="0">
                <a:effectLst>
                  <a:outerShdw blurRad="38100" dist="38100" dir="2700000" algn="tl">
                    <a:srgbClr val="000000">
                      <a:alpha val="43137"/>
                    </a:srgbClr>
                  </a:outerShdw>
                </a:effectLst>
                <a:cs typeface="B Nazanin" panose="00000400000000000000" pitchFamily="2" charset="-78"/>
              </a:rPr>
              <a:t>مجرد و </a:t>
            </a:r>
            <a:r>
              <a:rPr lang="fa-IR" sz="2800" dirty="0" smtClean="0">
                <a:effectLst>
                  <a:outerShdw blurRad="38100" dist="38100" dir="2700000" algn="tl">
                    <a:srgbClr val="000000">
                      <a:alpha val="43137"/>
                    </a:srgbClr>
                  </a:outerShdw>
                </a:effectLst>
                <a:cs typeface="B Nazanin" panose="00000400000000000000" pitchFamily="2" charset="-78"/>
              </a:rPr>
              <a:t>ابدی</a:t>
            </a:r>
            <a:endParaRPr lang="fa-IR" sz="2400" dirty="0" smtClean="0">
              <a:effectLst>
                <a:outerShdw blurRad="38100" dist="38100" dir="2700000" algn="tl">
                  <a:srgbClr val="000000">
                    <a:alpha val="43137"/>
                  </a:srgbClr>
                </a:outerShdw>
              </a:effectLst>
              <a:cs typeface="B Nazanin" panose="00000400000000000000" pitchFamily="2" charset="-78"/>
            </a:endParaRPr>
          </a:p>
          <a:p>
            <a:pPr marL="457200" indent="-457200" algn="just">
              <a:lnSpc>
                <a:spcPct val="100000"/>
              </a:lnSpc>
              <a:buFont typeface="Wingdings 3" panose="05040102010807070707" pitchFamily="18" charset="2"/>
              <a:buChar char="t"/>
            </a:pPr>
            <a:r>
              <a:rPr lang="fa-IR" sz="2800" dirty="0" smtClean="0">
                <a:effectLst>
                  <a:outerShdw blurRad="38100" dist="38100" dir="2700000" algn="tl">
                    <a:srgbClr val="000000">
                      <a:alpha val="43137"/>
                    </a:srgbClr>
                  </a:outerShdw>
                </a:effectLst>
                <a:cs typeface="B Nazanin" panose="00000400000000000000" pitchFamily="2" charset="-78"/>
              </a:rPr>
              <a:t>مثال: تصور </a:t>
            </a:r>
            <a:r>
              <a:rPr lang="fa-IR" sz="2800" dirty="0" smtClean="0">
                <a:effectLst>
                  <a:outerShdw blurRad="38100" dist="38100" dir="2700000" algn="tl">
                    <a:srgbClr val="000000">
                      <a:alpha val="43137"/>
                    </a:srgbClr>
                  </a:outerShdw>
                </a:effectLst>
                <a:cs typeface="B Nazanin" panose="00000400000000000000" pitchFamily="2" charset="-78"/>
              </a:rPr>
              <a:t>دایره در مقابل تصویر دایره</a:t>
            </a:r>
            <a:endParaRPr lang="fa-IR" sz="2800" dirty="0">
              <a:effectLst>
                <a:outerShdw blurRad="38100" dist="38100" dir="2700000" algn="tl">
                  <a:srgbClr val="000000">
                    <a:alpha val="43137"/>
                  </a:srgbClr>
                </a:outerShdw>
              </a:effectLst>
              <a:cs typeface="B Nazanin" panose="00000400000000000000" pitchFamily="2" charset="-78"/>
            </a:endParaRPr>
          </a:p>
        </p:txBody>
      </p:sp>
      <p:sp>
        <p:nvSpPr>
          <p:cNvPr id="5" name="Title 4"/>
          <p:cNvSpPr>
            <a:spLocks noGrp="1"/>
          </p:cNvSpPr>
          <p:nvPr>
            <p:ph type="title"/>
          </p:nvPr>
        </p:nvSpPr>
        <p:spPr/>
        <p:txBody>
          <a:bodyPr/>
          <a:lstStyle/>
          <a:p>
            <a:pPr algn="r"/>
            <a:r>
              <a:rPr lang="fa-IR" dirty="0" smtClean="0">
                <a:cs typeface="MRT_Digital Arabia XL" panose="00000400000000000000" pitchFamily="2" charset="-78"/>
              </a:rPr>
              <a:t>افلاطون – دوگانه انگار</a:t>
            </a:r>
            <a:endParaRPr lang="fa-IR" dirty="0"/>
          </a:p>
        </p:txBody>
      </p:sp>
      <p:cxnSp>
        <p:nvCxnSpPr>
          <p:cNvPr id="8" name="Straight Connector 7"/>
          <p:cNvCxnSpPr/>
          <p:nvPr/>
        </p:nvCxnSpPr>
        <p:spPr>
          <a:xfrm flipV="1">
            <a:off x="2061964" y="980728"/>
            <a:ext cx="2808312" cy="72008"/>
          </a:xfrm>
          <a:prstGeom prst="line">
            <a:avLst/>
          </a:prstGeom>
          <a:ln>
            <a:prstDash val="sysDash"/>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54052" y="5517232"/>
            <a:ext cx="3240361" cy="433965"/>
          </a:xfrm>
          <a:prstGeom prst="rect">
            <a:avLst/>
          </a:prstGeom>
          <a:noFill/>
        </p:spPr>
        <p:txBody>
          <a:bodyPr wrap="square" rtlCol="1">
            <a:spAutoFit/>
          </a:bodyPr>
          <a:lstStyle/>
          <a:p>
            <a:pPr algn="ctr">
              <a:lnSpc>
                <a:spcPct val="90000"/>
              </a:lnSpc>
            </a:pPr>
            <a:r>
              <a:rPr lang="fa-IR" sz="2400" dirty="0" smtClean="0">
                <a:solidFill>
                  <a:srgbClr val="FF0000"/>
                </a:solidFill>
                <a:effectLst>
                  <a:outerShdw blurRad="38100" dist="38100" dir="2700000" algn="tl">
                    <a:srgbClr val="000000">
                      <a:alpha val="43137"/>
                    </a:srgbClr>
                  </a:outerShdw>
                </a:effectLst>
                <a:cs typeface="2  Nazanin" panose="00000400000000000000" pitchFamily="2" charset="-78"/>
              </a:rPr>
              <a:t>افلاطون (427-347 ق.م)</a:t>
            </a:r>
            <a:endParaRPr lang="fa-IR" sz="2400" dirty="0">
              <a:solidFill>
                <a:srgbClr val="FF0000"/>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18866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2025</Words>
  <Application>Microsoft Office PowerPoint</Application>
  <PresentationFormat>Custom</PresentationFormat>
  <Paragraphs>219</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_MRT_Win2Farsi_1</vt:lpstr>
      <vt:lpstr>2  Mitra_4 (MRT)</vt:lpstr>
      <vt:lpstr>2  Nazanin</vt:lpstr>
      <vt:lpstr>2  Tabassom</vt:lpstr>
      <vt:lpstr>B Nazanin</vt:lpstr>
      <vt:lpstr>Century Gothic</vt:lpstr>
      <vt:lpstr>Goudy Old Style</vt:lpstr>
      <vt:lpstr>MRT_Digital Arabia XL</vt:lpstr>
      <vt:lpstr>MRT_Poster_13</vt:lpstr>
      <vt:lpstr>Tahoma</vt:lpstr>
      <vt:lpstr>Traditional Arabic</vt:lpstr>
      <vt:lpstr>Wingdings 3</vt:lpstr>
      <vt:lpstr>Student presentation</vt:lpstr>
      <vt:lpstr>علوم شناختی  رویکرد فلسفی: پرسش های دیرپا</vt:lpstr>
      <vt:lpstr>در ادامه...</vt:lpstr>
      <vt:lpstr>شناخت چیست؟</vt:lpstr>
      <vt:lpstr>فلسفه چیست؟</vt:lpstr>
      <vt:lpstr>اصالتمندی واقعی در کسب این قدرت است که افکار پیشین را دریابیم، و دریافته ها را تحمل کنیم و آن چه را که در خفا تحمل کرده ایم، به بالندگی برسانیم. آنگاه این افکار، خود به آنجا می رسند که به آن تعلق دارند، به آن چیزی که من آن را «امر آغازین» می نامم. آنگاه شور اصیل تفکر و در اصل شور انسان به امری عاری از منفعت پیوسته بیشتر می شود... اما در حقیقت هر گام در راه تفکر، تنها تلاشی محسوب می شود برای آنکه انسان را متفکرانه، در یافتن مسیر ذات خویش همیاری کند.</vt:lpstr>
      <vt:lpstr>ارزیابی رویکرد فلسفی در علوم شناختی</vt:lpstr>
      <vt:lpstr>مسئله ذهن – بدن و مکاتب فکری آن</vt:lpstr>
      <vt:lpstr>ارسطو – یگانه انگار</vt:lpstr>
      <vt:lpstr>افلاطون – دوگانه انگار</vt:lpstr>
      <vt:lpstr>سبک های یگانه انگاری</vt:lpstr>
      <vt:lpstr>سبک های دوگانه انگاری</vt:lpstr>
      <vt:lpstr> بسیاری از استدلال های دوگانه انگاری، در تجارب غیرعینی(مانند افکار، باورها و امیال)، برمبنای درون نگری است. درون نگری نیز عینی و قابل تجربة مشترک نیست!</vt:lpstr>
      <vt:lpstr>کارکرد گرایی</vt:lpstr>
      <vt:lpstr>دیدگاه صدرالمتألهین ملاصدرای شیرازی</vt:lpstr>
      <vt:lpstr>مسئله جبر و اختیار</vt:lpstr>
      <vt:lpstr>در خود بیاندیشید...</vt:lpstr>
      <vt:lpstr>نقد جبر و اختیار</vt:lpstr>
      <vt:lpstr>مسئلة اکتساب دانش</vt:lpstr>
      <vt:lpstr>ارزیابی اکتساب دانش</vt:lpstr>
      <vt:lpstr>معمای آگاهی</vt:lpstr>
      <vt:lpstr>Mind as an Emergent Property</vt:lpstr>
      <vt:lpstr>آگاهی و هوش مصنوعی</vt:lpstr>
      <vt:lpstr>ارزیابی رویکرد فلسفی در علوم شناختی</vt:lpstr>
      <vt:lpstr>مراجع و منابع مفید</vt:lpstr>
      <vt:lpstr>Questions &amp;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2012-12-24T19:13:31Z</dcterms:created>
  <dcterms:modified xsi:type="dcterms:W3CDTF">2013-04-10T21:54:22Z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