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7"/>
  </p:notesMasterIdLst>
  <p:sldIdLst>
    <p:sldId id="256" r:id="rId2"/>
    <p:sldId id="263" r:id="rId3"/>
    <p:sldId id="261" r:id="rId4"/>
    <p:sldId id="257" r:id="rId5"/>
    <p:sldId id="264" r:id="rId6"/>
    <p:sldId id="267" r:id="rId7"/>
    <p:sldId id="266" r:id="rId8"/>
    <p:sldId id="265" r:id="rId9"/>
    <p:sldId id="268" r:id="rId10"/>
    <p:sldId id="269" r:id="rId11"/>
    <p:sldId id="262" r:id="rId12"/>
    <p:sldId id="270" r:id="rId13"/>
    <p:sldId id="271" r:id="rId14"/>
    <p:sldId id="258" r:id="rId15"/>
    <p:sldId id="259" r:id="rId16"/>
    <p:sldId id="260" r:id="rId17"/>
    <p:sldId id="272" r:id="rId18"/>
    <p:sldId id="273" r:id="rId19"/>
    <p:sldId id="274" r:id="rId20"/>
    <p:sldId id="275" r:id="rId21"/>
    <p:sldId id="276" r:id="rId22"/>
    <p:sldId id="277" r:id="rId23"/>
    <p:sldId id="278" r:id="rId24"/>
    <p:sldId id="295" r:id="rId25"/>
    <p:sldId id="279" r:id="rId26"/>
    <p:sldId id="280" r:id="rId27"/>
    <p:sldId id="296" r:id="rId28"/>
    <p:sldId id="297" r:id="rId29"/>
    <p:sldId id="298" r:id="rId30"/>
    <p:sldId id="299" r:id="rId31"/>
    <p:sldId id="281" r:id="rId32"/>
    <p:sldId id="284" r:id="rId33"/>
    <p:sldId id="282" r:id="rId34"/>
    <p:sldId id="283" r:id="rId35"/>
    <p:sldId id="285" r:id="rId36"/>
    <p:sldId id="286" r:id="rId37"/>
    <p:sldId id="287" r:id="rId38"/>
    <p:sldId id="288" r:id="rId39"/>
    <p:sldId id="289" r:id="rId40"/>
    <p:sldId id="290" r:id="rId41"/>
    <p:sldId id="291" r:id="rId42"/>
    <p:sldId id="292" r:id="rId43"/>
    <p:sldId id="293" r:id="rId44"/>
    <p:sldId id="300" r:id="rId45"/>
    <p:sldId id="30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FAE69-C992-4F2F-9EDE-2AFED818537A}" type="datetimeFigureOut">
              <a:rPr lang="en-US" smtClean="0"/>
              <a:pPr/>
              <a:t>7/1/2013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BCC7C-DE90-42C1-B013-DEEF69D2E8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8BCC7C-DE90-42C1-B013-DEEF69D2E86B}"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8BCC7C-DE90-42C1-B013-DEEF69D2E86B}"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D4A9D4D-6899-47DB-B103-A4455A078E4F}" type="datetimeFigureOut">
              <a:rPr lang="en-US" smtClean="0"/>
              <a:pPr/>
              <a:t>7/1/2013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BD3EC8E-C824-4EA0-BC90-25E3B9FBDF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A9D4D-6899-47DB-B103-A4455A078E4F}"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A9D4D-6899-47DB-B103-A4455A078E4F}"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A9D4D-6899-47DB-B103-A4455A078E4F}"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4A9D4D-6899-47DB-B103-A4455A078E4F}"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3EC8E-C824-4EA0-BC90-25E3B9FBDF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4A9D4D-6899-47DB-B103-A4455A078E4F}"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4A9D4D-6899-47DB-B103-A4455A078E4F}" type="datetimeFigureOut">
              <a:rPr lang="en-US" smtClean="0"/>
              <a:pPr/>
              <a:t>7/1/2013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D4A9D4D-6899-47DB-B103-A4455A078E4F}" type="datetimeFigureOut">
              <a:rPr lang="en-US" smtClean="0"/>
              <a:pPr/>
              <a:t>7/1/2013</a:t>
            </a:fld>
            <a:endParaRPr lang="en-US"/>
          </a:p>
        </p:txBody>
      </p:sp>
      <p:sp>
        <p:nvSpPr>
          <p:cNvPr id="8" name="Slide Number Placeholder 7"/>
          <p:cNvSpPr>
            <a:spLocks noGrp="1"/>
          </p:cNvSpPr>
          <p:nvPr>
            <p:ph type="sldNum" sz="quarter" idx="11"/>
          </p:nvPr>
        </p:nvSpPr>
        <p:spPr/>
        <p:txBody>
          <a:bodyPr/>
          <a:lstStyle/>
          <a:p>
            <a:fld id="{1BD3EC8E-C824-4EA0-BC90-25E3B9FBDF1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A9D4D-6899-47DB-B103-A4455A078E4F}" type="datetimeFigureOut">
              <a:rPr lang="en-US" smtClean="0"/>
              <a:pPr/>
              <a:t>7/1/2013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4A9D4D-6899-47DB-B103-A4455A078E4F}"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BD3EC8E-C824-4EA0-BC90-25E3B9FBDF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D4A9D4D-6899-47DB-B103-A4455A078E4F}"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3EC8E-C824-4EA0-BC90-25E3B9FBDF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D4A9D4D-6899-47DB-B103-A4455A078E4F}" type="datetimeFigureOut">
              <a:rPr lang="en-US" smtClean="0"/>
              <a:pPr/>
              <a:t>7/1/2013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BD3EC8E-C824-4EA0-BC90-25E3B9FBDF1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293096"/>
            <a:ext cx="4536504" cy="1584176"/>
          </a:xfrm>
        </p:spPr>
        <p:txBody>
          <a:bodyPr>
            <a:normAutofit fontScale="90000"/>
          </a:bodyPr>
          <a:lstStyle/>
          <a:p>
            <a:pPr algn="ctr" rtl="1"/>
            <a:r>
              <a:rPr lang="en-US" b="0" dirty="0" smtClean="0">
                <a:solidFill>
                  <a:schemeClr val="accent4">
                    <a:lumMod val="50000"/>
                  </a:schemeClr>
                </a:solidFill>
                <a:effectLst/>
                <a:cs typeface="B Bardiya" pitchFamily="2" charset="-78"/>
              </a:rPr>
              <a:t/>
            </a:r>
            <a:br>
              <a:rPr lang="en-US"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
            </a:r>
            <a:br>
              <a:rPr lang="fa-IR" sz="2200"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سیده حوری رضوی</a:t>
            </a:r>
            <a:br>
              <a:rPr lang="fa-IR" sz="2200"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علوم شناختی-دکتر ستایشی</a:t>
            </a:r>
            <a:br>
              <a:rPr lang="fa-IR" sz="2200"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دانشگاه علوم اقتصادی</a:t>
            </a:r>
            <a:br>
              <a:rPr lang="fa-IR" sz="2200"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تیر ماه 92</a:t>
            </a:r>
            <a:br>
              <a:rPr lang="fa-IR" sz="2200" b="0" dirty="0" smtClean="0">
                <a:solidFill>
                  <a:schemeClr val="accent4">
                    <a:lumMod val="50000"/>
                  </a:schemeClr>
                </a:solidFill>
                <a:effectLst/>
                <a:cs typeface="B Bardiya" pitchFamily="2" charset="-78"/>
              </a:rPr>
            </a:br>
            <a:r>
              <a:rPr lang="fa-IR" sz="2200" b="0" dirty="0" smtClean="0">
                <a:solidFill>
                  <a:schemeClr val="accent4">
                    <a:lumMod val="50000"/>
                  </a:schemeClr>
                </a:solidFill>
                <a:effectLst/>
                <a:cs typeface="B Bardiya" pitchFamily="2" charset="-78"/>
              </a:rPr>
              <a:t/>
            </a:r>
            <a:br>
              <a:rPr lang="fa-IR" sz="2200" b="0" dirty="0" smtClean="0">
                <a:solidFill>
                  <a:schemeClr val="accent4">
                    <a:lumMod val="50000"/>
                  </a:schemeClr>
                </a:solidFill>
                <a:effectLst/>
                <a:cs typeface="B Bardiya" pitchFamily="2" charset="-78"/>
              </a:rPr>
            </a:br>
            <a:r>
              <a:rPr lang="en-US" b="0" dirty="0" smtClean="0">
                <a:solidFill>
                  <a:schemeClr val="accent4">
                    <a:lumMod val="50000"/>
                  </a:schemeClr>
                </a:solidFill>
                <a:effectLst/>
                <a:cs typeface="B Bardiya" pitchFamily="2" charset="-78"/>
              </a:rPr>
              <a:t/>
            </a:r>
            <a:br>
              <a:rPr lang="en-US" b="0" dirty="0" smtClean="0">
                <a:solidFill>
                  <a:schemeClr val="accent4">
                    <a:lumMod val="50000"/>
                  </a:schemeClr>
                </a:solidFill>
                <a:effectLst/>
                <a:cs typeface="B Bardiya" pitchFamily="2" charset="-78"/>
              </a:rPr>
            </a:br>
            <a:r>
              <a:rPr lang="en-US" b="0" dirty="0" smtClean="0">
                <a:solidFill>
                  <a:schemeClr val="accent4">
                    <a:lumMod val="50000"/>
                  </a:schemeClr>
                </a:solidFill>
                <a:effectLst/>
                <a:cs typeface="B Bardiya" pitchFamily="2" charset="-78"/>
              </a:rPr>
              <a:t/>
            </a:r>
            <a:br>
              <a:rPr lang="en-US" b="0" dirty="0" smtClean="0">
                <a:solidFill>
                  <a:schemeClr val="accent4">
                    <a:lumMod val="50000"/>
                  </a:schemeClr>
                </a:solidFill>
                <a:effectLst/>
                <a:cs typeface="B Bardiya" pitchFamily="2" charset="-78"/>
              </a:rPr>
            </a:br>
            <a:endParaRPr lang="en-US" b="0" dirty="0">
              <a:solidFill>
                <a:schemeClr val="accent4">
                  <a:lumMod val="50000"/>
                </a:schemeClr>
              </a:solidFill>
              <a:effectLst/>
              <a:cs typeface="B Bardiya" pitchFamily="2" charset="-78"/>
            </a:endParaRPr>
          </a:p>
        </p:txBody>
      </p:sp>
      <p:sp>
        <p:nvSpPr>
          <p:cNvPr id="3" name="Subtitle 2"/>
          <p:cNvSpPr>
            <a:spLocks noGrp="1"/>
          </p:cNvSpPr>
          <p:nvPr>
            <p:ph type="subTitle" idx="1"/>
          </p:nvPr>
        </p:nvSpPr>
        <p:spPr/>
        <p:txBody>
          <a:bodyPr>
            <a:noAutofit/>
          </a:bodyPr>
          <a:lstStyle/>
          <a:p>
            <a:endParaRPr lang="fa-IR" sz="8800" dirty="0" smtClean="0">
              <a:solidFill>
                <a:schemeClr val="accent4"/>
              </a:solidFill>
              <a:cs typeface="B Bardiya" pitchFamily="2" charset="-78"/>
            </a:endParaRPr>
          </a:p>
          <a:p>
            <a:endParaRPr lang="fa-IR" sz="8800" dirty="0" smtClean="0">
              <a:solidFill>
                <a:schemeClr val="accent4"/>
              </a:solidFill>
              <a:cs typeface="B Bardiya" pitchFamily="2" charset="-78"/>
            </a:endParaRPr>
          </a:p>
          <a:p>
            <a:endParaRPr lang="fa-IR" sz="8800" dirty="0" smtClean="0">
              <a:solidFill>
                <a:schemeClr val="accent4"/>
              </a:solidFill>
              <a:cs typeface="B Bardiya" pitchFamily="2" charset="-78"/>
            </a:endParaRPr>
          </a:p>
          <a:p>
            <a:pPr algn="l" rtl="1"/>
            <a:r>
              <a:rPr lang="fa-IR" sz="8800" dirty="0" smtClean="0">
                <a:solidFill>
                  <a:schemeClr val="accent4"/>
                </a:solidFill>
                <a:cs typeface="B Bardiya" pitchFamily="2" charset="-78"/>
              </a:rPr>
              <a:t>رویکرد زبان شناسی</a:t>
            </a:r>
          </a:p>
          <a:p>
            <a:pPr algn="ctr"/>
            <a:r>
              <a:rPr lang="en-US" sz="4400" dirty="0" smtClean="0">
                <a:solidFill>
                  <a:schemeClr val="bg1">
                    <a:lumMod val="75000"/>
                  </a:schemeClr>
                </a:solidFill>
              </a:rPr>
              <a:t>Cognitive linguistic</a:t>
            </a:r>
            <a:endParaRPr lang="en-US" sz="8000" dirty="0">
              <a:solidFill>
                <a:schemeClr val="bg1">
                  <a:lumMod val="75000"/>
                </a:schemeClr>
              </a:solidFill>
              <a:cs typeface="B Bardiya"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cs typeface="B Homa" pitchFamily="2" charset="-78"/>
              </a:rPr>
              <a:t>ارزیابی فراگیری زبان </a:t>
            </a:r>
            <a:endParaRPr lang="en-US" sz="3600" dirty="0">
              <a:cs typeface="B Homa" pitchFamily="2" charset="-78"/>
            </a:endParaRPr>
          </a:p>
        </p:txBody>
      </p:sp>
      <p:sp>
        <p:nvSpPr>
          <p:cNvPr id="3" name="Content Placeholder 2"/>
          <p:cNvSpPr>
            <a:spLocks noGrp="1"/>
          </p:cNvSpPr>
          <p:nvPr>
            <p:ph idx="1"/>
          </p:nvPr>
        </p:nvSpPr>
        <p:spPr>
          <a:xfrm>
            <a:off x="457200" y="1340768"/>
            <a:ext cx="7211144" cy="5112568"/>
          </a:xfrm>
        </p:spPr>
        <p:txBody>
          <a:bodyPr>
            <a:normAutofit/>
          </a:bodyPr>
          <a:lstStyle/>
          <a:p>
            <a:pPr algn="just" rtl="1">
              <a:lnSpc>
                <a:spcPct val="150000"/>
              </a:lnSpc>
              <a:buNone/>
            </a:pPr>
            <a:r>
              <a:rPr lang="fa-IR" sz="2400" u="sng" dirty="0" smtClean="0">
                <a:solidFill>
                  <a:schemeClr val="accent4"/>
                </a:solidFill>
                <a:cs typeface="B Homa" pitchFamily="2" charset="-78"/>
              </a:rPr>
              <a:t>اولین پرسشی که در مبحث فراگیری زبان به ذهن می رسد این است که توانایی زبانی فطری است یا اکتسابی؟</a:t>
            </a:r>
          </a:p>
          <a:p>
            <a:pPr algn="just" rtl="1">
              <a:lnSpc>
                <a:spcPct val="150000"/>
              </a:lnSpc>
              <a:buNone/>
            </a:pPr>
            <a:r>
              <a:rPr lang="fa-IR" sz="2400" dirty="0" smtClean="0">
                <a:cs typeface="B Homa" pitchFamily="2" charset="-78"/>
              </a:rPr>
              <a:t>پاسخ آن است که توانایی زبانی هم فطری است و هم اکتسابی. از یک سو محققان در یافتند که سرعت یادگیری کلمات و نحو در کودکان سریع تر از آنی است که بتوان با تقلید کردن یا تقویت عادات آن را توجیه کرد. و از طرف دیگر نشان دادیم که فرایند یادگیری زبان یک فرایند تکاملی و در نتیجه اکتسابی است.</a:t>
            </a:r>
          </a:p>
          <a:p>
            <a:pPr algn="ctr" rtl="1">
              <a:lnSpc>
                <a:spcPct val="150000"/>
              </a:lnSpc>
              <a:buNone/>
            </a:pPr>
            <a:r>
              <a:rPr lang="fa-IR" sz="2400" b="1" dirty="0" smtClean="0">
                <a:solidFill>
                  <a:schemeClr val="accent3"/>
                </a:solidFill>
                <a:effectLst>
                  <a:outerShdw blurRad="38100" dist="38100" dir="2700000" algn="tl">
                    <a:srgbClr val="000000">
                      <a:alpha val="43137"/>
                    </a:srgbClr>
                  </a:outerShdw>
                </a:effectLst>
                <a:cs typeface="B Homa" pitchFamily="2" charset="-78"/>
              </a:rPr>
              <a:t>پس اینک نقش محیط در یادگیری زبان چیست؟</a:t>
            </a:r>
            <a:endParaRPr lang="en-US" sz="2400" b="1" dirty="0">
              <a:solidFill>
                <a:schemeClr val="accent3"/>
              </a:solidFill>
              <a:effectLst>
                <a:outerShdw blurRad="38100" dist="38100" dir="2700000" algn="tl">
                  <a:srgbClr val="000000">
                    <a:alpha val="43137"/>
                  </a:srgbClr>
                </a:outerShdw>
              </a:effectLst>
              <a:cs typeface="B Homa" pitchFamily="2" charset="-78"/>
            </a:endParaRPr>
          </a:p>
        </p:txBody>
      </p:sp>
      <p:sp>
        <p:nvSpPr>
          <p:cNvPr id="5" name="Left Arrow 4"/>
          <p:cNvSpPr/>
          <p:nvPr/>
        </p:nvSpPr>
        <p:spPr>
          <a:xfrm>
            <a:off x="539552" y="5589240"/>
            <a:ext cx="648072" cy="648072"/>
          </a:xfrm>
          <a:prstGeom prst="lef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cs typeface="B Homa" pitchFamily="2" charset="-78"/>
              </a:rPr>
              <a:t>محرومیت زبان </a:t>
            </a:r>
            <a:endParaRPr lang="en-US" sz="3600" dirty="0">
              <a:cs typeface="B Homa" pitchFamily="2" charset="-78"/>
            </a:endParaRPr>
          </a:p>
        </p:txBody>
      </p:sp>
      <p:sp>
        <p:nvSpPr>
          <p:cNvPr id="3" name="Content Placeholder 2"/>
          <p:cNvSpPr>
            <a:spLocks noGrp="1"/>
          </p:cNvSpPr>
          <p:nvPr>
            <p:ph idx="1"/>
          </p:nvPr>
        </p:nvSpPr>
        <p:spPr>
          <a:xfrm>
            <a:off x="457200" y="1628800"/>
            <a:ext cx="7467600" cy="4497363"/>
          </a:xfrm>
        </p:spPr>
        <p:txBody>
          <a:bodyPr>
            <a:normAutofit/>
          </a:bodyPr>
          <a:lstStyle/>
          <a:p>
            <a:pPr algn="just" rtl="1">
              <a:lnSpc>
                <a:spcPct val="150000"/>
              </a:lnSpc>
              <a:buFont typeface="Wingdings" pitchFamily="2" charset="2"/>
              <a:buChar char="ü"/>
            </a:pPr>
            <a:r>
              <a:rPr lang="fa-IR" sz="2400" dirty="0" smtClean="0">
                <a:cs typeface="B Homa" pitchFamily="2" charset="-78"/>
              </a:rPr>
              <a:t>برای بررسی نقش محیط باید شرایطی را در نظر بگیریم که فرد در معرض زبان نیست. از یک سو اگر تجربه زبان ضروری است و ساز و کار های فطری زبان به آن وابسته است، باید نقایص زبانی را هنگامی مشاهده کنیم که فرد در محیط زبانی نیست و از سوی دیگر اگر تجربه ها و محرک ها با پیشرفت زبان ارتباط کمی داشته باشند، در این صورت ، توانایی زبان باید در فقدان این تجربه ها و محرک ها سالم بماند.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آزمایشات محرومیت زبان</a:t>
            </a:r>
            <a:endParaRPr lang="en-US" sz="3200" dirty="0">
              <a:cs typeface="B Homa" pitchFamily="2" charset="-78"/>
            </a:endParaRPr>
          </a:p>
        </p:txBody>
      </p:sp>
      <p:sp>
        <p:nvSpPr>
          <p:cNvPr id="3" name="Content Placeholder 2"/>
          <p:cNvSpPr>
            <a:spLocks noGrp="1"/>
          </p:cNvSpPr>
          <p:nvPr>
            <p:ph idx="1"/>
          </p:nvPr>
        </p:nvSpPr>
        <p:spPr>
          <a:xfrm>
            <a:off x="457200" y="1268760"/>
            <a:ext cx="7467600" cy="4857403"/>
          </a:xfrm>
        </p:spPr>
        <p:txBody>
          <a:bodyPr>
            <a:normAutofit/>
          </a:bodyPr>
          <a:lstStyle/>
          <a:p>
            <a:pPr algn="just" rtl="1">
              <a:lnSpc>
                <a:spcPct val="150000"/>
              </a:lnSpc>
              <a:buFont typeface="Arial" pitchFamily="34" charset="0"/>
              <a:buChar char="•"/>
            </a:pPr>
            <a:r>
              <a:rPr lang="fa-IR" sz="2400" dirty="0" smtClean="0">
                <a:cs typeface="B Homa" pitchFamily="2" charset="-78"/>
              </a:rPr>
              <a:t>مطالعات در مورد یک پسر وحشی در آویرون</a:t>
            </a:r>
          </a:p>
          <a:p>
            <a:pPr algn="just" rtl="1">
              <a:lnSpc>
                <a:spcPct val="150000"/>
              </a:lnSpc>
              <a:buFont typeface="Arial" pitchFamily="34" charset="0"/>
              <a:buChar char="•"/>
            </a:pPr>
            <a:r>
              <a:rPr lang="fa-IR" sz="2400" dirty="0" smtClean="0">
                <a:cs typeface="B Homa" pitchFamily="2" charset="-78"/>
              </a:rPr>
              <a:t>تحقیق در مورد دختری به نام جنی</a:t>
            </a:r>
          </a:p>
          <a:p>
            <a:pPr algn="just" rtl="1">
              <a:lnSpc>
                <a:spcPct val="150000"/>
              </a:lnSpc>
              <a:buNone/>
            </a:pPr>
            <a:endParaRPr lang="fa-IR" sz="1200" dirty="0" smtClean="0">
              <a:cs typeface="B Homa" pitchFamily="2" charset="-78"/>
            </a:endParaRPr>
          </a:p>
          <a:p>
            <a:pPr algn="just" rtl="1">
              <a:lnSpc>
                <a:spcPct val="150000"/>
              </a:lnSpc>
              <a:buNone/>
            </a:pPr>
            <a:r>
              <a:rPr lang="fa-IR" sz="3200" dirty="0" smtClean="0">
                <a:cs typeface="B Homa" pitchFamily="2" charset="-78"/>
              </a:rPr>
              <a:t>اشکالات وارده به بررسی های محرومیت زبان</a:t>
            </a:r>
          </a:p>
          <a:p>
            <a:pPr algn="just" rtl="1">
              <a:lnSpc>
                <a:spcPct val="150000"/>
              </a:lnSpc>
              <a:buFont typeface="Wingdings" pitchFamily="2" charset="2"/>
              <a:buChar char="ü"/>
            </a:pPr>
            <a:r>
              <a:rPr lang="fa-IR" sz="2400" dirty="0" smtClean="0">
                <a:cs typeface="B Homa" pitchFamily="2" charset="-78"/>
              </a:rPr>
              <a:t>نتایج این مطالعات را نمی توان به گروه های بزرگتر تعمیم داد.</a:t>
            </a:r>
          </a:p>
          <a:p>
            <a:pPr algn="just" rtl="1">
              <a:lnSpc>
                <a:spcPct val="150000"/>
              </a:lnSpc>
              <a:buFont typeface="Wingdings" pitchFamily="2" charset="2"/>
              <a:buChar char="ü"/>
            </a:pPr>
            <a:r>
              <a:rPr lang="fa-IR" sz="2400" dirty="0" smtClean="0">
                <a:cs typeface="B Homa" pitchFamily="2" charset="-78"/>
              </a:rPr>
              <a:t>شرایط مربوط به افراد محروم از زبان اغلب ناشناخته است. مثلا نمی دانیم آنها تا چه حد در ارتباط با زبان بوده اند  یااینکه آنها دچار آسیب های مغزی شده اند یا خیر.</a:t>
            </a:r>
          </a:p>
          <a:p>
            <a:pPr algn="just" rtl="1">
              <a:lnSpc>
                <a:spcPct val="150000"/>
              </a:lnSpc>
              <a:buNone/>
            </a:pPr>
            <a:endParaRPr lang="fa-IR" sz="2400" dirty="0" smtClean="0">
              <a:cs typeface="B Homa" pitchFamily="2" charset="-78"/>
            </a:endParaRPr>
          </a:p>
          <a:p>
            <a:pPr algn="just" rtl="1">
              <a:lnSpc>
                <a:spcPct val="150000"/>
              </a:lnSpc>
              <a:buNone/>
            </a:pPr>
            <a:endParaRPr lang="fa-IR" sz="2400" dirty="0" smtClean="0"/>
          </a:p>
          <a:p>
            <a:pPr algn="just" rtl="1">
              <a:lnSpc>
                <a:spcPct val="150000"/>
              </a:lnSpc>
              <a:buNone/>
            </a:pPr>
            <a:endParaRPr lang="fa-IR" sz="2400" dirty="0" smtClean="0"/>
          </a:p>
          <a:p>
            <a:pPr algn="just" rtl="1">
              <a:lnSpc>
                <a:spcPct val="150000"/>
              </a:lnSpc>
              <a:buFont typeface="Arial" pitchFamily="34" charset="0"/>
              <a:buChar char="•"/>
            </a:pPr>
            <a:endParaRPr lang="fa-IR" sz="2400" dirty="0" smtClean="0"/>
          </a:p>
          <a:p>
            <a:pPr algn="just" rtl="1">
              <a:lnSpc>
                <a:spcPct val="150000"/>
              </a:lnSpc>
              <a:buFont typeface="Arial" pitchFamily="34" charset="0"/>
              <a:buChar char="•"/>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Homa" pitchFamily="2" charset="-78"/>
              </a:rPr>
              <a:t>آزمایشات دیگر</a:t>
            </a:r>
            <a:endParaRPr lang="en-US" sz="3200" dirty="0">
              <a:cs typeface="B Homa" pitchFamily="2" charset="-78"/>
            </a:endParaRPr>
          </a:p>
        </p:txBody>
      </p:sp>
      <p:sp>
        <p:nvSpPr>
          <p:cNvPr id="3" name="Content Placeholder 2"/>
          <p:cNvSpPr>
            <a:spLocks noGrp="1"/>
          </p:cNvSpPr>
          <p:nvPr>
            <p:ph idx="1"/>
          </p:nvPr>
        </p:nvSpPr>
        <p:spPr>
          <a:xfrm>
            <a:off x="457200" y="1340768"/>
            <a:ext cx="7467600" cy="4785395"/>
          </a:xfrm>
        </p:spPr>
        <p:txBody>
          <a:bodyPr>
            <a:normAutofit lnSpcReduction="10000"/>
          </a:bodyPr>
          <a:lstStyle/>
          <a:p>
            <a:pPr algn="just" rtl="1">
              <a:lnSpc>
                <a:spcPct val="150000"/>
              </a:lnSpc>
              <a:buNone/>
            </a:pPr>
            <a:r>
              <a:rPr lang="fa-IR" sz="2400" dirty="0" smtClean="0"/>
              <a:t>مطالعات مربوط به دوره بحرانی یادگیری زبان</a:t>
            </a:r>
          </a:p>
          <a:p>
            <a:pPr algn="just" rtl="1">
              <a:lnSpc>
                <a:spcPct val="150000"/>
              </a:lnSpc>
              <a:buFont typeface="Arial" pitchFamily="34" charset="0"/>
              <a:buChar char="•"/>
            </a:pPr>
            <a:r>
              <a:rPr lang="fa-IR" sz="2400" dirty="0" smtClean="0"/>
              <a:t>مطالعات مربوط به پرندگان </a:t>
            </a:r>
          </a:p>
          <a:p>
            <a:pPr algn="just" rtl="1">
              <a:lnSpc>
                <a:spcPct val="150000"/>
              </a:lnSpc>
              <a:buFont typeface="Arial" pitchFamily="34" charset="0"/>
              <a:buChar char="•"/>
            </a:pPr>
            <a:r>
              <a:rPr lang="fa-IR" sz="2400" dirty="0" smtClean="0"/>
              <a:t>مطالعات مربوط به یادگیری زبان دوم</a:t>
            </a:r>
          </a:p>
          <a:p>
            <a:pPr algn="just" rtl="1">
              <a:lnSpc>
                <a:spcPct val="150000"/>
              </a:lnSpc>
              <a:buNone/>
            </a:pPr>
            <a:r>
              <a:rPr lang="fa-IR" sz="3200" dirty="0" smtClean="0">
                <a:cs typeface="B Homa" pitchFamily="2" charset="-78"/>
              </a:rPr>
              <a:t>نتایج :</a:t>
            </a:r>
          </a:p>
          <a:p>
            <a:pPr algn="just" rtl="1">
              <a:lnSpc>
                <a:spcPct val="150000"/>
              </a:lnSpc>
              <a:buNone/>
            </a:pPr>
            <a:r>
              <a:rPr lang="fa-IR" sz="2400" dirty="0" smtClean="0">
                <a:cs typeface="B Homa" pitchFamily="2" charset="-78"/>
              </a:rPr>
              <a:t>صرف نظر از مقدار یا پیچیدگی ماشین عصبی پردازش زبان است که در هر فرد و از بدو تولد در وجود او هست. این سازو کار، برای عملکرد درست به داده های ورودی از محیط وابسته است. بنابراین تماس با زبان و تمرین آن یک مولفه اصلی برای پیشرفت زبان است.</a:t>
            </a:r>
          </a:p>
          <a:p>
            <a:pPr algn="just" rtl="1">
              <a:lnSpc>
                <a:spcPct val="150000"/>
              </a:lnSpc>
              <a:buNone/>
            </a:pPr>
            <a:endParaRPr lang="fa-IR" sz="2400" dirty="0" smtClean="0">
              <a:cs typeface="B Homa" pitchFamily="2" charset="-78"/>
            </a:endParaRPr>
          </a:p>
          <a:p>
            <a:pPr algn="just" rtl="1">
              <a:lnSpc>
                <a:spcPct val="150000"/>
              </a:lnSpc>
              <a:buFont typeface="Wingdings" pitchFamily="2" charset="2"/>
              <a:buChar char="ü"/>
            </a:pPr>
            <a:endParaRPr lang="fa-IR" sz="2400" dirty="0" smtClean="0">
              <a:cs typeface="B Homa" pitchFamily="2" charset="-78"/>
            </a:endParaRPr>
          </a:p>
          <a:p>
            <a:pPr algn="just" rtl="1">
              <a:lnSpc>
                <a:spcPct val="150000"/>
              </a:lnSpc>
              <a:buNone/>
            </a:pPr>
            <a:endParaRPr lang="fa-IR" sz="2400" dirty="0" smtClean="0">
              <a:cs typeface="B Homa" pitchFamily="2" charset="-78"/>
            </a:endParaRPr>
          </a:p>
          <a:p>
            <a:pPr algn="just" rtl="1">
              <a:lnSpc>
                <a:spcPct val="150000"/>
              </a:lnSpc>
              <a:buNone/>
            </a:pPr>
            <a:endParaRPr lang="fa-IR" sz="2400" dirty="0" smtClean="0">
              <a:cs typeface="B Hom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07293"/>
            <a:ext cx="7467600" cy="4525963"/>
          </a:xfrm>
        </p:spPr>
        <p:txBody>
          <a:bodyPr>
            <a:normAutofit/>
          </a:bodyPr>
          <a:lstStyle/>
          <a:p>
            <a:pPr algn="just" rtl="1">
              <a:lnSpc>
                <a:spcPct val="125000"/>
              </a:lnSpc>
              <a:buNone/>
            </a:pPr>
            <a:r>
              <a:rPr lang="fa-IR" sz="2800" dirty="0" smtClean="0">
                <a:solidFill>
                  <a:schemeClr val="bg1">
                    <a:lumMod val="50000"/>
                  </a:schemeClr>
                </a:solidFill>
                <a:cs typeface="B Homa" pitchFamily="2" charset="-78"/>
              </a:rPr>
              <a:t>سوسور معتقد است که زبان تفکر انسانی را سازماندهی می کند و برای این کار واقعیت را به صورت قطعات مفهومی برش می زند. به عبارت دیگر تا زمانی که مفاهیم و افکار در قالب زبان تقطیع نگردند قابل درک و فهم نیستند. همچنین او معتقد است که هر زبانی ممکن است برش خاصی از واقعیت ها را فراهم سازد که با زبان دیگر فرق داشته باشد.</a:t>
            </a:r>
            <a:endParaRPr lang="en-US" sz="2800" dirty="0">
              <a:solidFill>
                <a:schemeClr val="bg1">
                  <a:lumMod val="50000"/>
                </a:schemeClr>
              </a:solidFill>
              <a:cs typeface="B Homa"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7467600" cy="2764903"/>
          </a:xfrm>
        </p:spPr>
        <p:txBody>
          <a:bodyPr>
            <a:normAutofit/>
          </a:bodyPr>
          <a:lstStyle/>
          <a:p>
            <a:pPr algn="just" rtl="1">
              <a:lnSpc>
                <a:spcPct val="150000"/>
              </a:lnSpc>
              <a:buNone/>
            </a:pPr>
            <a:r>
              <a:rPr lang="fa-IR" sz="2400" dirty="0" smtClean="0">
                <a:solidFill>
                  <a:schemeClr val="bg1">
                    <a:lumMod val="50000"/>
                  </a:schemeClr>
                </a:solidFill>
                <a:cs typeface="B Homa" pitchFamily="2" charset="-78"/>
              </a:rPr>
              <a:t>به طور کلی نظرات سوسور در دو عبارت خلاصه می شود</a:t>
            </a:r>
          </a:p>
          <a:p>
            <a:pPr marL="493776" indent="-457200" algn="just" rtl="1">
              <a:lnSpc>
                <a:spcPct val="150000"/>
              </a:lnSpc>
              <a:buNone/>
            </a:pPr>
            <a:r>
              <a:rPr lang="fa-IR" sz="2400" dirty="0" smtClean="0">
                <a:solidFill>
                  <a:schemeClr val="bg1">
                    <a:lumMod val="50000"/>
                  </a:schemeClr>
                </a:solidFill>
                <a:cs typeface="B Homa" pitchFamily="2" charset="-78"/>
              </a:rPr>
              <a:t>1. شناخت از دنیای خارج بدون زبان میسر نیست.</a:t>
            </a:r>
          </a:p>
          <a:p>
            <a:pPr marL="493776" indent="-457200" algn="just" rtl="1">
              <a:lnSpc>
                <a:spcPct val="150000"/>
              </a:lnSpc>
              <a:buNone/>
            </a:pPr>
            <a:endParaRPr lang="fa-IR" sz="700" dirty="0" smtClean="0">
              <a:solidFill>
                <a:schemeClr val="bg1">
                  <a:lumMod val="50000"/>
                </a:schemeClr>
              </a:solidFill>
              <a:cs typeface="B Homa" pitchFamily="2" charset="-78"/>
            </a:endParaRPr>
          </a:p>
          <a:p>
            <a:pPr algn="just" rtl="1">
              <a:lnSpc>
                <a:spcPct val="150000"/>
              </a:lnSpc>
              <a:buNone/>
            </a:pPr>
            <a:r>
              <a:rPr lang="fa-IR" sz="2400" dirty="0" smtClean="0">
                <a:solidFill>
                  <a:schemeClr val="bg1">
                    <a:lumMod val="50000"/>
                  </a:schemeClr>
                </a:solidFill>
                <a:cs typeface="B Homa" pitchFamily="2" charset="-78"/>
              </a:rPr>
              <a:t>2. ثانیا یادگیری یک زبان خاص با درک و شناخت خاصی از جهان همراه است. یعنی درک فرد از جهان خارج تا حدی متاثر از زبان وی است.</a:t>
            </a:r>
            <a:endParaRPr lang="en-US" sz="2400" dirty="0">
              <a:solidFill>
                <a:schemeClr val="bg1">
                  <a:lumMod val="50000"/>
                </a:schemeClr>
              </a:solidFill>
              <a:cs typeface="B Homa" pitchFamily="2" charset="-78"/>
            </a:endParaRPr>
          </a:p>
        </p:txBody>
      </p:sp>
      <p:pic>
        <p:nvPicPr>
          <p:cNvPr id="1028" name="Picture 4"/>
          <p:cNvPicPr>
            <a:picLocks noChangeAspect="1" noChangeArrowheads="1"/>
          </p:cNvPicPr>
          <p:nvPr/>
        </p:nvPicPr>
        <p:blipFill>
          <a:blip r:embed="rId3" cstate="print"/>
          <a:srcRect/>
          <a:stretch>
            <a:fillRect/>
          </a:stretch>
        </p:blipFill>
        <p:spPr bwMode="auto">
          <a:xfrm>
            <a:off x="1979712" y="3294488"/>
            <a:ext cx="3960440" cy="35635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smtClean="0">
                <a:solidFill>
                  <a:schemeClr val="bg1">
                    <a:lumMod val="50000"/>
                  </a:schemeClr>
                </a:solidFill>
                <a:cs typeface="B Homa" pitchFamily="2" charset="-78"/>
              </a:rPr>
              <a:t>مسئله نسبیت زبان</a:t>
            </a:r>
            <a:endParaRPr lang="en-US" sz="4000" dirty="0">
              <a:solidFill>
                <a:schemeClr val="bg1">
                  <a:lumMod val="50000"/>
                </a:schemeClr>
              </a:solidFill>
              <a:cs typeface="B Homa" pitchFamily="2" charset="-78"/>
            </a:endParaRPr>
          </a:p>
        </p:txBody>
      </p:sp>
      <p:sp>
        <p:nvSpPr>
          <p:cNvPr id="3" name="Content Placeholder 2"/>
          <p:cNvSpPr>
            <a:spLocks noGrp="1"/>
          </p:cNvSpPr>
          <p:nvPr>
            <p:ph idx="1"/>
          </p:nvPr>
        </p:nvSpPr>
        <p:spPr>
          <a:xfrm>
            <a:off x="457200" y="1772816"/>
            <a:ext cx="7467600" cy="4353347"/>
          </a:xfrm>
        </p:spPr>
        <p:txBody>
          <a:bodyPr>
            <a:normAutofit/>
          </a:bodyPr>
          <a:lstStyle/>
          <a:p>
            <a:pPr algn="just" rtl="1">
              <a:lnSpc>
                <a:spcPct val="150000"/>
              </a:lnSpc>
              <a:buNone/>
            </a:pPr>
            <a:r>
              <a:rPr lang="fa-IR" sz="2400" dirty="0" smtClean="0">
                <a:solidFill>
                  <a:schemeClr val="bg1">
                    <a:lumMod val="50000"/>
                  </a:schemeClr>
                </a:solidFill>
                <a:cs typeface="B Homa" pitchFamily="2" charset="-78"/>
              </a:rPr>
              <a:t>همانطور که گفتیم افکار می توانند در اشکال مختلفی مثل تصاویر، گزاره ها، نماد ها و ... ظاهر شوند. ولی اگر بخواهیم حالتی را انتخاب کنیم که به گمان ما تفکر در بیش تر اوقات به این صورت است، زبان پیروز خواهد شد. این برتری ذهنی زبان موجب شده برخی به این نتیجه برسند که تفکر و زبان آن قدر شبیه یکدیگرند که امکان ندارد فکر ساخته شده در یک زبان را در زبان دیگر مطرح کرد.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solidFill>
                  <a:schemeClr val="bg1">
                    <a:lumMod val="50000"/>
                  </a:schemeClr>
                </a:solidFill>
                <a:cs typeface="B Homa" pitchFamily="2" charset="-78"/>
              </a:rPr>
              <a:t>مسئله نسبیت زبان</a:t>
            </a:r>
            <a:endParaRPr lang="en-US" sz="3600" dirty="0"/>
          </a:p>
        </p:txBody>
      </p:sp>
      <p:sp>
        <p:nvSpPr>
          <p:cNvPr id="3" name="Content Placeholder 2"/>
          <p:cNvSpPr>
            <a:spLocks noGrp="1"/>
          </p:cNvSpPr>
          <p:nvPr>
            <p:ph idx="1"/>
          </p:nvPr>
        </p:nvSpPr>
        <p:spPr>
          <a:xfrm>
            <a:off x="457200" y="1340768"/>
            <a:ext cx="7467600" cy="4785395"/>
          </a:xfrm>
        </p:spPr>
        <p:txBody>
          <a:bodyPr>
            <a:normAutofit/>
          </a:bodyPr>
          <a:lstStyle/>
          <a:p>
            <a:pPr algn="just" rtl="1">
              <a:lnSpc>
                <a:spcPct val="150000"/>
              </a:lnSpc>
              <a:buNone/>
            </a:pPr>
            <a:r>
              <a:rPr lang="fa-IR" sz="2400" dirty="0" smtClean="0">
                <a:cs typeface="B Homa" pitchFamily="2" charset="-78"/>
              </a:rPr>
              <a:t>در زبان هوپی زمان به صورت سری های مجزا است که با هر یک از واحد های زمانی مثل روزها همراه است. </a:t>
            </a:r>
          </a:p>
          <a:p>
            <a:pPr algn="just" rtl="1">
              <a:lnSpc>
                <a:spcPct val="150000"/>
              </a:lnSpc>
              <a:buNone/>
            </a:pPr>
            <a:r>
              <a:rPr lang="fa-IR" sz="2400" dirty="0" smtClean="0">
                <a:cs typeface="B Homa" pitchFamily="2" charset="-78"/>
              </a:rPr>
              <a:t>نسخه قوی فرضیه نسبیت زبانی می گوید یک فرد هوپی نمی تواند زبان را مداوم بداند، چون فاقد کلماتی برای بیان این مفهوم در زبان خود  است. نسخه ی ضعیف این فرضیه می گوید : یک فرد هوپی می تواند این مفهوم زبان را درک کند، ولی این درک نیاز به بیان دوباره و استفاده از یک سری کلمات هوپی دارد که کاملا متفاوت هستند.</a:t>
            </a:r>
            <a:endParaRPr lang="en-US" sz="2400" dirty="0">
              <a:cs typeface="B Homa"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a:bodyPr>
          <a:lstStyle/>
          <a:p>
            <a:pPr algn="r" rtl="1"/>
            <a:r>
              <a:rPr lang="fa-IR" sz="3600" dirty="0" smtClean="0">
                <a:cs typeface="B Homa" pitchFamily="2" charset="-78"/>
              </a:rPr>
              <a:t>تحقیقات در مورد فرضیه نسبیت زبان</a:t>
            </a:r>
            <a:endParaRPr lang="en-US" sz="3600" dirty="0">
              <a:cs typeface="B Homa" pitchFamily="2" charset="-78"/>
            </a:endParaRPr>
          </a:p>
        </p:txBody>
      </p:sp>
      <p:sp>
        <p:nvSpPr>
          <p:cNvPr id="3" name="Content Placeholder 2"/>
          <p:cNvSpPr>
            <a:spLocks noGrp="1"/>
          </p:cNvSpPr>
          <p:nvPr>
            <p:ph idx="1"/>
          </p:nvPr>
        </p:nvSpPr>
        <p:spPr>
          <a:xfrm>
            <a:off x="457200" y="1340768"/>
            <a:ext cx="7467600" cy="5256584"/>
          </a:xfrm>
        </p:spPr>
        <p:txBody>
          <a:bodyPr>
            <a:normAutofit fontScale="92500"/>
          </a:bodyPr>
          <a:lstStyle/>
          <a:p>
            <a:pPr algn="just" rtl="1">
              <a:lnSpc>
                <a:spcPct val="150000"/>
              </a:lnSpc>
              <a:buFont typeface="Arial" pitchFamily="34" charset="0"/>
              <a:buChar char="•"/>
            </a:pPr>
            <a:r>
              <a:rPr lang="fa-IR" sz="2400" dirty="0" smtClean="0">
                <a:cs typeface="B Homa" pitchFamily="2" charset="-78"/>
              </a:rPr>
              <a:t>خوشه بندی تراشه های رنگی</a:t>
            </a:r>
          </a:p>
          <a:p>
            <a:pPr algn="just" rtl="1">
              <a:lnSpc>
                <a:spcPct val="150000"/>
              </a:lnSpc>
              <a:buNone/>
            </a:pPr>
            <a:r>
              <a:rPr lang="fa-IR" sz="2400" dirty="0" smtClean="0">
                <a:cs typeface="B Homa" pitchFamily="2" charset="-78"/>
              </a:rPr>
              <a:t>                   این آزمایش نسخه قوی فرضیه نسبیت را رد کرد.</a:t>
            </a:r>
            <a:endParaRPr lang="fa-IR" sz="1050" dirty="0" smtClean="0">
              <a:cs typeface="B Homa" pitchFamily="2" charset="-78"/>
            </a:endParaRPr>
          </a:p>
          <a:p>
            <a:pPr algn="just" rtl="1">
              <a:lnSpc>
                <a:spcPct val="150000"/>
              </a:lnSpc>
              <a:buFont typeface="Arial" pitchFamily="34" charset="0"/>
              <a:buChar char="•"/>
            </a:pPr>
            <a:r>
              <a:rPr lang="fa-IR" sz="2400" dirty="0" smtClean="0">
                <a:cs typeface="B Homa" pitchFamily="2" charset="-78"/>
              </a:rPr>
              <a:t>جملات خلاف واقعیت، بررسی گویشوران زبان انگلیسی و چینی</a:t>
            </a:r>
          </a:p>
          <a:p>
            <a:pPr algn="just" rtl="1">
              <a:lnSpc>
                <a:spcPct val="150000"/>
              </a:lnSpc>
              <a:buNone/>
            </a:pPr>
            <a:r>
              <a:rPr lang="fa-IR" sz="2400" dirty="0" smtClean="0">
                <a:cs typeface="B Homa" pitchFamily="2" charset="-78"/>
              </a:rPr>
              <a:t>                    این آزمایش نسخه قوی فرضیه نسبیت را تایید کرد.</a:t>
            </a:r>
          </a:p>
          <a:p>
            <a:pPr algn="just" rtl="1">
              <a:lnSpc>
                <a:spcPct val="150000"/>
              </a:lnSpc>
              <a:buNone/>
            </a:pPr>
            <a:r>
              <a:rPr lang="fa-IR" sz="2800" b="1" dirty="0" smtClean="0">
                <a:cs typeface="B Homa" pitchFamily="2" charset="-78"/>
              </a:rPr>
              <a:t>اشکالات وارده به تحقیقات بالا</a:t>
            </a:r>
          </a:p>
          <a:p>
            <a:pPr algn="just" rtl="1">
              <a:lnSpc>
                <a:spcPct val="150000"/>
              </a:lnSpc>
              <a:buFont typeface="Wingdings" pitchFamily="2" charset="2"/>
              <a:buChar char="ü"/>
            </a:pPr>
            <a:r>
              <a:rPr lang="fa-IR" sz="2400" dirty="0" smtClean="0">
                <a:cs typeface="B Homa" pitchFamily="2" charset="-78"/>
              </a:rPr>
              <a:t>خوشه بندی تراشه های رنگی روش مناسبی برای آزمودن فرضیه نسبیت زبانی نبود.</a:t>
            </a:r>
          </a:p>
          <a:p>
            <a:pPr algn="just" rtl="1">
              <a:lnSpc>
                <a:spcPct val="150000"/>
              </a:lnSpc>
              <a:buFont typeface="Wingdings" pitchFamily="2" charset="2"/>
              <a:buChar char="ü"/>
            </a:pPr>
            <a:r>
              <a:rPr lang="fa-IR" sz="2400" dirty="0" smtClean="0">
                <a:cs typeface="B Homa" pitchFamily="2" charset="-78"/>
              </a:rPr>
              <a:t>در بررسی جملات خلاف واقعیت ، داستان به خوبی به زبان چینی ترجمه نشده بود. بعد از ترجمه مناسب نتایج تاحد چشمگیری ارتقا پیدا کرد.</a:t>
            </a:r>
          </a:p>
          <a:p>
            <a:pPr algn="just" rtl="1">
              <a:lnSpc>
                <a:spcPct val="150000"/>
              </a:lnSpc>
              <a:buFont typeface="Wingdings" pitchFamily="2" charset="2"/>
              <a:buChar char="ü"/>
            </a:pPr>
            <a:endParaRPr lang="en-US" sz="2800" b="1" dirty="0">
              <a:cs typeface="B Homa"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7467600" cy="2808312"/>
          </a:xfrm>
        </p:spPr>
        <p:txBody>
          <a:bodyPr>
            <a:normAutofit lnSpcReduction="10000"/>
          </a:bodyPr>
          <a:lstStyle/>
          <a:p>
            <a:pPr algn="just" rtl="1">
              <a:lnSpc>
                <a:spcPct val="150000"/>
              </a:lnSpc>
              <a:buNone/>
            </a:pPr>
            <a:r>
              <a:rPr lang="fa-IR" sz="2400" dirty="0" smtClean="0">
                <a:solidFill>
                  <a:schemeClr val="accent1">
                    <a:lumMod val="50000"/>
                  </a:schemeClr>
                </a:solidFill>
                <a:latin typeface="Antigoni Light" pitchFamily="34" charset="0"/>
                <a:cs typeface="B Homa" pitchFamily="2" charset="-78"/>
              </a:rPr>
              <a:t>در نهایت تحقیقات بیشتری باید صورت گیرد تا پاسخ قطعی این مسئله مشخص شود. </a:t>
            </a:r>
            <a:r>
              <a:rPr lang="fa-IR" sz="2400" dirty="0" smtClean="0">
                <a:solidFill>
                  <a:schemeClr val="accent1"/>
                </a:solidFill>
                <a:latin typeface="Antigoni Light" pitchFamily="34" charset="0"/>
                <a:cs typeface="B Homa" pitchFamily="2" charset="-78"/>
              </a:rPr>
              <a:t>در حال حاضر محققان معتقدند زبان به اندازه ی کافی قدرتمند و انعطاف پذیر است که بتواند هر تفکری را بیان کند. بنابر این می توانیم نتیجه گیری کنیم که </a:t>
            </a:r>
            <a:r>
              <a:rPr lang="fa-IR" sz="2400" dirty="0" smtClean="0">
                <a:solidFill>
                  <a:schemeClr val="accent3"/>
                </a:solidFill>
                <a:latin typeface="Antigoni Light" pitchFamily="34" charset="0"/>
                <a:cs typeface="B Homa" pitchFamily="2" charset="-78"/>
              </a:rPr>
              <a:t>زبان بر روش تفکر ما تاثیر می گذارد، ولی لزوما تعیین کننده آن نیست</a:t>
            </a:r>
            <a:r>
              <a:rPr lang="en-US" sz="2400" dirty="0" smtClean="0">
                <a:solidFill>
                  <a:schemeClr val="accent3"/>
                </a:solidFill>
                <a:latin typeface="Antigoni Light" pitchFamily="34" charset="0"/>
                <a:cs typeface="B Homa" pitchFamily="2" charset="-78"/>
              </a:rPr>
              <a:t>.</a:t>
            </a:r>
            <a:endParaRPr lang="fa-IR" sz="2400" dirty="0" smtClean="0">
              <a:solidFill>
                <a:schemeClr val="accent1"/>
              </a:solidFill>
              <a:latin typeface="Antigoni Light" pitchFamily="34" charset="0"/>
              <a:cs typeface="B Homa" pitchFamily="2" charset="-78"/>
            </a:endParaRPr>
          </a:p>
        </p:txBody>
      </p:sp>
      <p:pic>
        <p:nvPicPr>
          <p:cNvPr id="3077" name="Picture 5" descr="F:\term3\cognative science\pictures\images (12).jpg"/>
          <p:cNvPicPr>
            <a:picLocks noChangeAspect="1" noChangeArrowheads="1"/>
          </p:cNvPicPr>
          <p:nvPr/>
        </p:nvPicPr>
        <p:blipFill>
          <a:blip r:embed="rId2" cstate="print"/>
          <a:srcRect/>
          <a:stretch>
            <a:fillRect/>
          </a:stretch>
        </p:blipFill>
        <p:spPr bwMode="auto">
          <a:xfrm>
            <a:off x="971600" y="3140968"/>
            <a:ext cx="3541023" cy="307084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Homa" pitchFamily="2" charset="-78"/>
              </a:rPr>
              <a:t>ماهیت زبان </a:t>
            </a:r>
            <a:endParaRPr lang="en-US"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 از آنجایی که هیچ تعریف دقیق و مورد توافقی برای زبان وجود ندارد، زبان را با خصوصیات آن توصیف می کنیم.</a:t>
            </a:r>
          </a:p>
          <a:p>
            <a:pPr marL="493776" indent="-457200" algn="just" rtl="1">
              <a:lnSpc>
                <a:spcPct val="150000"/>
              </a:lnSpc>
              <a:buAutoNum type="arabicPeriod"/>
            </a:pPr>
            <a:r>
              <a:rPr lang="fa-IR" sz="2400" dirty="0" smtClean="0">
                <a:cs typeface="B Homa" pitchFamily="2" charset="-78"/>
              </a:rPr>
              <a:t>زبان دارای نقش ارتباطی است.</a:t>
            </a:r>
          </a:p>
          <a:p>
            <a:pPr marL="493776" indent="-457200" algn="just" rtl="1">
              <a:lnSpc>
                <a:spcPct val="150000"/>
              </a:lnSpc>
              <a:buAutoNum type="arabicPeriod"/>
            </a:pPr>
            <a:r>
              <a:rPr lang="fa-IR" sz="2400" dirty="0" smtClean="0">
                <a:cs typeface="B Homa" pitchFamily="2" charset="-78"/>
              </a:rPr>
              <a:t>زبان قراردادی است.</a:t>
            </a:r>
          </a:p>
          <a:p>
            <a:pPr marL="493776" indent="-457200" algn="just" rtl="1">
              <a:lnSpc>
                <a:spcPct val="150000"/>
              </a:lnSpc>
              <a:buAutoNum type="arabicPeriod"/>
            </a:pPr>
            <a:r>
              <a:rPr lang="fa-IR" sz="2400" dirty="0" smtClean="0">
                <a:cs typeface="B Homa" pitchFamily="2" charset="-78"/>
              </a:rPr>
              <a:t>زبان دارای ساختار است.</a:t>
            </a:r>
          </a:p>
          <a:p>
            <a:pPr marL="493776" indent="-457200" algn="just" rtl="1">
              <a:lnSpc>
                <a:spcPct val="150000"/>
              </a:lnSpc>
              <a:buAutoNum type="arabicPeriod"/>
            </a:pPr>
            <a:r>
              <a:rPr lang="fa-IR" sz="2400" dirty="0" smtClean="0">
                <a:cs typeface="B Homa" pitchFamily="2" charset="-78"/>
              </a:rPr>
              <a:t>زبان زایا است.</a:t>
            </a:r>
          </a:p>
          <a:p>
            <a:pPr marL="493776" indent="-457200" algn="just" rtl="1">
              <a:lnSpc>
                <a:spcPct val="150000"/>
              </a:lnSpc>
              <a:buAutoNum type="arabicPeriod"/>
            </a:pPr>
            <a:r>
              <a:rPr lang="fa-IR" sz="2400" dirty="0" smtClean="0">
                <a:cs typeface="B Homa" pitchFamily="2" charset="-78"/>
              </a:rPr>
              <a:t>زبان پویا است.</a:t>
            </a:r>
            <a:endParaRPr lang="en-US" sz="2400" dirty="0">
              <a:cs typeface="B Homa"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1"/>
            <a:ext cx="7467600" cy="2304256"/>
          </a:xfrm>
        </p:spPr>
        <p:txBody>
          <a:bodyPr>
            <a:normAutofit/>
          </a:bodyPr>
          <a:lstStyle/>
          <a:p>
            <a:pPr algn="just" rtl="1">
              <a:lnSpc>
                <a:spcPct val="150000"/>
              </a:lnSpc>
              <a:buNone/>
            </a:pPr>
            <a:r>
              <a:rPr lang="fa-IR" sz="2400" dirty="0" smtClean="0">
                <a:solidFill>
                  <a:schemeClr val="accent1"/>
                </a:solidFill>
                <a:latin typeface="Antigoni Light" pitchFamily="34" charset="0"/>
                <a:cs typeface="B Homa" pitchFamily="2" charset="-78"/>
              </a:rPr>
              <a:t>در واقع زبان تنها راه تفکر نیست و شکل های دیگری از نمود های ذهنی وجود دارند که زبانی نیستند و قوانین نحوی زبانی بر آنها حاکم نیست. از این جمله می توان به تکوین و پردازش تصاویر دیداری، تفکر ریاضی و پردازش ذهنی موسیقی اشاره کرد. </a:t>
            </a:r>
          </a:p>
          <a:p>
            <a:pPr algn="just" rtl="1">
              <a:lnSpc>
                <a:spcPct val="150000"/>
              </a:lnSpc>
              <a:buNone/>
            </a:pPr>
            <a:endParaRPr lang="en-US" sz="2400" dirty="0"/>
          </a:p>
        </p:txBody>
      </p:sp>
      <p:pic>
        <p:nvPicPr>
          <p:cNvPr id="2050" name="Picture 2" descr="F:\term3\cognative science\pictures\images.jpg"/>
          <p:cNvPicPr>
            <a:picLocks noChangeAspect="1" noChangeArrowheads="1"/>
          </p:cNvPicPr>
          <p:nvPr/>
        </p:nvPicPr>
        <p:blipFill>
          <a:blip r:embed="rId2" cstate="print"/>
          <a:srcRect/>
          <a:stretch>
            <a:fillRect/>
          </a:stretch>
        </p:blipFill>
        <p:spPr bwMode="auto">
          <a:xfrm>
            <a:off x="3131840" y="3265261"/>
            <a:ext cx="2520280" cy="3592740"/>
          </a:xfrm>
          <a:prstGeom prst="rect">
            <a:avLst/>
          </a:prstGeom>
          <a:noFill/>
        </p:spPr>
      </p:pic>
      <p:pic>
        <p:nvPicPr>
          <p:cNvPr id="2051" name="Picture 3" descr="F:\term3\cognative science\pictures\images (3).jpg"/>
          <p:cNvPicPr>
            <a:picLocks noChangeAspect="1" noChangeArrowheads="1"/>
          </p:cNvPicPr>
          <p:nvPr/>
        </p:nvPicPr>
        <p:blipFill>
          <a:blip r:embed="rId3" cstate="print"/>
          <a:srcRect/>
          <a:stretch>
            <a:fillRect/>
          </a:stretch>
        </p:blipFill>
        <p:spPr bwMode="auto">
          <a:xfrm>
            <a:off x="395536" y="2996952"/>
            <a:ext cx="2304256" cy="2304256"/>
          </a:xfrm>
          <a:prstGeom prst="rect">
            <a:avLst/>
          </a:prstGeom>
          <a:noFill/>
        </p:spPr>
      </p:pic>
      <p:pic>
        <p:nvPicPr>
          <p:cNvPr id="2052" name="Picture 4" descr="F:\term3\cognative science\pictures\images (7).jpg"/>
          <p:cNvPicPr>
            <a:picLocks noChangeAspect="1" noChangeArrowheads="1"/>
          </p:cNvPicPr>
          <p:nvPr/>
        </p:nvPicPr>
        <p:blipFill>
          <a:blip r:embed="rId4" cstate="print"/>
          <a:srcRect/>
          <a:stretch>
            <a:fillRect/>
          </a:stretch>
        </p:blipFill>
        <p:spPr bwMode="auto">
          <a:xfrm>
            <a:off x="6084168" y="2924944"/>
            <a:ext cx="2376264" cy="247347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نقش دستور زبان</a:t>
            </a:r>
            <a:endParaRPr lang="en-US" sz="3200" dirty="0">
              <a:cs typeface="B Homa" pitchFamily="2" charset="-78"/>
            </a:endParaRPr>
          </a:p>
        </p:txBody>
      </p:sp>
      <p:sp>
        <p:nvSpPr>
          <p:cNvPr id="3" name="Content Placeholder 2"/>
          <p:cNvSpPr>
            <a:spLocks noGrp="1"/>
          </p:cNvSpPr>
          <p:nvPr>
            <p:ph idx="1"/>
          </p:nvPr>
        </p:nvSpPr>
        <p:spPr>
          <a:xfrm>
            <a:off x="457200" y="1268760"/>
            <a:ext cx="7467600" cy="4857403"/>
          </a:xfrm>
        </p:spPr>
        <p:txBody>
          <a:bodyPr>
            <a:normAutofit lnSpcReduction="10000"/>
          </a:bodyPr>
          <a:lstStyle/>
          <a:p>
            <a:pPr algn="just" rtl="1">
              <a:lnSpc>
                <a:spcPct val="150000"/>
              </a:lnSpc>
              <a:buNone/>
            </a:pPr>
            <a:r>
              <a:rPr lang="fa-IR" sz="2400" dirty="0" smtClean="0">
                <a:cs typeface="B Homa" pitchFamily="2" charset="-78"/>
              </a:rPr>
              <a:t>اگر قانون یا محدودیتی برای بیان وجود نداشت، انتقال پیام غیر ممکن می شد.</a:t>
            </a:r>
          </a:p>
          <a:p>
            <a:pPr algn="just" rtl="1">
              <a:lnSpc>
                <a:spcPct val="150000"/>
              </a:lnSpc>
              <a:buNone/>
            </a:pPr>
            <a:r>
              <a:rPr lang="fa-IR" sz="2400" dirty="0" smtClean="0">
                <a:cs typeface="B Homa" pitchFamily="2" charset="-78"/>
              </a:rPr>
              <a:t>جملات دارای بخش های مجزایی هستند که به ساختار های گروهی تقسیم می شوند. از طرف دیگر این دستور است که کاربرد ساختارهای گروهی را مشخص می کند. دستور های سازه ای برای این است که چگونه یک جمله درست ساخته شود، محدودیت های مشخصی اعمال می کنند. یکی از قواعد ساخت سازه ای این است که همه ی جملات از یک گروه اسمی و یک گروه فعلی تشکیل می شوند.</a:t>
            </a:r>
            <a:endParaRPr lang="en-US" sz="2400" dirty="0">
              <a:cs typeface="B Homa"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3068960"/>
            <a:ext cx="7467600" cy="3240360"/>
          </a:xfrm>
        </p:spPr>
        <p:txBody>
          <a:bodyPr>
            <a:normAutofit lnSpcReduction="10000"/>
          </a:bodyPr>
          <a:lstStyle/>
          <a:p>
            <a:pPr algn="just" rtl="1">
              <a:lnSpc>
                <a:spcPct val="150000"/>
              </a:lnSpc>
              <a:buNone/>
            </a:pPr>
            <a:r>
              <a:rPr lang="fa-IR" sz="2400" dirty="0" smtClean="0">
                <a:cs typeface="B Homa" pitchFamily="2" charset="-78"/>
              </a:rPr>
              <a:t>دستور سازه ای برای درک ساختار جملات مفید است ، ولی به ما نمی گوید که چگونه می توان جمله ای را دوباره بازسازی کرد تامعانی جدیدی توسط آن بیان شود. نوام چامسکی توضیح داد که یک جمله را به سه روش می توان تغییر داد. در واقع چگونگی تبدیل جملات خبری ، به جملات منفی، پرسشی و مجهول را در قالبی شبیه بالا بیان کرد.</a:t>
            </a:r>
            <a:endParaRPr lang="en-US" sz="2400" dirty="0">
              <a:cs typeface="B Homa" pitchFamily="2" charset="-78"/>
            </a:endParaRPr>
          </a:p>
        </p:txBody>
      </p:sp>
      <p:pic>
        <p:nvPicPr>
          <p:cNvPr id="4098" name="Picture 2"/>
          <p:cNvPicPr>
            <a:picLocks noChangeAspect="1" noChangeArrowheads="1"/>
          </p:cNvPicPr>
          <p:nvPr/>
        </p:nvPicPr>
        <p:blipFill>
          <a:blip r:embed="rId2" cstate="print"/>
          <a:srcRect/>
          <a:stretch>
            <a:fillRect/>
          </a:stretch>
        </p:blipFill>
        <p:spPr bwMode="auto">
          <a:xfrm>
            <a:off x="1907704" y="188639"/>
            <a:ext cx="4176464" cy="282714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fa-IR" sz="3200" dirty="0" smtClean="0">
                <a:cs typeface="B Homa" pitchFamily="2" charset="-78"/>
              </a:rPr>
              <a:t>رو ساخت و ژرف ساخت</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می دانیم که یک جمله خبری و جمله مجهول معادل آن، علیرغم ظاهر متفاوت دارای معانی یکسانی هستند. برای توجیه این مسئله، چامسکی دو سطح تحلیلی را برای جمله پیشنهاد کرد. روساخت عبارت است از ساختار جمله به صورتی که بیان می شود و می تواند متغیر باشد(ظاهر جمله). ژرف ساخت معنای زیر بنایی جمله است و بدون توجه به ساختارظاهری جمله، ثابت می ماند.</a:t>
            </a:r>
            <a:endParaRPr lang="en-US" sz="2400" dirty="0">
              <a:cs typeface="B Homa"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چرا دستور زبان جهانی</a:t>
            </a:r>
            <a:endParaRPr lang="en-US" sz="3200" dirty="0">
              <a:cs typeface="B Homa" pitchFamily="2" charset="-78"/>
            </a:endParaRPr>
          </a:p>
        </p:txBody>
      </p:sp>
      <p:sp>
        <p:nvSpPr>
          <p:cNvPr id="3" name="Content Placeholder 2"/>
          <p:cNvSpPr>
            <a:spLocks noGrp="1"/>
          </p:cNvSpPr>
          <p:nvPr>
            <p:ph idx="1"/>
          </p:nvPr>
        </p:nvSpPr>
        <p:spPr>
          <a:xfrm>
            <a:off x="457200" y="1412776"/>
            <a:ext cx="7467600" cy="4713387"/>
          </a:xfrm>
        </p:spPr>
        <p:txBody>
          <a:bodyPr>
            <a:normAutofit fontScale="92500"/>
          </a:bodyPr>
          <a:lstStyle/>
          <a:p>
            <a:pPr algn="just" rtl="1">
              <a:lnSpc>
                <a:spcPct val="150000"/>
              </a:lnSpc>
            </a:pPr>
            <a:r>
              <a:rPr lang="fa-IR" sz="2400" dirty="0" smtClean="0">
                <a:cs typeface="B Homa" pitchFamily="2" charset="-78"/>
              </a:rPr>
              <a:t>در نیمه اول قرن گذشته توجهی به فرایند های ذاتی و پیچیده ذهنی نمی شد</a:t>
            </a:r>
            <a:r>
              <a:rPr lang="en-US" sz="2400" dirty="0" smtClean="0">
                <a:cs typeface="B Homa" pitchFamily="2" charset="-78"/>
              </a:rPr>
              <a:t>.</a:t>
            </a:r>
          </a:p>
          <a:p>
            <a:pPr algn="just" rtl="1">
              <a:lnSpc>
                <a:spcPct val="150000"/>
              </a:lnSpc>
            </a:pPr>
            <a:r>
              <a:rPr lang="fa-IR" sz="2400" dirty="0" smtClean="0">
                <a:cs typeface="B Homa" pitchFamily="2" charset="-78"/>
              </a:rPr>
              <a:t>شکوفایی زبان درمحدوه زمانی کوتاه درکودکان توسط مطالعات قبلی قابل توجیه نخواهد بود. </a:t>
            </a:r>
            <a:endParaRPr lang="en-US" sz="2400" dirty="0" smtClean="0">
              <a:cs typeface="B Homa" pitchFamily="2" charset="-78"/>
            </a:endParaRPr>
          </a:p>
          <a:p>
            <a:pPr algn="just" rtl="1">
              <a:lnSpc>
                <a:spcPct val="150000"/>
              </a:lnSpc>
            </a:pPr>
            <a:r>
              <a:rPr lang="fa-IR" sz="2400" dirty="0" smtClean="0">
                <a:cs typeface="B Homa" pitchFamily="2" charset="-78"/>
              </a:rPr>
              <a:t>تعریف دستور زبان جهانی توسط چامسکی . او بر این باور بود که یک سیستم یادگیری خاصی به طور ذاتی در ذهن بشر به ودیعه نهاده شده که آنها را قادر می سازد بعد از تولد در هر نقطه ای از دنیا که باشند بتوانند سخن بگویند و به طور خلاق از ساختار های زبانی استفاده کنند.</a:t>
            </a:r>
            <a:endParaRPr lang="en-US" sz="2400" dirty="0" smtClean="0">
              <a:cs typeface="B Homa" pitchFamily="2" charset="-78"/>
            </a:endParaRPr>
          </a:p>
          <a:p>
            <a:pPr algn="just" rtl="1"/>
            <a:endParaRPr lang="en-US" sz="2400" dirty="0">
              <a:cs typeface="B Homa"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0"/>
            <a:ext cx="7467600" cy="3789040"/>
          </a:xfrm>
        </p:spPr>
        <p:txBody>
          <a:bodyPr>
            <a:noAutofit/>
          </a:bodyPr>
          <a:lstStyle/>
          <a:p>
            <a:pPr algn="just" rtl="1">
              <a:lnSpc>
                <a:spcPct val="150000"/>
              </a:lnSpc>
              <a:buNone/>
            </a:pPr>
            <a:r>
              <a:rPr lang="fa-IR" sz="2800" dirty="0" smtClean="0">
                <a:cs typeface="B Homa" pitchFamily="2" charset="-78"/>
              </a:rPr>
              <a:t>دستور زبان جهانی</a:t>
            </a:r>
            <a:r>
              <a:rPr lang="en-US" sz="2800" dirty="0" smtClean="0">
                <a:cs typeface="B Homa" pitchFamily="2" charset="-78"/>
              </a:rPr>
              <a:t>       Universal Grammer,</a:t>
            </a:r>
            <a:endParaRPr lang="fa-IR" sz="2800" dirty="0" smtClean="0">
              <a:cs typeface="B Homa" pitchFamily="2" charset="-78"/>
            </a:endParaRPr>
          </a:p>
          <a:p>
            <a:pPr algn="just" rtl="1">
              <a:lnSpc>
                <a:spcPct val="150000"/>
              </a:lnSpc>
              <a:buNone/>
            </a:pPr>
            <a:r>
              <a:rPr lang="fa-IR" sz="2200" dirty="0" smtClean="0">
                <a:cs typeface="B Homa" pitchFamily="2" charset="-78"/>
              </a:rPr>
              <a:t>واقعیت آن است که هر زبانی در سطح اولیه با سایر زبان ها تفاوت ندارد. دستور زبان جهانی به عنوان مجموع قواعدی محسوب می شود که از بدو تولد در مغز ما تعبیه شده است. چامسکی معتقد است که دستور زبان جهانی، فطری است و به صورت </a:t>
            </a:r>
            <a:r>
              <a:rPr lang="fa-IR" sz="2200" u="sng" dirty="0" smtClean="0">
                <a:cs typeface="B Homa" pitchFamily="2" charset="-78"/>
              </a:rPr>
              <a:t>ژنتیکی </a:t>
            </a:r>
            <a:r>
              <a:rPr lang="fa-IR" sz="2200" dirty="0" smtClean="0">
                <a:cs typeface="B Homa" pitchFamily="2" charset="-78"/>
              </a:rPr>
              <a:t>از قبل تعیین شده، </a:t>
            </a:r>
            <a:r>
              <a:rPr lang="fa-IR" sz="2200" u="sng" dirty="0" smtClean="0">
                <a:cs typeface="B Homa" pitchFamily="2" charset="-78"/>
              </a:rPr>
              <a:t>مختص یک حوزه</a:t>
            </a:r>
            <a:r>
              <a:rPr lang="fa-IR" sz="2200" dirty="0" smtClean="0">
                <a:cs typeface="B Homa" pitchFamily="2" charset="-78"/>
              </a:rPr>
              <a:t> است و </a:t>
            </a:r>
            <a:r>
              <a:rPr lang="fa-IR" sz="2200" u="sng" dirty="0" smtClean="0">
                <a:cs typeface="B Homa" pitchFamily="2" charset="-78"/>
              </a:rPr>
              <a:t>مستقل از سایر قابلیت های شناختی </a:t>
            </a:r>
            <a:r>
              <a:rPr lang="fa-IR" sz="2200" dirty="0" smtClean="0">
                <a:cs typeface="B Homa" pitchFamily="2" charset="-78"/>
              </a:rPr>
              <a:t>است. </a:t>
            </a:r>
            <a:r>
              <a:rPr lang="fa-IR" sz="2200" u="sng" dirty="0" smtClean="0">
                <a:solidFill>
                  <a:schemeClr val="accent3"/>
                </a:solidFill>
                <a:cs typeface="B Homa" pitchFamily="2" charset="-78"/>
              </a:rPr>
              <a:t>شاید علت توانایی ما در فراگیری بسیار سریع زبان نیز دستور زبان جهانی باشد.</a:t>
            </a:r>
          </a:p>
          <a:p>
            <a:pPr algn="just" rtl="1">
              <a:lnSpc>
                <a:spcPct val="150000"/>
              </a:lnSpc>
              <a:buNone/>
            </a:pPr>
            <a:endParaRPr lang="en-US" sz="2200" u="sng" dirty="0">
              <a:solidFill>
                <a:schemeClr val="accent3"/>
              </a:solidFill>
              <a:cs typeface="B Homa" pitchFamily="2" charset="-78"/>
            </a:endParaRPr>
          </a:p>
        </p:txBody>
      </p:sp>
      <p:pic>
        <p:nvPicPr>
          <p:cNvPr id="5122" name="Picture 2" descr="F:\term3\cognative science\pictures\11.jpg"/>
          <p:cNvPicPr>
            <a:picLocks noChangeAspect="1" noChangeArrowheads="1"/>
          </p:cNvPicPr>
          <p:nvPr/>
        </p:nvPicPr>
        <p:blipFill>
          <a:blip r:embed="rId2" cstate="print"/>
          <a:srcRect/>
          <a:stretch>
            <a:fillRect/>
          </a:stretch>
        </p:blipFill>
        <p:spPr bwMode="auto">
          <a:xfrm>
            <a:off x="1691680" y="3782612"/>
            <a:ext cx="3539965" cy="301017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7467600" cy="5976664"/>
          </a:xfrm>
        </p:spPr>
        <p:txBody>
          <a:bodyPr>
            <a:normAutofit lnSpcReduction="10000"/>
          </a:bodyPr>
          <a:lstStyle/>
          <a:p>
            <a:pPr algn="just" rtl="1">
              <a:lnSpc>
                <a:spcPct val="150000"/>
              </a:lnSpc>
              <a:buNone/>
            </a:pPr>
            <a:r>
              <a:rPr lang="fa-IR" sz="2800" dirty="0" smtClean="0">
                <a:solidFill>
                  <a:schemeClr val="accent1"/>
                </a:solidFill>
                <a:cs typeface="B Homa" pitchFamily="2" charset="-78"/>
              </a:rPr>
              <a:t>انتقادات به دستور زبان جهانی چامسکی</a:t>
            </a:r>
          </a:p>
          <a:p>
            <a:pPr algn="just" rtl="1">
              <a:lnSpc>
                <a:spcPct val="150000"/>
              </a:lnSpc>
              <a:buFont typeface="Arial" pitchFamily="34" charset="0"/>
              <a:buChar char="•"/>
            </a:pPr>
            <a:r>
              <a:rPr lang="fa-IR" sz="2400" dirty="0" smtClean="0">
                <a:solidFill>
                  <a:schemeClr val="accent1"/>
                </a:solidFill>
                <a:cs typeface="B Homa" pitchFamily="2" charset="-78"/>
              </a:rPr>
              <a:t>شواهد کمی وجود دارد که از طرح ژن های خاص زبانی حمایت کند.</a:t>
            </a:r>
          </a:p>
          <a:p>
            <a:pPr algn="just" rtl="1">
              <a:lnSpc>
                <a:spcPct val="150000"/>
              </a:lnSpc>
              <a:buFont typeface="Arial" pitchFamily="34" charset="0"/>
              <a:buChar char="•"/>
            </a:pPr>
            <a:r>
              <a:rPr lang="fa-IR" sz="2400" dirty="0" smtClean="0">
                <a:solidFill>
                  <a:schemeClr val="accent1"/>
                </a:solidFill>
                <a:cs typeface="B Homa" pitchFamily="2" charset="-78"/>
              </a:rPr>
              <a:t>ویژگی حوزه ای بودن مدل زبانی ارایه شده نیز مورد تردید است زیرا قوانین حاکم بر زبان ممکن است کلی تر باشد، یعنی خود را در ظرفیت های شناختی غیر زبانی نیز نشان دهد، بنابراین زبان را نمی توان به هیچ وجه خاص و ویژه دانست. </a:t>
            </a:r>
            <a:r>
              <a:rPr lang="fa-IR" sz="2400" dirty="0" smtClean="0">
                <a:solidFill>
                  <a:schemeClr val="accent3"/>
                </a:solidFill>
                <a:cs typeface="B Homa" pitchFamily="2" charset="-78"/>
              </a:rPr>
              <a:t>در واقع چامسکی معتقد بود که زبان مستقل از معنا و شناخت است.</a:t>
            </a:r>
          </a:p>
          <a:p>
            <a:pPr algn="just" rtl="1">
              <a:lnSpc>
                <a:spcPct val="150000"/>
              </a:lnSpc>
              <a:buFont typeface="Arial" pitchFamily="34" charset="0"/>
              <a:buChar char="•"/>
            </a:pPr>
            <a:endParaRPr lang="fa-IR" sz="2400" dirty="0" smtClean="0">
              <a:solidFill>
                <a:schemeClr val="accent3"/>
              </a:solidFill>
              <a:cs typeface="B Homa" pitchFamily="2" charset="-78"/>
            </a:endParaRPr>
          </a:p>
          <a:p>
            <a:pPr algn="just" rtl="1">
              <a:lnSpc>
                <a:spcPct val="150000"/>
              </a:lnSpc>
              <a:buFont typeface="Arial" pitchFamily="34" charset="0"/>
              <a:buChar char="•"/>
            </a:pPr>
            <a:endParaRPr lang="fa-IR" sz="2400" dirty="0" smtClean="0">
              <a:solidFill>
                <a:schemeClr val="accent3"/>
              </a:solidFill>
              <a:cs typeface="B Homa" pitchFamily="2" charset="-78"/>
            </a:endParaRPr>
          </a:p>
          <a:p>
            <a:pPr algn="ctr" rtl="1">
              <a:lnSpc>
                <a:spcPct val="150000"/>
              </a:lnSpc>
              <a:buNone/>
            </a:pPr>
            <a:r>
              <a:rPr lang="fa-IR" sz="2400" dirty="0" smtClean="0">
                <a:solidFill>
                  <a:schemeClr val="accent3"/>
                </a:solidFill>
                <a:cs typeface="B Homa" pitchFamily="2" charset="-78"/>
              </a:rPr>
              <a:t>زبان شناسی شناختی ، 1970</a:t>
            </a:r>
            <a:endParaRPr lang="en-US" sz="2400" dirty="0" smtClean="0">
              <a:solidFill>
                <a:schemeClr val="accent3"/>
              </a:solidFill>
              <a:cs typeface="B Homa" pitchFamily="2" charset="-78"/>
            </a:endParaRPr>
          </a:p>
          <a:p>
            <a:pPr algn="just" rtl="1">
              <a:lnSpc>
                <a:spcPct val="150000"/>
              </a:lnSpc>
              <a:buNone/>
            </a:pPr>
            <a:endParaRPr lang="en-US" sz="2400" dirty="0">
              <a:cs typeface="B Homa" pitchFamily="2" charset="-78"/>
            </a:endParaRPr>
          </a:p>
        </p:txBody>
      </p:sp>
      <p:sp>
        <p:nvSpPr>
          <p:cNvPr id="4" name="Down Arrow 3"/>
          <p:cNvSpPr/>
          <p:nvPr/>
        </p:nvSpPr>
        <p:spPr>
          <a:xfrm>
            <a:off x="3563888" y="4149080"/>
            <a:ext cx="86409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ظهور زبان شناسی شناختی</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زبان شناسی شناختی به دنبال بیان رابطه زبان و شناخت و توضیح شکل گیری معانی بود. زبان شناسان شناختی در مخالفت با نظریات چامسکی، بیان کردند که رابطه بین زبان و سایر جنبه های شناختی تفکیک ناپذیر است. آنها معتقد بودند که مبنای زبان مکانیزم های مفهومی هستند. </a:t>
            </a:r>
            <a:r>
              <a:rPr lang="fa-IR" sz="2400" dirty="0" smtClean="0">
                <a:solidFill>
                  <a:schemeClr val="accent3"/>
                </a:solidFill>
                <a:cs typeface="B Homa" pitchFamily="2" charset="-78"/>
              </a:rPr>
              <a:t>استعاره</a:t>
            </a:r>
            <a:r>
              <a:rPr lang="fa-IR" sz="2400" dirty="0" smtClean="0">
                <a:cs typeface="B Homa" pitchFamily="2" charset="-78"/>
              </a:rPr>
              <a:t> مثال خوبی از این نمونه است.</a:t>
            </a:r>
            <a:endParaRPr lang="en-US" sz="2400" dirty="0">
              <a:cs typeface="B Homa"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استعاره</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از نظر معناشناسان شناختی ، استعاره به هر گونه فهم و بیان مفاهیم انتزاعی در قالب مفاهیم ملموس تر گفته می شود، اساس استعاره درک و تجربه یک چیز بر اساس چیز دیگر است. این دیدگاه پاسخی به این سوال است ”ما چگونه حوزه های انتزاعی مانند عشق ، عدالت، زمان و یا ایده ها رابازنمایی و یا در مورد آنها فکر می کنیم؟“</a:t>
            </a:r>
            <a:endParaRPr lang="en-US" sz="2400" dirty="0">
              <a:cs typeface="B Homa"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7467600" cy="4680520"/>
          </a:xfrm>
        </p:spPr>
        <p:txBody>
          <a:bodyPr>
            <a:normAutofit/>
          </a:bodyPr>
          <a:lstStyle/>
          <a:p>
            <a:pPr algn="just" rtl="1">
              <a:lnSpc>
                <a:spcPct val="150000"/>
              </a:lnSpc>
              <a:buNone/>
            </a:pPr>
            <a:r>
              <a:rPr lang="fa-IR" sz="2400" dirty="0" smtClean="0">
                <a:cs typeface="B Homa" pitchFamily="2" charset="-78"/>
              </a:rPr>
              <a:t>طبق نظر لیکاف و جانسون ،استعاره به هیچ وجه امری تزیینی و یا مخصوص زبان ادبی نیست، بلکه در اندیشه و عمل هر روز ما ساری و جاری است. فرایند های تفکر انسان اساسا استعاری می باشند، یعنی نظام تصوری ذهن انسان اساسا بر مبنای استعاره شکل گرفته و تعریف شده است. در واقع استعاره باز نمود ادعایی است که به عنوان یکی از اصول اساسی در زبان شناسی مطرح می باشد و بر اساس آن زبان و تفکر با یکدیگر در هم تنیده شده اند.</a:t>
            </a:r>
          </a:p>
          <a:p>
            <a:pPr algn="just" rtl="1">
              <a:lnSpc>
                <a:spcPct val="150000"/>
              </a:lnSpc>
              <a:buNone/>
            </a:pPr>
            <a:endParaRPr lang="fa-IR" sz="2400" dirty="0" smtClean="0">
              <a:cs typeface="B Homa" pitchFamily="2" charset="-78"/>
            </a:endParaRPr>
          </a:p>
          <a:p>
            <a:pPr algn="just" rtl="1">
              <a:lnSpc>
                <a:spcPct val="150000"/>
              </a:lnSpc>
              <a:buNone/>
            </a:pPr>
            <a:endParaRPr lang="fa-IR" sz="2400" dirty="0" smtClean="0">
              <a:cs typeface="B Homa" pitchFamily="2" charset="-78"/>
            </a:endParaRPr>
          </a:p>
          <a:p>
            <a:pPr algn="just" rtl="1">
              <a:lnSpc>
                <a:spcPct val="150000"/>
              </a:lnSpc>
              <a:buNone/>
            </a:pPr>
            <a:endParaRPr lang="en-US" sz="2400" dirty="0">
              <a:cs typeface="B Hom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solidFill>
                  <a:schemeClr val="bg1">
                    <a:lumMod val="50000"/>
                  </a:schemeClr>
                </a:solidFill>
                <a:cs typeface="B Homa" pitchFamily="2" charset="-78"/>
              </a:rPr>
              <a:t> زبان شناسی شناختی</a:t>
            </a:r>
            <a:endParaRPr lang="en-US" sz="4000" dirty="0">
              <a:solidFill>
                <a:schemeClr val="bg1">
                  <a:lumMod val="50000"/>
                </a:schemeClr>
              </a:solidFill>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در زبان شناسی </a:t>
            </a:r>
            <a:r>
              <a:rPr lang="fa-IR" sz="2400" dirty="0" smtClean="0">
                <a:cs typeface="B Homa" pitchFamily="2" charset="-78"/>
              </a:rPr>
              <a:t>شناختی، </a:t>
            </a:r>
            <a:r>
              <a:rPr lang="fa-IR" sz="2400" dirty="0" smtClean="0">
                <a:cs typeface="B Homa" pitchFamily="2" charset="-78"/>
              </a:rPr>
              <a:t>تعامل با جهان به وسیله ساختارهای اطلاعاتی  ذهن صورت می گیرد و در این میان بر زبان طبیعی به عنوان وسیله ای برای سازمان دهی ، پردازش و انتقال اطلاعات تاکید می شود. بنابر این، در رویکرد زبان شناسی شناختی ، به زبان به عنوان </a:t>
            </a:r>
            <a:r>
              <a:rPr lang="fa-IR" sz="2400" dirty="0" smtClean="0">
                <a:solidFill>
                  <a:schemeClr val="tx1">
                    <a:lumMod val="50000"/>
                  </a:schemeClr>
                </a:solidFill>
                <a:cs typeface="B Homa" pitchFamily="2" charset="-78"/>
              </a:rPr>
              <a:t>مخزنی از دانش بشر </a:t>
            </a:r>
            <a:r>
              <a:rPr lang="fa-IR" sz="2400" dirty="0" smtClean="0">
                <a:cs typeface="B Homa" pitchFamily="2" charset="-78"/>
              </a:rPr>
              <a:t>در مورد جهان خارج و مجموعه ای نظام مند از مقولات معنا دار که ما را در رویارویی با تجربیات نوین و ذخیره اطلاعات در موردتجربیات پیشین یاری می رساند، نگریسته می شود.</a:t>
            </a:r>
            <a:endParaRPr lang="en-US" sz="2400" dirty="0">
              <a:cs typeface="B Homa"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9"/>
            <a:ext cx="7467600" cy="3744416"/>
          </a:xfrm>
        </p:spPr>
        <p:txBody>
          <a:bodyPr>
            <a:normAutofit/>
          </a:bodyPr>
          <a:lstStyle/>
          <a:p>
            <a:pPr algn="just" rtl="1">
              <a:lnSpc>
                <a:spcPct val="150000"/>
              </a:lnSpc>
              <a:buNone/>
            </a:pPr>
            <a:r>
              <a:rPr lang="fa-IR" sz="2000" dirty="0" smtClean="0">
                <a:cs typeface="B Homa" pitchFamily="2" charset="-78"/>
              </a:rPr>
              <a:t>مثالی از یک تصور استعاری ،در زیر آمده است.</a:t>
            </a:r>
          </a:p>
          <a:p>
            <a:pPr algn="just" rtl="1">
              <a:lnSpc>
                <a:spcPct val="150000"/>
              </a:lnSpc>
              <a:buNone/>
            </a:pPr>
            <a:r>
              <a:rPr lang="fa-IR" sz="2000" dirty="0" smtClean="0">
                <a:cs typeface="B Homa" pitchFamily="2" charset="-78"/>
              </a:rPr>
              <a:t>”</a:t>
            </a:r>
            <a:r>
              <a:rPr lang="fa-IR" sz="2000" dirty="0" smtClean="0">
                <a:solidFill>
                  <a:schemeClr val="accent3"/>
                </a:solidFill>
                <a:cs typeface="B Homa" pitchFamily="2" charset="-78"/>
              </a:rPr>
              <a:t>مباحثه مثل جنگ است</a:t>
            </a:r>
            <a:r>
              <a:rPr lang="fa-IR" sz="2000" dirty="0" smtClean="0">
                <a:cs typeface="B Homa" pitchFamily="2" charset="-78"/>
              </a:rPr>
              <a:t>“، این استعاره در عبارات و اصطلاحات زیادی در زبان روزمره ما منعکس می شود.</a:t>
            </a:r>
          </a:p>
          <a:p>
            <a:pPr algn="just" rtl="1">
              <a:lnSpc>
                <a:spcPct val="150000"/>
              </a:lnSpc>
            </a:pPr>
            <a:r>
              <a:rPr lang="fa-IR" sz="2000" dirty="0" smtClean="0">
                <a:cs typeface="B Homa" pitchFamily="2" charset="-78"/>
              </a:rPr>
              <a:t>شکستش دادم!</a:t>
            </a:r>
          </a:p>
          <a:p>
            <a:pPr algn="just" rtl="1">
              <a:lnSpc>
                <a:spcPct val="150000"/>
              </a:lnSpc>
            </a:pPr>
            <a:r>
              <a:rPr lang="fa-IR" sz="2000" dirty="0" smtClean="0">
                <a:cs typeface="B Homa" pitchFamily="2" charset="-78"/>
              </a:rPr>
              <a:t>زدی به هدف!</a:t>
            </a:r>
          </a:p>
          <a:p>
            <a:pPr algn="just" rtl="1">
              <a:lnSpc>
                <a:spcPct val="150000"/>
              </a:lnSpc>
              <a:buNone/>
            </a:pPr>
            <a:r>
              <a:rPr lang="fa-IR" sz="2000" dirty="0" smtClean="0">
                <a:cs typeface="B Homa" pitchFamily="2" charset="-78"/>
              </a:rPr>
              <a:t>در واقع ما طرف مباحثه را مانند یک دشمن می بینیم ، به مواضع او حمله می کنیم و از مواضع خود دفاع می کنیم و در نهایت مباحثه را می بریم یا می بازیم.</a:t>
            </a:r>
          </a:p>
          <a:p>
            <a:pPr algn="just" rtl="1">
              <a:buNone/>
            </a:pPr>
            <a:endParaRPr lang="en-US" sz="2000" dirty="0">
              <a:cs typeface="B Homa" pitchFamily="2" charset="-78"/>
            </a:endParaRPr>
          </a:p>
        </p:txBody>
      </p:sp>
      <p:pic>
        <p:nvPicPr>
          <p:cNvPr id="2050" name="Picture 2" descr="F:\term3\cognative science\pictures\images (2).jpg"/>
          <p:cNvPicPr>
            <a:picLocks noChangeAspect="1" noChangeArrowheads="1"/>
          </p:cNvPicPr>
          <p:nvPr/>
        </p:nvPicPr>
        <p:blipFill>
          <a:blip r:embed="rId2" cstate="print"/>
          <a:srcRect/>
          <a:stretch>
            <a:fillRect/>
          </a:stretch>
        </p:blipFill>
        <p:spPr bwMode="auto">
          <a:xfrm>
            <a:off x="2587460" y="4005064"/>
            <a:ext cx="2944680" cy="2337048"/>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7467600" cy="2808312"/>
          </a:xfrm>
        </p:spPr>
        <p:txBody>
          <a:bodyPr>
            <a:normAutofit/>
          </a:bodyPr>
          <a:lstStyle/>
          <a:p>
            <a:pPr algn="just" rtl="1">
              <a:lnSpc>
                <a:spcPct val="150000"/>
              </a:lnSpc>
              <a:buNone/>
            </a:pPr>
            <a:r>
              <a:rPr lang="fa-IR" sz="3200" dirty="0" smtClean="0">
                <a:cs typeface="B Homa" pitchFamily="2" charset="-78"/>
              </a:rPr>
              <a:t>عصب شناسی و زبان شناسی</a:t>
            </a:r>
          </a:p>
          <a:p>
            <a:pPr algn="just" rtl="1">
              <a:lnSpc>
                <a:spcPct val="150000"/>
              </a:lnSpc>
              <a:buNone/>
            </a:pPr>
            <a:r>
              <a:rPr lang="fa-IR" sz="2400" dirty="0" smtClean="0">
                <a:cs typeface="B Homa" pitchFamily="2" charset="-78"/>
              </a:rPr>
              <a:t>مطالعات عصب شناسی مربوط به زبان با بررسی بیمارانی آغاز شد که  در اثر سکته یا صدمه آسیب مغزی دیده بودند. به این بیماری آفازیا یا زبان پریشی بودند. </a:t>
            </a:r>
            <a:endParaRPr lang="en-US" sz="2400" dirty="0">
              <a:cs typeface="B Homa" pitchFamily="2" charset="-78"/>
            </a:endParaRPr>
          </a:p>
        </p:txBody>
      </p:sp>
      <p:pic>
        <p:nvPicPr>
          <p:cNvPr id="1028" name="Picture 4" descr="F:\term3\cognative science\pictures\12.jpg"/>
          <p:cNvPicPr>
            <a:picLocks noChangeAspect="1" noChangeArrowheads="1"/>
          </p:cNvPicPr>
          <p:nvPr/>
        </p:nvPicPr>
        <p:blipFill>
          <a:blip r:embed="rId2" cstate="print"/>
          <a:srcRect/>
          <a:stretch>
            <a:fillRect/>
          </a:stretch>
        </p:blipFill>
        <p:spPr bwMode="auto">
          <a:xfrm>
            <a:off x="832084" y="3140968"/>
            <a:ext cx="5044332" cy="25622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7467600" cy="1828800"/>
          </a:xfrm>
        </p:spPr>
        <p:txBody>
          <a:bodyPr>
            <a:normAutofit/>
          </a:bodyPr>
          <a:lstStyle/>
          <a:p>
            <a:pPr algn="just" rtl="1">
              <a:lnSpc>
                <a:spcPct val="150000"/>
              </a:lnSpc>
              <a:buNone/>
            </a:pPr>
            <a:r>
              <a:rPr lang="fa-IR" sz="2400" dirty="0" smtClean="0">
                <a:solidFill>
                  <a:schemeClr val="accent3"/>
                </a:solidFill>
                <a:cs typeface="B Homa" pitchFamily="2" charset="-78"/>
              </a:rPr>
              <a:t>زبان پریشان بروکا </a:t>
            </a:r>
            <a:r>
              <a:rPr lang="fa-IR" sz="2400" dirty="0" smtClean="0">
                <a:cs typeface="B Homa" pitchFamily="2" charset="-78"/>
              </a:rPr>
              <a:t>کسانی بودند که آنچه را می شنیدند، می فهمیدند یعنی درک مطلب آنها درست بود اما در تلفظ و تولید گفتار مشکل داشتند.</a:t>
            </a:r>
            <a:endParaRPr lang="en-US" sz="2400" dirty="0" smtClean="0">
              <a:cs typeface="B Homa" pitchFamily="2" charset="-78"/>
            </a:endParaRPr>
          </a:p>
          <a:p>
            <a:pPr algn="just" rtl="1">
              <a:lnSpc>
                <a:spcPct val="150000"/>
              </a:lnSpc>
              <a:buNone/>
            </a:pPr>
            <a:endParaRPr lang="en-US" sz="2400" dirty="0">
              <a:cs typeface="B Homa" pitchFamily="2" charset="-78"/>
            </a:endParaRPr>
          </a:p>
        </p:txBody>
      </p:sp>
      <p:pic>
        <p:nvPicPr>
          <p:cNvPr id="4" name="Picture 3"/>
          <p:cNvPicPr>
            <a:picLocks noChangeAspect="1" noChangeArrowheads="1"/>
          </p:cNvPicPr>
          <p:nvPr/>
        </p:nvPicPr>
        <p:blipFill>
          <a:blip r:embed="rId2" cstate="print"/>
          <a:srcRect/>
          <a:stretch>
            <a:fillRect/>
          </a:stretch>
        </p:blipFill>
        <p:spPr bwMode="auto">
          <a:xfrm>
            <a:off x="0" y="2852936"/>
            <a:ext cx="8316416" cy="223224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7467600" cy="2088231"/>
          </a:xfrm>
        </p:spPr>
        <p:txBody>
          <a:bodyPr>
            <a:normAutofit/>
          </a:bodyPr>
          <a:lstStyle/>
          <a:p>
            <a:pPr algn="just" rtl="1">
              <a:lnSpc>
                <a:spcPct val="150000"/>
              </a:lnSpc>
              <a:buNone/>
            </a:pPr>
            <a:r>
              <a:rPr lang="fa-IR" sz="2400" dirty="0" smtClean="0">
                <a:cs typeface="B Homa" pitchFamily="2" charset="-78"/>
              </a:rPr>
              <a:t>بیمارانی که دچار </a:t>
            </a:r>
            <a:r>
              <a:rPr lang="fa-IR" sz="2400" dirty="0" smtClean="0">
                <a:solidFill>
                  <a:schemeClr val="accent3"/>
                </a:solidFill>
                <a:cs typeface="B Homa" pitchFamily="2" charset="-78"/>
              </a:rPr>
              <a:t>زبان پریشی ورنیکه </a:t>
            </a:r>
            <a:r>
              <a:rPr lang="fa-IR" sz="2400" dirty="0" smtClean="0">
                <a:cs typeface="B Homa" pitchFamily="2" charset="-78"/>
              </a:rPr>
              <a:t>هستند در درک مطلب، خواندن و نوشتن مشکل دارند. کلام این بیماران از لحاظ سرعت، آهنگ و تکیه ها صحیح است، ولی فاقد محتوا یا معناست.</a:t>
            </a:r>
            <a:endParaRPr lang="en-US" sz="2400" dirty="0">
              <a:cs typeface="B Homa" pitchFamily="2" charset="-78"/>
            </a:endParaRPr>
          </a:p>
        </p:txBody>
      </p:sp>
      <p:pic>
        <p:nvPicPr>
          <p:cNvPr id="2050" name="Picture 2"/>
          <p:cNvPicPr>
            <a:picLocks noChangeAspect="1" noChangeArrowheads="1"/>
          </p:cNvPicPr>
          <p:nvPr/>
        </p:nvPicPr>
        <p:blipFill>
          <a:blip r:embed="rId2" cstate="print"/>
          <a:srcRect/>
          <a:stretch>
            <a:fillRect/>
          </a:stretch>
        </p:blipFill>
        <p:spPr bwMode="auto">
          <a:xfrm>
            <a:off x="251520" y="2780928"/>
            <a:ext cx="8064896" cy="2316088"/>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00392" cy="1916832"/>
          </a:xfrm>
        </p:spPr>
        <p:txBody>
          <a:bodyPr>
            <a:normAutofit/>
          </a:bodyPr>
          <a:lstStyle/>
          <a:p>
            <a:pPr algn="just" rtl="1">
              <a:lnSpc>
                <a:spcPct val="150000"/>
              </a:lnSpc>
              <a:buNone/>
            </a:pPr>
            <a:r>
              <a:rPr lang="fa-IR" sz="2800" dirty="0" smtClean="0">
                <a:cs typeface="B Homa" pitchFamily="2" charset="-78"/>
              </a:rPr>
              <a:t>مدل ورنیکه – گشویند</a:t>
            </a:r>
          </a:p>
          <a:p>
            <a:pPr algn="just" rtl="1">
              <a:lnSpc>
                <a:spcPct val="150000"/>
              </a:lnSpc>
              <a:buNone/>
            </a:pPr>
            <a:r>
              <a:rPr lang="fa-IR" sz="2000" dirty="0" smtClean="0">
                <a:cs typeface="B Homa" pitchFamily="2" charset="-78"/>
              </a:rPr>
              <a:t>این مدل نقش های کارکردی نواحی مختلف مغز را که در پردازش زبان دخیل هستند و هم چنین ارتباطات و آثار متقابل آن ها را مشخص می کند.</a:t>
            </a:r>
            <a:endParaRPr lang="en-US" sz="2000" dirty="0">
              <a:cs typeface="B Homa" pitchFamily="2" charset="-78"/>
            </a:endParaRPr>
          </a:p>
        </p:txBody>
      </p:sp>
      <p:pic>
        <p:nvPicPr>
          <p:cNvPr id="3076" name="Picture 4"/>
          <p:cNvPicPr>
            <a:picLocks noChangeAspect="1" noChangeArrowheads="1"/>
          </p:cNvPicPr>
          <p:nvPr/>
        </p:nvPicPr>
        <p:blipFill>
          <a:blip r:embed="rId2" cstate="print"/>
          <a:srcRect/>
          <a:stretch>
            <a:fillRect/>
          </a:stretch>
        </p:blipFill>
        <p:spPr bwMode="auto">
          <a:xfrm>
            <a:off x="467544" y="1681942"/>
            <a:ext cx="6120680" cy="4991437"/>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انتقادات به مدل ورنیکه- گشویند</a:t>
            </a:r>
            <a:endParaRPr lang="en-US" sz="3200" dirty="0">
              <a:cs typeface="B Homa" pitchFamily="2" charset="-78"/>
            </a:endParaRPr>
          </a:p>
        </p:txBody>
      </p:sp>
      <p:sp>
        <p:nvSpPr>
          <p:cNvPr id="3" name="Content Placeholder 2"/>
          <p:cNvSpPr>
            <a:spLocks noGrp="1"/>
          </p:cNvSpPr>
          <p:nvPr>
            <p:ph idx="1"/>
          </p:nvPr>
        </p:nvSpPr>
        <p:spPr>
          <a:xfrm>
            <a:off x="457200" y="1412776"/>
            <a:ext cx="7467600" cy="4713387"/>
          </a:xfrm>
        </p:spPr>
        <p:txBody>
          <a:bodyPr>
            <a:normAutofit fontScale="92500"/>
          </a:bodyPr>
          <a:lstStyle/>
          <a:p>
            <a:pPr algn="just" rtl="1">
              <a:lnSpc>
                <a:spcPct val="150000"/>
              </a:lnSpc>
              <a:buFont typeface="Arial" pitchFamily="34" charset="0"/>
              <a:buChar char="•"/>
            </a:pPr>
            <a:r>
              <a:rPr lang="fa-IR" sz="2400" dirty="0" smtClean="0">
                <a:cs typeface="B Homa" pitchFamily="2" charset="-78"/>
              </a:rPr>
              <a:t>برخی این مدل را ساده سازی بیش از حد یک نظریه ی عصبی برای زبان می دانند. نواحی مشخص شده در این مدل ارتباط کاملی با عملکرد های فرض شده آنها ندارد. برای مثال در مواردی با بیمارانی که دچار زبان پریشی بروکا یا ورنیکه هستند مواجهه می شویم در حالیکه ناحیه بروکا یا ورنیکه آنها آسیب ندیده است.</a:t>
            </a:r>
          </a:p>
          <a:p>
            <a:pPr algn="just" rtl="1">
              <a:lnSpc>
                <a:spcPct val="150000"/>
              </a:lnSpc>
              <a:buFont typeface="Arial" pitchFamily="34" charset="0"/>
              <a:buChar char="•"/>
            </a:pPr>
            <a:r>
              <a:rPr lang="fa-IR" sz="2400" dirty="0" smtClean="0">
                <a:cs typeface="B Homa" pitchFamily="2" charset="-78"/>
              </a:rPr>
              <a:t>نواحی مشخص شده توسط این مدل به عنوان انجام یک سری خصوصیات ویژه حسی و حرکتی خاص معرفی می شود در حالیکه تصویر برداری های مغزی نشان می دهد که این نواحی نمایشگر توانایی های زبانی و مستقل از خصوصیات  صرفا حسی یا حرکتی است.</a:t>
            </a:r>
            <a:endParaRPr lang="en-US" sz="2400" dirty="0">
              <a:cs typeface="B Homa"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467600" cy="5433467"/>
          </a:xfrm>
        </p:spPr>
        <p:txBody>
          <a:bodyPr>
            <a:normAutofit lnSpcReduction="10000"/>
          </a:bodyPr>
          <a:lstStyle/>
          <a:p>
            <a:pPr algn="just" rtl="1">
              <a:lnSpc>
                <a:spcPct val="150000"/>
              </a:lnSpc>
              <a:buFont typeface="Arial" pitchFamily="34" charset="0"/>
              <a:buChar char="•"/>
            </a:pPr>
            <a:r>
              <a:rPr lang="fa-IR" sz="2400" dirty="0" smtClean="0">
                <a:cs typeface="B Homa" pitchFamily="2" charset="-78"/>
              </a:rPr>
              <a:t>انتقاد دیگر آن است که در این مدل فرض شده، که نواحی مشخص شده صرفا به پردازش زبان تعلق دارند، این در حالی است که ممکن است علت اصلی اختلال در سیستم های دیگر باشد که زبان به آن ها وابسته است مثل حافظه و توجه.</a:t>
            </a:r>
          </a:p>
          <a:p>
            <a:pPr algn="just" rtl="1">
              <a:lnSpc>
                <a:spcPct val="150000"/>
              </a:lnSpc>
              <a:buFont typeface="Arial" pitchFamily="34" charset="0"/>
              <a:buChar char="•"/>
            </a:pPr>
            <a:r>
              <a:rPr lang="fa-IR" sz="2400" dirty="0" smtClean="0">
                <a:cs typeface="B Homa" pitchFamily="2" charset="-78"/>
              </a:rPr>
              <a:t>مشکل دیگر این است که در روش شناسی این مدل شواهد، بدست آمده از مطالعات موردی بالینی در بیماران آسیب دیده مغزی است که پس از مرگ آنها جمه آوری شده است. در حالیکه امروزه تکنیک های تصویر برداری مغزی از قابلیت های خوبی برخوردار هستند و نشان داده اند که نواحی زیادی در مغز وجود دارد که به عملکرد زبان اختصاص دارد.</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هوش مصنوعی و زبان شناسی</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در هوش مصنوعی مطالعات زبان شناسی بیشتر بر پردازش زبان طبیعی معطوف است. کازی چهار مرحله فهم زبان طبیعی را به صورت زیر بیان می کند.</a:t>
            </a:r>
          </a:p>
          <a:p>
            <a:pPr algn="just" rtl="1">
              <a:lnSpc>
                <a:spcPct val="150000"/>
              </a:lnSpc>
              <a:buFont typeface="Arial" pitchFamily="34" charset="0"/>
              <a:buChar char="•"/>
            </a:pPr>
            <a:r>
              <a:rPr lang="fa-IR" sz="2400" dirty="0" smtClean="0">
                <a:cs typeface="B Homa" pitchFamily="2" charset="-78"/>
              </a:rPr>
              <a:t>بازشناسی گفتار </a:t>
            </a:r>
          </a:p>
          <a:p>
            <a:pPr algn="just" rtl="1">
              <a:lnSpc>
                <a:spcPct val="150000"/>
              </a:lnSpc>
              <a:buFont typeface="Arial" pitchFamily="34" charset="0"/>
              <a:buChar char="•"/>
            </a:pPr>
            <a:r>
              <a:rPr lang="fa-IR" sz="2400" dirty="0" smtClean="0">
                <a:cs typeface="B Homa" pitchFamily="2" charset="-78"/>
              </a:rPr>
              <a:t>تحلیل نحوی </a:t>
            </a:r>
          </a:p>
          <a:p>
            <a:pPr algn="just" rtl="1">
              <a:lnSpc>
                <a:spcPct val="150000"/>
              </a:lnSpc>
              <a:buFont typeface="Arial" pitchFamily="34" charset="0"/>
              <a:buChar char="•"/>
            </a:pPr>
            <a:r>
              <a:rPr lang="fa-IR" sz="2400" dirty="0" smtClean="0">
                <a:cs typeface="B Homa" pitchFamily="2" charset="-78"/>
              </a:rPr>
              <a:t>تحلیل معنایی</a:t>
            </a:r>
          </a:p>
          <a:p>
            <a:pPr algn="just" rtl="1">
              <a:lnSpc>
                <a:spcPct val="150000"/>
              </a:lnSpc>
              <a:buFont typeface="Arial" pitchFamily="34" charset="0"/>
              <a:buChar char="•"/>
            </a:pPr>
            <a:r>
              <a:rPr lang="fa-IR" sz="2400" dirty="0" smtClean="0">
                <a:cs typeface="B Homa" pitchFamily="2" charset="-78"/>
              </a:rPr>
              <a:t>تحلیل کاربرد شناسی</a:t>
            </a:r>
            <a:endParaRPr lang="en-US" sz="2400" dirty="0">
              <a:cs typeface="B Homa" pitchFamily="2" charset="-7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
            <a:ext cx="7467600" cy="4437112"/>
          </a:xfrm>
        </p:spPr>
        <p:txBody>
          <a:bodyPr>
            <a:normAutofit/>
          </a:bodyPr>
          <a:lstStyle/>
          <a:p>
            <a:pPr algn="just" rtl="1">
              <a:lnSpc>
                <a:spcPct val="150000"/>
              </a:lnSpc>
              <a:buNone/>
            </a:pPr>
            <a:r>
              <a:rPr lang="fa-IR" sz="3200" dirty="0" smtClean="0">
                <a:cs typeface="B Homa" pitchFamily="2" charset="-78"/>
              </a:rPr>
              <a:t>باز شناسی گفتار</a:t>
            </a:r>
          </a:p>
          <a:p>
            <a:pPr algn="just" rtl="1">
              <a:lnSpc>
                <a:spcPct val="150000"/>
              </a:lnSpc>
              <a:buNone/>
            </a:pPr>
            <a:r>
              <a:rPr lang="fa-IR" sz="2400" dirty="0" smtClean="0">
                <a:cs typeface="B Homa" pitchFamily="2" charset="-78"/>
              </a:rPr>
              <a:t>دست یابی به بازشناسی گفتار توسط رایانه، یک آرزوی ارزشمند است. زیرا متاسفانه در ک گفتار توسط رایانه بسیار پیچیده تر از آن چیزی است که تصور کنیم. هر تلاشی در خصوص بازشناسی گفتار با طیف نگار گفتار آغاز می شود که یک بازنمود دیداری از نشان گفتاری است. بر این اساس، برنامه رایانه ای تلاش می کند واج ها رااز زنجیره گفتار تحت آنالیز استخراج کند.</a:t>
            </a:r>
            <a:endParaRPr lang="en-US" sz="2400" dirty="0">
              <a:cs typeface="B Homa" pitchFamily="2" charset="-78"/>
            </a:endParaRPr>
          </a:p>
        </p:txBody>
      </p:sp>
      <p:pic>
        <p:nvPicPr>
          <p:cNvPr id="1026" name="Picture 2"/>
          <p:cNvPicPr>
            <a:picLocks noChangeAspect="1" noChangeArrowheads="1"/>
          </p:cNvPicPr>
          <p:nvPr/>
        </p:nvPicPr>
        <p:blipFill>
          <a:blip r:embed="rId2" cstate="print"/>
          <a:srcRect/>
          <a:stretch>
            <a:fillRect/>
          </a:stretch>
        </p:blipFill>
        <p:spPr bwMode="auto">
          <a:xfrm>
            <a:off x="251520" y="4581128"/>
            <a:ext cx="7607015" cy="1656184"/>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7467600" cy="6336704"/>
          </a:xfrm>
        </p:spPr>
        <p:txBody>
          <a:bodyPr>
            <a:normAutofit/>
          </a:bodyPr>
          <a:lstStyle/>
          <a:p>
            <a:pPr algn="just" rtl="1">
              <a:lnSpc>
                <a:spcPct val="150000"/>
              </a:lnSpc>
              <a:buFont typeface="Wingdings" pitchFamily="2" charset="2"/>
              <a:buChar char="ü"/>
            </a:pPr>
            <a:r>
              <a:rPr lang="fa-IR" sz="2400" dirty="0" smtClean="0">
                <a:cs typeface="B Homa" pitchFamily="2" charset="-78"/>
              </a:rPr>
              <a:t>اگر چه بازشناسی واج ها توسط طیف نگار گفتار امکان پذیر است ولی تشخیص واژگان در مرحله بعد به دلایل زیر بسیار دشوار است.</a:t>
            </a:r>
          </a:p>
          <a:p>
            <a:pPr algn="just" rtl="1">
              <a:lnSpc>
                <a:spcPct val="150000"/>
              </a:lnSpc>
              <a:buFont typeface="Wingdings" pitchFamily="2" charset="2"/>
              <a:buChar char="ü"/>
            </a:pPr>
            <a:endParaRPr lang="fa-IR" sz="1000" dirty="0" smtClean="0">
              <a:cs typeface="B Homa" pitchFamily="2" charset="-78"/>
            </a:endParaRPr>
          </a:p>
          <a:p>
            <a:pPr marL="550926" indent="-514350" algn="just" rtl="1">
              <a:lnSpc>
                <a:spcPct val="150000"/>
              </a:lnSpc>
              <a:buFont typeface="+mj-lt"/>
              <a:buAutoNum type="romanUcPeriod"/>
            </a:pPr>
            <a:r>
              <a:rPr lang="fa-IR" sz="2400" dirty="0" smtClean="0">
                <a:cs typeface="B Nazanin" pitchFamily="2" charset="-78"/>
              </a:rPr>
              <a:t>تشخیص مرز مربوط به کلمات به خصوص در مواردی که بین کلمات مکث وجود ندارد یا در درون یک کلمه هم مکث وجود دارد.</a:t>
            </a:r>
          </a:p>
          <a:p>
            <a:pPr marL="550926" indent="-514350" algn="just" rtl="1">
              <a:lnSpc>
                <a:spcPct val="150000"/>
              </a:lnSpc>
              <a:buFont typeface="+mj-lt"/>
              <a:buAutoNum type="romanUcPeriod"/>
            </a:pPr>
            <a:r>
              <a:rPr lang="fa-IR" sz="2400" dirty="0" smtClean="0">
                <a:cs typeface="B Nazanin" pitchFamily="2" charset="-78"/>
              </a:rPr>
              <a:t>یک واج یکسان در شرایط مختلف و در گویشوران مختلف ، متفاوت است.</a:t>
            </a:r>
          </a:p>
          <a:p>
            <a:pPr marL="550926" indent="-514350" algn="just" rtl="1">
              <a:lnSpc>
                <a:spcPct val="150000"/>
              </a:lnSpc>
              <a:buFont typeface="+mj-lt"/>
              <a:buAutoNum type="romanUcPeriod"/>
            </a:pPr>
            <a:r>
              <a:rPr lang="fa-IR" sz="2400" dirty="0" smtClean="0">
                <a:cs typeface="B Nazanin" pitchFamily="2" charset="-78"/>
              </a:rPr>
              <a:t>وجود صدای زمینه </a:t>
            </a:r>
          </a:p>
          <a:p>
            <a:pPr marL="550926" indent="-514350" algn="just" rtl="1">
              <a:lnSpc>
                <a:spcPct val="150000"/>
              </a:lnSpc>
              <a:buNone/>
            </a:pPr>
            <a:endParaRPr lang="fa-IR" sz="1000" dirty="0" smtClean="0">
              <a:cs typeface="B Nazanin" pitchFamily="2" charset="-78"/>
            </a:endParaRPr>
          </a:p>
          <a:p>
            <a:pPr marL="550926" indent="-514350" algn="just" rtl="1">
              <a:lnSpc>
                <a:spcPct val="150000"/>
              </a:lnSpc>
              <a:buNone/>
            </a:pPr>
            <a:r>
              <a:rPr lang="fa-IR" sz="2400" dirty="0" smtClean="0">
                <a:solidFill>
                  <a:schemeClr val="accent3"/>
                </a:solidFill>
                <a:cs typeface="B Homa" pitchFamily="2" charset="-78"/>
              </a:rPr>
              <a:t>مردم با در نظر گرفتن معنای کلی جمله این مشکلات را حل می کنند در واقع انسان، بازشناسی گفتار را هم به صورت کل به جز و هم به صورت جز به کل انجام می دهد.</a:t>
            </a:r>
            <a:endParaRPr lang="en-US" sz="2400" dirty="0" smtClean="0">
              <a:solidFill>
                <a:schemeClr val="accent3"/>
              </a:solidFill>
              <a:cs typeface="B Homa" pitchFamily="2" charset="-78"/>
            </a:endParaRPr>
          </a:p>
          <a:p>
            <a:pPr marL="550926" indent="-514350" algn="just" rtl="1">
              <a:lnSpc>
                <a:spcPct val="150000"/>
              </a:lnSpc>
              <a:buNone/>
            </a:pPr>
            <a:endParaRPr lang="fa-IR" sz="2400" dirty="0" smtClean="0">
              <a:cs typeface="B Homa" pitchFamily="2" charset="-78"/>
            </a:endParaRPr>
          </a:p>
          <a:p>
            <a:pPr marL="550926" indent="-514350" algn="just" rtl="1">
              <a:lnSpc>
                <a:spcPct val="150000"/>
              </a:lnSpc>
              <a:buNone/>
            </a:pPr>
            <a:endParaRPr lang="en-US" sz="2400" dirty="0">
              <a:cs typeface="B Hom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normAutofit/>
          </a:bodyPr>
          <a:lstStyle/>
          <a:p>
            <a:pPr algn="r" rtl="1"/>
            <a:r>
              <a:rPr lang="fa-IR" dirty="0" smtClean="0">
                <a:solidFill>
                  <a:schemeClr val="accent5">
                    <a:lumMod val="50000"/>
                  </a:schemeClr>
                </a:solidFill>
                <a:cs typeface="B Homa" pitchFamily="2" charset="-78"/>
              </a:rPr>
              <a:t>زبان و شناخت</a:t>
            </a:r>
            <a:endParaRPr lang="en-US" dirty="0">
              <a:cs typeface="B Homa" pitchFamily="2" charset="-78"/>
            </a:endParaRPr>
          </a:p>
        </p:txBody>
      </p:sp>
      <p:sp>
        <p:nvSpPr>
          <p:cNvPr id="3" name="Content Placeholder 2"/>
          <p:cNvSpPr>
            <a:spLocks noGrp="1"/>
          </p:cNvSpPr>
          <p:nvPr>
            <p:ph idx="1"/>
          </p:nvPr>
        </p:nvSpPr>
        <p:spPr>
          <a:xfrm>
            <a:off x="179512" y="1124744"/>
            <a:ext cx="8280920" cy="5400600"/>
          </a:xfrm>
        </p:spPr>
        <p:txBody>
          <a:bodyPr>
            <a:normAutofit lnSpcReduction="10000"/>
          </a:bodyPr>
          <a:lstStyle/>
          <a:p>
            <a:pPr algn="just" rtl="1">
              <a:lnSpc>
                <a:spcPct val="150000"/>
              </a:lnSpc>
              <a:buNone/>
            </a:pPr>
            <a:r>
              <a:rPr lang="fa-IR" sz="2400" dirty="0" smtClean="0">
                <a:solidFill>
                  <a:schemeClr val="accent5">
                    <a:lumMod val="75000"/>
                  </a:schemeClr>
                </a:solidFill>
                <a:cs typeface="B Homa" pitchFamily="2" charset="-78"/>
              </a:rPr>
              <a:t>اگر چه ساپیر اولین بار این پرسش را مطرح کرد که ”</a:t>
            </a:r>
            <a:r>
              <a:rPr lang="fa-IR" sz="2400" dirty="0" smtClean="0">
                <a:solidFill>
                  <a:schemeClr val="bg1">
                    <a:lumMod val="50000"/>
                  </a:schemeClr>
                </a:solidFill>
                <a:cs typeface="B Homa" pitchFamily="2" charset="-78"/>
              </a:rPr>
              <a:t>آیا می توان بدون دخالت زبان به چیزی اندیشید“</a:t>
            </a:r>
            <a:r>
              <a:rPr lang="fa-IR" sz="2400" dirty="0" smtClean="0">
                <a:solidFill>
                  <a:schemeClr val="accent5">
                    <a:lumMod val="75000"/>
                  </a:schemeClr>
                </a:solidFill>
                <a:cs typeface="B Homa" pitchFamily="2" charset="-78"/>
              </a:rPr>
              <a:t>،اما در زبان شناسی نوین اولین توجه به زبان و تفکر را می توان در نظرات دوسوسور، پدر علم زبان شناسی نوین، یافت وی معتقد است</a:t>
            </a:r>
          </a:p>
          <a:p>
            <a:pPr algn="just" rtl="1">
              <a:lnSpc>
                <a:spcPct val="150000"/>
              </a:lnSpc>
              <a:buNone/>
            </a:pPr>
            <a:r>
              <a:rPr lang="fa-IR" sz="2400" dirty="0" smtClean="0">
                <a:solidFill>
                  <a:schemeClr val="accent5">
                    <a:lumMod val="75000"/>
                  </a:schemeClr>
                </a:solidFill>
                <a:cs typeface="B Homa" pitchFamily="2" charset="-78"/>
              </a:rPr>
              <a:t>”</a:t>
            </a:r>
            <a:r>
              <a:rPr lang="fa-IR" sz="2400" dirty="0" smtClean="0">
                <a:solidFill>
                  <a:schemeClr val="bg1">
                    <a:lumMod val="50000"/>
                  </a:schemeClr>
                </a:solidFill>
                <a:cs typeface="B Homa" pitchFamily="2" charset="-78"/>
              </a:rPr>
              <a:t>به لحاظ روانشناختی اگر در بیان اندیشه مان از واژگان صرف نظر کنیم، اندیشه تنها توده ای بی شکل و تمایز ناپذیر می شود. فلاسفه و زبانشناسان همیشه در شناسایی این مسئله با هم توافق داشتند که، بدون زبان ، اندیشه مانند سحابی است که هیچ چیزی لزوما در آن مشخص نشده است. مفهوم سابق الوجود وجود ندارد و هیچ تمایزی هم قبل از زبان پیدا نمی شود.“</a:t>
            </a:r>
            <a:endParaRPr lang="en-US" sz="2400" dirty="0">
              <a:solidFill>
                <a:schemeClr val="bg1">
                  <a:lumMod val="50000"/>
                </a:schemeClr>
              </a:solidFill>
              <a:cs typeface="B Homa" pitchFamily="2"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467600" cy="5904656"/>
          </a:xfrm>
        </p:spPr>
        <p:txBody>
          <a:bodyPr>
            <a:normAutofit fontScale="92500"/>
          </a:bodyPr>
          <a:lstStyle/>
          <a:p>
            <a:pPr algn="just" rtl="1">
              <a:lnSpc>
                <a:spcPct val="150000"/>
              </a:lnSpc>
              <a:buNone/>
            </a:pPr>
            <a:r>
              <a:rPr lang="fa-IR" sz="2800" dirty="0" smtClean="0">
                <a:cs typeface="B Homa" pitchFamily="2" charset="-78"/>
              </a:rPr>
              <a:t>تحلیل نحوی</a:t>
            </a:r>
          </a:p>
          <a:p>
            <a:pPr algn="just" rtl="1">
              <a:lnSpc>
                <a:spcPct val="150000"/>
              </a:lnSpc>
              <a:buNone/>
            </a:pPr>
            <a:r>
              <a:rPr lang="fa-IR" sz="2400" dirty="0" smtClean="0">
                <a:cs typeface="B Homa" pitchFamily="2" charset="-78"/>
              </a:rPr>
              <a:t>ساختار جمله را روشن می کند. در اینجا نوع هر کلمه روشن می شود. در واقع این تحلیل اطلاعاتی در مورد چگونگی ارتباط کلمات به ما ارائه می دهد.</a:t>
            </a:r>
          </a:p>
          <a:p>
            <a:pPr algn="just" rtl="1">
              <a:lnSpc>
                <a:spcPct val="150000"/>
              </a:lnSpc>
              <a:buNone/>
            </a:pPr>
            <a:r>
              <a:rPr lang="fa-IR" sz="2800" dirty="0" smtClean="0">
                <a:cs typeface="B Homa" pitchFamily="2" charset="-78"/>
              </a:rPr>
              <a:t>تحلیل معنایی</a:t>
            </a:r>
          </a:p>
          <a:p>
            <a:pPr algn="just" rtl="1">
              <a:lnSpc>
                <a:spcPct val="150000"/>
              </a:lnSpc>
              <a:buNone/>
            </a:pPr>
            <a:r>
              <a:rPr lang="fa-IR" sz="2400" dirty="0" smtClean="0">
                <a:cs typeface="B Homa" pitchFamily="2" charset="-78"/>
              </a:rPr>
              <a:t>گاهی رشته واج هایی که واژه را می سازند، برای نشان دادن معنای کلمه کافی هستند. این کار با مقایسه زنجیره واجی با یک پایگاه داده ی داخلی صداها انجام می شود. اگر مطابقت به دست آمد، معنای کلمه حاصل می شود، ولی در بسیاری موارد مطابقت کامل وجود ندارد، در این صورت ساختار نحوی جمله می تواند مفید واقع شود.</a:t>
            </a:r>
            <a:endParaRPr lang="en-US" sz="2400" dirty="0">
              <a:cs typeface="B Homa" pitchFamily="2"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تحلیل کاربرد شناسی</a:t>
            </a:r>
            <a:endParaRPr lang="en-US" sz="3200" dirty="0">
              <a:cs typeface="B Homa" pitchFamily="2" charset="-78"/>
            </a:endParaRPr>
          </a:p>
        </p:txBody>
      </p:sp>
      <p:sp>
        <p:nvSpPr>
          <p:cNvPr id="3" name="Content Placeholder 2"/>
          <p:cNvSpPr>
            <a:spLocks noGrp="1"/>
          </p:cNvSpPr>
          <p:nvPr>
            <p:ph idx="1"/>
          </p:nvPr>
        </p:nvSpPr>
        <p:spPr>
          <a:xfrm>
            <a:off x="457200" y="1340768"/>
            <a:ext cx="7467600" cy="4785395"/>
          </a:xfrm>
        </p:spPr>
        <p:txBody>
          <a:bodyPr>
            <a:normAutofit fontScale="92500" lnSpcReduction="10000"/>
          </a:bodyPr>
          <a:lstStyle/>
          <a:p>
            <a:pPr algn="just" rtl="1">
              <a:lnSpc>
                <a:spcPct val="150000"/>
              </a:lnSpc>
              <a:buNone/>
            </a:pPr>
            <a:r>
              <a:rPr lang="fa-IR" sz="2400" dirty="0" smtClean="0">
                <a:cs typeface="B Homa" pitchFamily="2" charset="-78"/>
              </a:rPr>
              <a:t>کاربرد شناسی، قوانین اجتماعی است که زیر بنای کاربرد زبان است و همچنین راهبرد های گوینده برای رساندن منظور خود است. کابرد شناسی به ما کمک می کند بفهمیم باید در پاسخ به جملات گفته شده چه کارهایی انجام دهیم. در همین راستا، سرل، جملات را به پنچ گروه </a:t>
            </a:r>
            <a:r>
              <a:rPr lang="en-US" sz="2400" dirty="0" smtClean="0">
                <a:cs typeface="B Homa" pitchFamily="2" charset="-78"/>
              </a:rPr>
              <a:t>Assertive, Directive, Commissive, Expressive, Declaritive</a:t>
            </a:r>
            <a:r>
              <a:rPr lang="fa-IR" sz="2400" dirty="0" smtClean="0">
                <a:cs typeface="B Homa" pitchFamily="2" charset="-78"/>
              </a:rPr>
              <a:t> تقسیم می کند. </a:t>
            </a:r>
          </a:p>
          <a:p>
            <a:pPr algn="just" rtl="1">
              <a:lnSpc>
                <a:spcPct val="150000"/>
              </a:lnSpc>
              <a:buNone/>
            </a:pPr>
            <a:endParaRPr lang="fa-IR" sz="2400" dirty="0" smtClean="0">
              <a:cs typeface="B Homa" pitchFamily="2" charset="-78"/>
            </a:endParaRPr>
          </a:p>
          <a:p>
            <a:pPr algn="just" rtl="1">
              <a:lnSpc>
                <a:spcPct val="150000"/>
              </a:lnSpc>
              <a:buNone/>
            </a:pPr>
            <a:r>
              <a:rPr lang="fa-IR" sz="2400" dirty="0" smtClean="0">
                <a:cs typeface="B Homa" pitchFamily="2" charset="-78"/>
              </a:rPr>
              <a:t>مثال :“ می دانید ساعت چند است.“                 در ایستگاه اتوبوس </a:t>
            </a:r>
          </a:p>
          <a:p>
            <a:pPr algn="just" rtl="1">
              <a:lnSpc>
                <a:spcPct val="150000"/>
              </a:lnSpc>
              <a:buNone/>
            </a:pPr>
            <a:r>
              <a:rPr lang="fa-IR" sz="2400" dirty="0" smtClean="0">
                <a:cs typeface="B Homa" pitchFamily="2" charset="-78"/>
              </a:rPr>
              <a:t>                                                      برای فردی که در ملاقات تاخیر داشته</a:t>
            </a:r>
            <a:endParaRPr lang="en-US" sz="2400" dirty="0">
              <a:cs typeface="B Homa" pitchFamily="2" charset="-78"/>
            </a:endParaRPr>
          </a:p>
        </p:txBody>
      </p:sp>
      <p:cxnSp>
        <p:nvCxnSpPr>
          <p:cNvPr id="5" name="Straight Arrow Connector 4"/>
          <p:cNvCxnSpPr/>
          <p:nvPr/>
        </p:nvCxnSpPr>
        <p:spPr>
          <a:xfrm flipH="1">
            <a:off x="3419872" y="5085184"/>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211960" y="5085184"/>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ارزیابی پردازش زبان طبیعی</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اگرچه رایانه ها در زبان های ساختگی که همه چیز آنها مشخص است خوب عمل می کنند ولی در بررسی زبان طبیعی که ذاتا ابهام دارد، خیلی خوب عمل نمی کنند. علیرغم پیشرفت های اخیر در این زمینه سامانه های باز شناسی گفتار همچنان در بررسی سروصدا، تفاوت در تلفظ و ابهام کلمات  مشکل دارند. از طرفی تحلیل معنایی هم نمی تواند برای دست یابی به معنای جمله فقط به ساختار دستوری جمله تکیه کند. زیرا این تحلیل باید دانش دنیای واقعی و شرایط اجتماعی را در نظر بگیرد که کاری بس دشوار است.</a:t>
            </a:r>
            <a:endParaRPr lang="en-US" sz="2400" dirty="0">
              <a:cs typeface="B Homa" pitchFamily="2" charset="-7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Homa" pitchFamily="2" charset="-78"/>
              </a:rPr>
              <a:t>جمع بندی</a:t>
            </a:r>
            <a:endParaRPr lang="en-US" sz="3200" dirty="0">
              <a:cs typeface="B Homa" pitchFamily="2" charset="-78"/>
            </a:endParaRPr>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Homa" pitchFamily="2" charset="-78"/>
              </a:rPr>
              <a:t>در این فصل اهمیت و پیچیدگی زبان مشخص شد. و دیدیم که زبان شناسی در کل شبیه علوم شناختی است، چون چندین دیدگاه رانسبت به یک موضوع واحد مطرح می کند با این تفاوت که در اینجا محور اصلی به جای ذهن، زبان است.</a:t>
            </a:r>
          </a:p>
          <a:p>
            <a:pPr algn="just" rtl="1">
              <a:lnSpc>
                <a:spcPct val="150000"/>
              </a:lnSpc>
              <a:buNone/>
            </a:pPr>
            <a:r>
              <a:rPr lang="fa-IR" sz="2400" dirty="0" smtClean="0">
                <a:cs typeface="B Homa" pitchFamily="2" charset="-78"/>
              </a:rPr>
              <a:t>نکته قابل تامل در اینجا ارتباط بین زبان و تفکر است که هنوز مبهم مانده است و ما نیازمند تحقیقات بیشتر هستیم تا راه های تاثیر گذاری زبان بر تفکر را روشن کند.</a:t>
            </a:r>
            <a:endParaRPr lang="en-US" sz="2400" dirty="0">
              <a:cs typeface="B Homa" pitchFamily="2" charset="-7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7601272" cy="5217443"/>
          </a:xfrm>
        </p:spPr>
        <p:txBody>
          <a:bodyPr/>
          <a:lstStyle/>
          <a:p>
            <a:pPr algn="just" rtl="1">
              <a:buNone/>
            </a:pPr>
            <a:r>
              <a:rPr lang="fa-IR" dirty="0" smtClean="0">
                <a:cs typeface="B Homa" pitchFamily="2" charset="-78"/>
              </a:rPr>
              <a:t>منابع</a:t>
            </a:r>
          </a:p>
          <a:p>
            <a:pPr algn="just">
              <a:buFont typeface="Arial" pitchFamily="34" charset="0"/>
              <a:buChar char="•"/>
            </a:pPr>
            <a:r>
              <a:rPr lang="en-US" sz="1600" dirty="0" smtClean="0">
                <a:cs typeface="B Homa" pitchFamily="2" charset="-78"/>
              </a:rPr>
              <a:t>Jay Friedenberg &amp; Gordon Silverman</a:t>
            </a:r>
            <a:r>
              <a:rPr lang="en-US" sz="1600" dirty="0" smtClean="0">
                <a:cs typeface="B Homa" pitchFamily="2" charset="-78"/>
              </a:rPr>
              <a:t>,”Cognitive Science an introduction to study of mind”, SAGE publication.</a:t>
            </a:r>
          </a:p>
          <a:p>
            <a:pPr algn="just">
              <a:buFont typeface="Arial" pitchFamily="34" charset="0"/>
              <a:buChar char="•"/>
            </a:pPr>
            <a:r>
              <a:rPr lang="en-US" sz="1600" dirty="0" smtClean="0">
                <a:cs typeface="B Homa" pitchFamily="2" charset="-78"/>
              </a:rPr>
              <a:t>Leonid Perlovsky</a:t>
            </a:r>
            <a:r>
              <a:rPr lang="en-US" sz="1600" dirty="0" smtClean="0">
                <a:cs typeface="B Homa" pitchFamily="2" charset="-78"/>
              </a:rPr>
              <a:t>, “Language and cognition”, neural networks 22(2009) 247-257.</a:t>
            </a:r>
            <a:endParaRPr lang="fa-IR" sz="1600" dirty="0" smtClean="0">
              <a:cs typeface="B Homa" pitchFamily="2" charset="-78"/>
            </a:endParaRPr>
          </a:p>
          <a:p>
            <a:pPr algn="just">
              <a:buNone/>
            </a:pPr>
            <a:endParaRPr lang="en-US" sz="1600" dirty="0" smtClean="0">
              <a:cs typeface="B Homa" pitchFamily="2" charset="-78"/>
            </a:endParaRPr>
          </a:p>
          <a:p>
            <a:pPr algn="just" rtl="1">
              <a:buFont typeface="Arial" pitchFamily="34" charset="0"/>
              <a:buChar char="•"/>
            </a:pPr>
            <a:r>
              <a:rPr lang="fa-IR" sz="1600" dirty="0" smtClean="0">
                <a:cs typeface="B Homa" pitchFamily="2" charset="-78"/>
              </a:rPr>
              <a:t>محمد عموز اده مهدریجی، ”نقش زبان در نمود واقعیت ها“، 1382.</a:t>
            </a:r>
          </a:p>
          <a:p>
            <a:pPr algn="just" rtl="1">
              <a:buFont typeface="Arial" pitchFamily="34" charset="0"/>
              <a:buChar char="•"/>
            </a:pPr>
            <a:r>
              <a:rPr lang="fa-IR" sz="1600" dirty="0" smtClean="0">
                <a:cs typeface="B Homa" pitchFamily="2" charset="-78"/>
              </a:rPr>
              <a:t>ارسلان گلفام، فاطمه یوسفی زاده، ”زبان شناسی شناختی و استعاره“، تازه های علوم شناختی ، سال 4، شماره3، 1381.</a:t>
            </a:r>
          </a:p>
          <a:p>
            <a:pPr algn="just" rtl="1">
              <a:buNone/>
            </a:pPr>
            <a:endParaRPr lang="fa-IR" sz="1600" dirty="0" smtClean="0">
              <a:cs typeface="B Homa" pitchFamily="2" charset="-78"/>
            </a:endParaRPr>
          </a:p>
          <a:p>
            <a:pPr algn="just" rtl="1">
              <a:buNone/>
            </a:pPr>
            <a:endParaRPr lang="en-US" dirty="0">
              <a:cs typeface="B Homa" pitchFamily="2" charset="-7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auto">
          <a:xfrm>
            <a:off x="1547664" y="1484784"/>
            <a:ext cx="5227579" cy="4703654"/>
          </a:xfrm>
          <a:prstGeom prst="rect">
            <a:avLst/>
          </a:prstGeom>
          <a:noFill/>
          <a:ln w="9525">
            <a:noFill/>
            <a:miter lim="800000"/>
            <a:headEnd/>
            <a:tailEnd/>
          </a:ln>
        </p:spPr>
      </p:pic>
      <p:sp>
        <p:nvSpPr>
          <p:cNvPr id="6" name="TextBox 5"/>
          <p:cNvSpPr txBox="1"/>
          <p:nvPr/>
        </p:nvSpPr>
        <p:spPr>
          <a:xfrm>
            <a:off x="1691680" y="404664"/>
            <a:ext cx="5112568" cy="830997"/>
          </a:xfrm>
          <a:prstGeom prst="rect">
            <a:avLst/>
          </a:prstGeom>
          <a:noFill/>
        </p:spPr>
        <p:txBody>
          <a:bodyPr wrap="square" rtlCol="0">
            <a:spAutoFit/>
          </a:bodyPr>
          <a:lstStyle/>
          <a:p>
            <a:pPr algn="ctr"/>
            <a:r>
              <a:rPr lang="fa-IR" sz="4800" dirty="0" smtClean="0">
                <a:cs typeface="B Homa" pitchFamily="2" charset="-78"/>
              </a:rPr>
              <a:t>با تشکر</a:t>
            </a:r>
            <a:endParaRPr lang="en-US" sz="4800" dirty="0">
              <a:cs typeface="B Hom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a:bodyPr>
          <a:lstStyle/>
          <a:p>
            <a:pPr algn="r" rtl="1"/>
            <a:r>
              <a:rPr lang="fa-IR" sz="4000" dirty="0" smtClean="0">
                <a:cs typeface="B Homa" pitchFamily="2" charset="-78"/>
              </a:rPr>
              <a:t>استفاده از زبان در نخستی ها</a:t>
            </a:r>
            <a:endParaRPr lang="en-US" sz="4000" dirty="0">
              <a:cs typeface="B Homa" pitchFamily="2" charset="-78"/>
            </a:endParaRPr>
          </a:p>
        </p:txBody>
      </p:sp>
      <p:sp>
        <p:nvSpPr>
          <p:cNvPr id="3" name="Content Placeholder 2"/>
          <p:cNvSpPr>
            <a:spLocks noGrp="1"/>
          </p:cNvSpPr>
          <p:nvPr>
            <p:ph idx="1"/>
          </p:nvPr>
        </p:nvSpPr>
        <p:spPr>
          <a:xfrm>
            <a:off x="323528" y="1628800"/>
            <a:ext cx="7812360" cy="3816424"/>
          </a:xfrm>
        </p:spPr>
        <p:txBody>
          <a:bodyPr>
            <a:normAutofit/>
          </a:bodyPr>
          <a:lstStyle/>
          <a:p>
            <a:pPr algn="just" rtl="1">
              <a:lnSpc>
                <a:spcPct val="150000"/>
              </a:lnSpc>
              <a:buFont typeface="Arial" pitchFamily="34" charset="0"/>
              <a:buChar char="•"/>
            </a:pPr>
            <a:r>
              <a:rPr lang="fa-IR" sz="2400" dirty="0" smtClean="0">
                <a:cs typeface="B Homa" pitchFamily="2" charset="-78"/>
              </a:rPr>
              <a:t>برقرار ی ارتباط بین میمون های دشت آفریقا</a:t>
            </a:r>
          </a:p>
          <a:p>
            <a:pPr algn="just" rtl="1">
              <a:lnSpc>
                <a:spcPct val="150000"/>
              </a:lnSpc>
              <a:buNone/>
            </a:pPr>
            <a:endParaRPr lang="fa-IR" sz="2400" dirty="0" smtClean="0">
              <a:cs typeface="B Homa" pitchFamily="2" charset="-78"/>
            </a:endParaRPr>
          </a:p>
          <a:p>
            <a:pPr algn="just" rtl="1">
              <a:lnSpc>
                <a:spcPct val="150000"/>
              </a:lnSpc>
              <a:buNone/>
            </a:pPr>
            <a:endParaRPr lang="fa-IR" sz="2400" dirty="0" smtClean="0">
              <a:cs typeface="B Homa" pitchFamily="2" charset="-78"/>
            </a:endParaRPr>
          </a:p>
          <a:p>
            <a:pPr algn="just" rtl="1">
              <a:lnSpc>
                <a:spcPct val="150000"/>
              </a:lnSpc>
              <a:buNone/>
            </a:pPr>
            <a:r>
              <a:rPr lang="fa-IR" sz="2400" dirty="0" smtClean="0">
                <a:cs typeface="B Homa" pitchFamily="2" charset="-78"/>
              </a:rPr>
              <a:t>حیوانات به طور طبیعی از زبان استفاده نمی کنند، اما آیا می توان زبان را به آنها آموزش داد ؟</a:t>
            </a:r>
          </a:p>
          <a:p>
            <a:pPr algn="just" rtl="1">
              <a:lnSpc>
                <a:spcPct val="150000"/>
              </a:lnSpc>
              <a:buNone/>
            </a:pPr>
            <a:endParaRPr lang="fa-IR" sz="2400" dirty="0" smtClean="0">
              <a:cs typeface="B Homa" pitchFamily="2" charset="-78"/>
            </a:endParaRPr>
          </a:p>
          <a:p>
            <a:pPr algn="just" rtl="1">
              <a:lnSpc>
                <a:spcPct val="150000"/>
              </a:lnSpc>
              <a:buFont typeface="Arial" pitchFamily="34" charset="0"/>
              <a:buChar char="•"/>
            </a:pPr>
            <a:endParaRPr lang="en-US" sz="2400" dirty="0">
              <a:cs typeface="B Homa" pitchFamily="2" charset="-78"/>
            </a:endParaRPr>
          </a:p>
        </p:txBody>
      </p:sp>
      <p:sp>
        <p:nvSpPr>
          <p:cNvPr id="4" name="Down Arrow 3"/>
          <p:cNvSpPr/>
          <p:nvPr/>
        </p:nvSpPr>
        <p:spPr>
          <a:xfrm>
            <a:off x="4067944" y="2492896"/>
            <a:ext cx="576064" cy="1008112"/>
          </a:xfrm>
          <a:prstGeom prst="down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term3\cognative science\pictures\language-1.jpg"/>
          <p:cNvPicPr>
            <a:picLocks noChangeAspect="1" noChangeArrowheads="1"/>
          </p:cNvPicPr>
          <p:nvPr/>
        </p:nvPicPr>
        <p:blipFill>
          <a:blip r:embed="rId3" cstate="print"/>
          <a:srcRect/>
          <a:stretch>
            <a:fillRect/>
          </a:stretch>
        </p:blipFill>
        <p:spPr bwMode="auto">
          <a:xfrm>
            <a:off x="5004048" y="2132856"/>
            <a:ext cx="3374772" cy="2251893"/>
          </a:xfrm>
          <a:prstGeom prst="rect">
            <a:avLst/>
          </a:prstGeom>
          <a:noFill/>
        </p:spPr>
      </p:pic>
      <p:pic>
        <p:nvPicPr>
          <p:cNvPr id="2051" name="Picture 3" descr="F:\term3\cognative science\pictures\3.jpg"/>
          <p:cNvPicPr>
            <a:picLocks noChangeAspect="1" noChangeArrowheads="1"/>
          </p:cNvPicPr>
          <p:nvPr/>
        </p:nvPicPr>
        <p:blipFill>
          <a:blip r:embed="rId4" cstate="print"/>
          <a:srcRect/>
          <a:stretch>
            <a:fillRect/>
          </a:stretch>
        </p:blipFill>
        <p:spPr bwMode="auto">
          <a:xfrm>
            <a:off x="389681" y="476672"/>
            <a:ext cx="3894287" cy="2448272"/>
          </a:xfrm>
          <a:prstGeom prst="rect">
            <a:avLst/>
          </a:prstGeom>
          <a:noFill/>
        </p:spPr>
      </p:pic>
      <p:pic>
        <p:nvPicPr>
          <p:cNvPr id="2052" name="Picture 4" descr="F:\term3\cognative science\pictures\2.jpg"/>
          <p:cNvPicPr>
            <a:picLocks noChangeAspect="1" noChangeArrowheads="1"/>
          </p:cNvPicPr>
          <p:nvPr/>
        </p:nvPicPr>
        <p:blipFill>
          <a:blip r:embed="rId5" cstate="print"/>
          <a:srcRect/>
          <a:stretch>
            <a:fillRect/>
          </a:stretch>
        </p:blipFill>
        <p:spPr bwMode="auto">
          <a:xfrm>
            <a:off x="1127599" y="4005064"/>
            <a:ext cx="3135832" cy="216024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467600" cy="5577483"/>
          </a:xfrm>
        </p:spPr>
        <p:txBody>
          <a:bodyPr>
            <a:normAutofit fontScale="92500"/>
          </a:bodyPr>
          <a:lstStyle/>
          <a:p>
            <a:pPr algn="just" rtl="1">
              <a:lnSpc>
                <a:spcPct val="150000"/>
              </a:lnSpc>
              <a:buFont typeface="Arial" pitchFamily="34" charset="0"/>
              <a:buChar char="•"/>
            </a:pPr>
            <a:r>
              <a:rPr lang="fa-IR" sz="2800" dirty="0" smtClean="0">
                <a:cs typeface="B Homa" pitchFamily="2" charset="-78"/>
              </a:rPr>
              <a:t>آموزش زبان به حیوانات</a:t>
            </a:r>
          </a:p>
          <a:p>
            <a:pPr algn="just" rtl="1">
              <a:lnSpc>
                <a:spcPct val="150000"/>
              </a:lnSpc>
              <a:buFont typeface="Wingdings" pitchFamily="2" charset="2"/>
              <a:buChar char="ü"/>
            </a:pPr>
            <a:r>
              <a:rPr lang="fa-IR" sz="2800" dirty="0" smtClean="0">
                <a:cs typeface="B Homa" pitchFamily="2" charset="-78"/>
              </a:rPr>
              <a:t>         بررسی قراردادی بودن زبان </a:t>
            </a:r>
          </a:p>
          <a:p>
            <a:pPr algn="just" rtl="1">
              <a:lnSpc>
                <a:spcPct val="150000"/>
              </a:lnSpc>
              <a:buFont typeface="Wingdings" pitchFamily="2" charset="2"/>
              <a:buChar char="ü"/>
            </a:pPr>
            <a:r>
              <a:rPr lang="fa-IR" sz="2800" dirty="0" smtClean="0">
                <a:cs typeface="B Homa" pitchFamily="2" charset="-78"/>
              </a:rPr>
              <a:t>         بررسی ساختار داشتن زبان</a:t>
            </a:r>
          </a:p>
          <a:p>
            <a:pPr algn="just" rtl="1">
              <a:lnSpc>
                <a:spcPct val="150000"/>
              </a:lnSpc>
              <a:buFont typeface="Wingdings" pitchFamily="2" charset="2"/>
              <a:buChar char="ü"/>
            </a:pPr>
            <a:r>
              <a:rPr lang="fa-IR" sz="2800" dirty="0" smtClean="0">
                <a:cs typeface="B Homa" pitchFamily="2" charset="-78"/>
              </a:rPr>
              <a:t>         بررسی زایا بودن زبان</a:t>
            </a:r>
          </a:p>
          <a:p>
            <a:pPr algn="just" rtl="1">
              <a:lnSpc>
                <a:spcPct val="150000"/>
              </a:lnSpc>
              <a:buNone/>
            </a:pPr>
            <a:endParaRPr lang="en-US" sz="1500" dirty="0" smtClean="0">
              <a:cs typeface="B Homa" pitchFamily="2" charset="-78"/>
            </a:endParaRPr>
          </a:p>
          <a:p>
            <a:pPr algn="just" rtl="1">
              <a:lnSpc>
                <a:spcPct val="150000"/>
              </a:lnSpc>
              <a:buNone/>
            </a:pPr>
            <a:r>
              <a:rPr lang="fa-IR" sz="2400" dirty="0" smtClean="0">
                <a:cs typeface="B Homa" pitchFamily="2" charset="-78"/>
              </a:rPr>
              <a:t>نخستی ها دارای توانایی قراردادی بودن هستند، چون معنای تعداد محدودی از نماد ها را به طور مستقل از مصداق در ک می کنند. اما در مورد نحو، به ویژه در مورد تولید زبان ، خیلی کم فهمند. ضمنا آنها بعد از کسب مهارت های زبانی نمی توانند آن را به هم نوعان خود آموزش دهند.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a:bodyPr>
          <a:lstStyle/>
          <a:p>
            <a:pPr algn="r" rtl="1"/>
            <a:r>
              <a:rPr lang="fa-IR" sz="4000" dirty="0" smtClean="0">
                <a:cs typeface="B Homa" pitchFamily="2" charset="-78"/>
              </a:rPr>
              <a:t>فراگیری زبان در انسان ها</a:t>
            </a:r>
            <a:endParaRPr lang="en-US" sz="4000" dirty="0">
              <a:cs typeface="B Homa" pitchFamily="2" charset="-78"/>
            </a:endParaRPr>
          </a:p>
        </p:txBody>
      </p:sp>
      <p:sp>
        <p:nvSpPr>
          <p:cNvPr id="3" name="Content Placeholder 2"/>
          <p:cNvSpPr>
            <a:spLocks noGrp="1"/>
          </p:cNvSpPr>
          <p:nvPr>
            <p:ph idx="1"/>
          </p:nvPr>
        </p:nvSpPr>
        <p:spPr>
          <a:xfrm>
            <a:off x="251520" y="1340768"/>
            <a:ext cx="8064896" cy="1656183"/>
          </a:xfrm>
        </p:spPr>
        <p:txBody>
          <a:bodyPr>
            <a:normAutofit lnSpcReduction="10000"/>
          </a:bodyPr>
          <a:lstStyle/>
          <a:p>
            <a:pPr algn="just" rtl="1">
              <a:lnSpc>
                <a:spcPct val="150000"/>
              </a:lnSpc>
              <a:buNone/>
            </a:pPr>
            <a:r>
              <a:rPr lang="fa-IR" sz="2400" dirty="0" smtClean="0">
                <a:cs typeface="B Homa" pitchFamily="2" charset="-78"/>
              </a:rPr>
              <a:t>بدیهی است که انسان با این توانایی متولد نمی شود که زبان مادری اش را به صورت روان و سلیس صحبت کند. این توانایی با گذشت زمان رشد می یابد.</a:t>
            </a:r>
            <a:endParaRPr lang="en-US" sz="2400" dirty="0">
              <a:cs typeface="B Homa" pitchFamily="2" charset="-78"/>
            </a:endParaRPr>
          </a:p>
        </p:txBody>
      </p:sp>
      <p:pic>
        <p:nvPicPr>
          <p:cNvPr id="1026" name="Picture 2" descr="F:\term3\cognative science\pictures\9.jpg"/>
          <p:cNvPicPr>
            <a:picLocks noChangeAspect="1" noChangeArrowheads="1"/>
          </p:cNvPicPr>
          <p:nvPr/>
        </p:nvPicPr>
        <p:blipFill>
          <a:blip r:embed="rId2" cstate="print"/>
          <a:srcRect/>
          <a:stretch>
            <a:fillRect/>
          </a:stretch>
        </p:blipFill>
        <p:spPr bwMode="auto">
          <a:xfrm>
            <a:off x="260734" y="2589256"/>
            <a:ext cx="5698469" cy="379207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467600" cy="6192688"/>
          </a:xfrm>
        </p:spPr>
        <p:txBody>
          <a:bodyPr>
            <a:noAutofit/>
          </a:bodyPr>
          <a:lstStyle/>
          <a:p>
            <a:pPr algn="just" rtl="1">
              <a:lnSpc>
                <a:spcPct val="150000"/>
              </a:lnSpc>
              <a:buFont typeface="Wingdings" pitchFamily="2" charset="2"/>
              <a:buChar char="ü"/>
            </a:pPr>
            <a:r>
              <a:rPr lang="fa-IR" sz="2200" dirty="0" smtClean="0">
                <a:cs typeface="B Homa" pitchFamily="2" charset="-78"/>
              </a:rPr>
              <a:t>تقریبا در حدود شش ماهگی نوزادان شروع به تولید کلماتی مانند ”ماما“ می کنند که این گفته ها بیشتر واج هستند نه تکواژ و بیشتر مطابق با اصوات هستند تا کلمات کامل. ولی آهنگ این گفته ها مطابق با آهنگ زبانی است که کودک در حال یادگیری آن است.</a:t>
            </a:r>
          </a:p>
          <a:p>
            <a:pPr algn="just" rtl="1">
              <a:lnSpc>
                <a:spcPct val="150000"/>
              </a:lnSpc>
              <a:buFont typeface="Wingdings" pitchFamily="2" charset="2"/>
              <a:buChar char="ü"/>
            </a:pPr>
            <a:r>
              <a:rPr lang="fa-IR" sz="2200" dirty="0" smtClean="0">
                <a:cs typeface="B Homa" pitchFamily="2" charset="-78"/>
              </a:rPr>
              <a:t>پس مرحله قان و قون کردن و فقط کمتر از چند ماه مانده به یک سالگی ، شاهد گفته های تک کلمه ای هستیم. علیرغم اینکه کودک ممکن است نتواند کلمه را بدرستی تلفظ کند ولی این گفته را به صورت معنا دار به کار می برد.</a:t>
            </a:r>
          </a:p>
          <a:p>
            <a:pPr algn="just" rtl="1">
              <a:lnSpc>
                <a:spcPct val="150000"/>
              </a:lnSpc>
              <a:buFont typeface="Wingdings" pitchFamily="2" charset="2"/>
              <a:buChar char="ü"/>
            </a:pPr>
            <a:r>
              <a:rPr lang="fa-IR" sz="2200" dirty="0" smtClean="0">
                <a:cs typeface="B Homa" pitchFamily="2" charset="-78"/>
              </a:rPr>
              <a:t>پس از آن کودکان ترکیبات دو یا سه کلمه ای را به کار می برند.</a:t>
            </a:r>
          </a:p>
          <a:p>
            <a:pPr algn="just" rtl="1">
              <a:lnSpc>
                <a:spcPct val="150000"/>
              </a:lnSpc>
              <a:buFont typeface="Wingdings" pitchFamily="2" charset="2"/>
              <a:buChar char="ü"/>
            </a:pPr>
            <a:r>
              <a:rPr lang="fa-IR" sz="2200" dirty="0" smtClean="0">
                <a:cs typeface="B Homa" pitchFamily="2" charset="-78"/>
              </a:rPr>
              <a:t>پس از مرحله دو واژه ای هیچ مرحله مشخص و روشنی وجود ندارد ولی خصوصیت این دوره رشد پایدار در حوزه واژگان  و نحو است.</a:t>
            </a:r>
          </a:p>
          <a:p>
            <a:pPr algn="just" rtl="1">
              <a:lnSpc>
                <a:spcPct val="150000"/>
              </a:lnSpc>
              <a:buFont typeface="Wingdings" pitchFamily="2" charset="2"/>
              <a:buChar char="ü"/>
            </a:pPr>
            <a:endParaRPr lang="en-US" sz="2200" dirty="0">
              <a:cs typeface="B Homa" pitchFamily="2" charset="-78"/>
            </a:endParaRPr>
          </a:p>
        </p:txBody>
      </p:sp>
    </p:spTree>
  </p:cSld>
  <p:clrMapOvr>
    <a:masterClrMapping/>
  </p:clrMapOvr>
</p:sld>
</file>

<file path=ppt/theme/theme1.xml><?xml version="1.0" encoding="utf-8"?>
<a:theme xmlns:a="http://schemas.openxmlformats.org/drawingml/2006/main" name="Theme3">
  <a:themeElements>
    <a:clrScheme name="Custom 19">
      <a:dk1>
        <a:srgbClr val="005BD3"/>
      </a:dk1>
      <a:lt1>
        <a:srgbClr val="002D69"/>
      </a:lt1>
      <a:dk2>
        <a:srgbClr val="FFFFFF"/>
      </a:dk2>
      <a:lt2>
        <a:srgbClr val="D0F1FE"/>
      </a:lt2>
      <a:accent1>
        <a:srgbClr val="002676"/>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1455</TotalTime>
  <Words>3268</Words>
  <Application>Microsoft Office PowerPoint</Application>
  <PresentationFormat>On-screen Show (4:3)</PresentationFormat>
  <Paragraphs>157</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Theme3</vt:lpstr>
      <vt:lpstr>  سیده حوری رضوی علوم شناختی-دکتر ستایشی دانشگاه علوم اقتصادی تیر ماه 92    </vt:lpstr>
      <vt:lpstr>ماهیت زبان </vt:lpstr>
      <vt:lpstr> زبان شناسی شناختی</vt:lpstr>
      <vt:lpstr>زبان و شناخت</vt:lpstr>
      <vt:lpstr>استفاده از زبان در نخستی ها</vt:lpstr>
      <vt:lpstr>Slide 6</vt:lpstr>
      <vt:lpstr>Slide 7</vt:lpstr>
      <vt:lpstr>فراگیری زبان در انسان ها</vt:lpstr>
      <vt:lpstr>Slide 9</vt:lpstr>
      <vt:lpstr>ارزیابی فراگیری زبان </vt:lpstr>
      <vt:lpstr>محرومیت زبان </vt:lpstr>
      <vt:lpstr>آزمایشات محرومیت زبان</vt:lpstr>
      <vt:lpstr>آزمایشات دیگر</vt:lpstr>
      <vt:lpstr>Slide 14</vt:lpstr>
      <vt:lpstr>Slide 15</vt:lpstr>
      <vt:lpstr>مسئله نسبیت زبان</vt:lpstr>
      <vt:lpstr>مسئله نسبیت زبان</vt:lpstr>
      <vt:lpstr>تحقیقات در مورد فرضیه نسبیت زبان</vt:lpstr>
      <vt:lpstr>Slide 19</vt:lpstr>
      <vt:lpstr>Slide 20</vt:lpstr>
      <vt:lpstr>نقش دستور زبان</vt:lpstr>
      <vt:lpstr>Slide 22</vt:lpstr>
      <vt:lpstr>رو ساخت و ژرف ساخت</vt:lpstr>
      <vt:lpstr>چرا دستور زبان جهانی</vt:lpstr>
      <vt:lpstr>Slide 25</vt:lpstr>
      <vt:lpstr>Slide 26</vt:lpstr>
      <vt:lpstr>ظهور زبان شناسی شناختی</vt:lpstr>
      <vt:lpstr>استعاره</vt:lpstr>
      <vt:lpstr>Slide 29</vt:lpstr>
      <vt:lpstr>Slide 30</vt:lpstr>
      <vt:lpstr>Slide 31</vt:lpstr>
      <vt:lpstr>Slide 32</vt:lpstr>
      <vt:lpstr>Slide 33</vt:lpstr>
      <vt:lpstr>Slide 34</vt:lpstr>
      <vt:lpstr>انتقادات به مدل ورنیکه- گشویند</vt:lpstr>
      <vt:lpstr>Slide 36</vt:lpstr>
      <vt:lpstr>هوش مصنوعی و زبان شناسی</vt:lpstr>
      <vt:lpstr>Slide 38</vt:lpstr>
      <vt:lpstr>Slide 39</vt:lpstr>
      <vt:lpstr>Slide 40</vt:lpstr>
      <vt:lpstr>تحلیل کاربرد شناسی</vt:lpstr>
      <vt:lpstr>ارزیابی پردازش زبان طبیعی</vt:lpstr>
      <vt:lpstr>جمع بندی</vt:lpstr>
      <vt:lpstr>Slide 44</vt:lpstr>
      <vt:lpstr>Slide 45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linguistic  سیده حوری رضوی تابستان 92   </dc:title>
  <dc:creator>123</dc:creator>
  <cp:lastModifiedBy>123</cp:lastModifiedBy>
  <cp:revision>164</cp:revision>
  <dcterms:created xsi:type="dcterms:W3CDTF">2013-06-18T15:19:47Z</dcterms:created>
  <dcterms:modified xsi:type="dcterms:W3CDTF">2013-07-01T11:45:44Z</dcterms:modified>
</cp:coreProperties>
</file>