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58" r:id="rId4"/>
    <p:sldId id="259" r:id="rId5"/>
    <p:sldId id="271" r:id="rId6"/>
    <p:sldId id="272" r:id="rId7"/>
    <p:sldId id="274" r:id="rId8"/>
    <p:sldId id="260" r:id="rId9"/>
    <p:sldId id="276" r:id="rId10"/>
    <p:sldId id="277" r:id="rId11"/>
    <p:sldId id="278" r:id="rId12"/>
    <p:sldId id="279" r:id="rId13"/>
    <p:sldId id="280" r:id="rId14"/>
    <p:sldId id="281" r:id="rId15"/>
    <p:sldId id="305" r:id="rId16"/>
    <p:sldId id="261" r:id="rId17"/>
    <p:sldId id="282" r:id="rId18"/>
    <p:sldId id="306" r:id="rId19"/>
    <p:sldId id="262" r:id="rId20"/>
    <p:sldId id="263" r:id="rId21"/>
    <p:sldId id="283" r:id="rId22"/>
    <p:sldId id="264" r:id="rId23"/>
    <p:sldId id="284" r:id="rId24"/>
    <p:sldId id="285" r:id="rId25"/>
    <p:sldId id="290" r:id="rId26"/>
    <p:sldId id="286" r:id="rId27"/>
    <p:sldId id="287" r:id="rId28"/>
    <p:sldId id="289" r:id="rId29"/>
    <p:sldId id="288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RM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24" autoAdjust="0"/>
  </p:normalViewPr>
  <p:slideViewPr>
    <p:cSldViewPr snapToGrid="0">
      <p:cViewPr>
        <p:scale>
          <a:sx n="73" d="100"/>
          <a:sy n="73" d="100"/>
        </p:scale>
        <p:origin x="-62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8427B-746E-480A-A86C-539D1182E5E1}" type="datetimeFigureOut">
              <a:rPr lang="en-US" smtClean="0"/>
              <a:pPr/>
              <a:t>5/9/2013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11800-B7F1-424A-BB06-42589778A6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260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4A7E7-6968-4D8D-84D3-1CFAAD1C7091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5BC53-2FE4-4858-AFB3-83006B34EB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79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5BC53-2FE4-4858-AFB3-83006B34EB7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5BC53-2FE4-4858-AFB3-83006B34EB7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5BC53-2FE4-4858-AFB3-83006B34EB7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4594308-4DA9-490C-B6ED-98FF8A37924F}" type="datetime1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59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F2C6-473B-4BE5-9648-5D30C68DCDED}" type="datetime1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43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A9DCE-287F-483A-ABC6-4BF2F71FF381}" type="datetime1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50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A451-A483-4A39-997B-2BDB9F60D0E3}" type="datetime1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14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D08B-F75E-48EB-9A76-8A50A34056DC}" type="datetime1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311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893F-C9E2-4289-83C6-1471BDA18ED2}" type="datetime1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37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99BF-6F82-46D2-A68C-E64D2D248109}" type="datetime1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60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635D-90C1-489A-9B6B-1B5A4FD5AF67}" type="datetime1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820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01-A1AA-413B-A078-FF517A2CA427}" type="datetime1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82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1" y="1"/>
            <a:ext cx="10131425" cy="838199"/>
          </a:xfrm>
        </p:spPr>
        <p:txBody>
          <a:bodyPr/>
          <a:lstStyle>
            <a:lvl1pPr algn="just">
              <a:defRPr baseline="0">
                <a:latin typeface="Times New Roman" pitchFamily="18" charset="0"/>
                <a:cs typeface="B Titr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1"/>
            <a:ext cx="12192000" cy="6019799"/>
          </a:xfrm>
        </p:spPr>
        <p:txBody>
          <a:bodyPr anchor="ctr"/>
          <a:lstStyle>
            <a:lvl1pPr algn="just">
              <a:defRPr baseline="0">
                <a:latin typeface="Times New Roman" pitchFamily="18" charset="0"/>
                <a:cs typeface="B Nazanin" pitchFamily="2" charset="-78"/>
              </a:defRPr>
            </a:lvl1pPr>
            <a:lvl2pPr algn="just">
              <a:defRPr baseline="0">
                <a:latin typeface="Times New Roman" pitchFamily="18" charset="0"/>
                <a:cs typeface="B Nazanin" pitchFamily="2" charset="-78"/>
              </a:defRPr>
            </a:lvl2pPr>
            <a:lvl3pPr algn="just">
              <a:defRPr baseline="0">
                <a:latin typeface="Times New Roman" pitchFamily="18" charset="0"/>
                <a:cs typeface="B Nazanin" pitchFamily="2" charset="-78"/>
              </a:defRPr>
            </a:lvl3pPr>
            <a:lvl4pPr algn="just">
              <a:defRPr baseline="0">
                <a:latin typeface="Times New Roman" pitchFamily="18" charset="0"/>
                <a:cs typeface="B Nazanin" pitchFamily="2" charset="-78"/>
              </a:defRPr>
            </a:lvl4pPr>
            <a:lvl5pPr algn="just">
              <a:defRPr baseline="0">
                <a:latin typeface="Times New Roman" pitchFamily="18" charset="0"/>
                <a:cs typeface="B Nazanin" pitchFamily="2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just">
              <a:defRPr/>
            </a:lvl1pPr>
          </a:lstStyle>
          <a:p>
            <a:fld id="{E41E3B3E-0672-4FF6-B1C8-4407DF0085C7}" type="datetime1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just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>
            <a:lvl1pPr algn="just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34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79E8-D649-428C-8D57-E66C9AD22941}" type="datetime1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78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674D-9BB2-4963-ADF4-53717D487688}" type="datetime1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7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7A6C-DC02-4DA3-8348-89F52EAD0429}" type="datetime1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9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AF59-DC7B-4D5B-94A5-4F8FC98D1190}" type="datetime1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9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CC63-CB2D-417F-AD1F-E9EB0D3DAB68}" type="datetime1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18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7037-4938-4454-83A0-2BC9F31415A9}" type="datetime1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67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F2A0-51F0-416B-A08A-C7DFC4B020D8}" type="datetime1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6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213C19-DF49-492E-9C66-88A398F7B31D}" type="datetime1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688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0877" y="1077162"/>
            <a:ext cx="10232077" cy="2421464"/>
          </a:xfrm>
        </p:spPr>
        <p:txBody>
          <a:bodyPr>
            <a:noAutofit/>
          </a:bodyPr>
          <a:lstStyle/>
          <a:p>
            <a:r>
              <a:rPr lang="fa-IR" sz="5400" dirty="0" smtClean="0">
                <a:cs typeface="B Titr" pitchFamily="2" charset="-78"/>
              </a:rPr>
              <a:t>رویکرد شناختی 2:</a:t>
            </a:r>
            <a:br>
              <a:rPr lang="fa-IR" sz="5400" dirty="0" smtClean="0">
                <a:cs typeface="B Titr" pitchFamily="2" charset="-78"/>
              </a:rPr>
            </a:br>
            <a:r>
              <a:rPr lang="fa-IR" sz="5400" dirty="0" smtClean="0">
                <a:cs typeface="B Titr" pitchFamily="2" charset="-78"/>
              </a:rPr>
              <a:t>حافظه، تصویر سازی ذهنی و حل مساله</a:t>
            </a:r>
            <a:endParaRPr lang="en-GB" sz="5400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3869" y="4783541"/>
            <a:ext cx="4116008" cy="2074459"/>
          </a:xfrm>
        </p:spPr>
        <p:txBody>
          <a:bodyPr>
            <a:noAutofit/>
          </a:bodyPr>
          <a:lstStyle/>
          <a:p>
            <a:r>
              <a:rPr lang="fa-IR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B Nazanin" panose="00000400000000000000" pitchFamily="2" charset="-78"/>
              </a:rPr>
              <a:t>مریم </a:t>
            </a:r>
            <a:r>
              <a:rPr lang="fa-IR" sz="2000" b="1" dirty="0" err="1">
                <a:solidFill>
                  <a:schemeClr val="accent4">
                    <a:lumMod val="20000"/>
                    <a:lumOff val="80000"/>
                  </a:schemeClr>
                </a:solidFill>
                <a:cs typeface="B Nazanin" panose="00000400000000000000" pitchFamily="2" charset="-78"/>
              </a:rPr>
              <a:t>مجاوررضائی</a:t>
            </a:r>
            <a:endParaRPr lang="fa-IR" sz="2000" b="1" dirty="0">
              <a:solidFill>
                <a:schemeClr val="accent4">
                  <a:lumMod val="20000"/>
                  <a:lumOff val="80000"/>
                </a:schemeClr>
              </a:solidFill>
              <a:cs typeface="B Nazanin" panose="00000400000000000000" pitchFamily="2" charset="-78"/>
            </a:endParaRPr>
          </a:p>
          <a:p>
            <a:r>
              <a:rPr lang="fa-IR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B Nazanin" panose="00000400000000000000" pitchFamily="2" charset="-78"/>
              </a:rPr>
              <a:t>علوم شناختی</a:t>
            </a:r>
            <a:endParaRPr lang="fa-IR" sz="2000" b="1" dirty="0">
              <a:solidFill>
                <a:schemeClr val="accent4">
                  <a:lumMod val="20000"/>
                  <a:lumOff val="80000"/>
                </a:schemeClr>
              </a:solidFill>
              <a:cs typeface="B Nazanin" panose="00000400000000000000" pitchFamily="2" charset="-78"/>
            </a:endParaRPr>
          </a:p>
          <a:p>
            <a:r>
              <a:rPr lang="fa-IR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B Nazanin" panose="00000400000000000000" pitchFamily="2" charset="-78"/>
              </a:rPr>
              <a:t>دکتر </a:t>
            </a:r>
            <a:r>
              <a:rPr lang="fa-IR" sz="20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cs typeface="B Nazanin" panose="00000400000000000000" pitchFamily="2" charset="-78"/>
              </a:rPr>
              <a:t>ستایشی</a:t>
            </a:r>
            <a:endParaRPr lang="fa-IR" sz="2000" b="1" dirty="0">
              <a:solidFill>
                <a:schemeClr val="accent4">
                  <a:lumMod val="20000"/>
                  <a:lumOff val="80000"/>
                </a:schemeClr>
              </a:solidFill>
              <a:cs typeface="B Nazanin" panose="00000400000000000000" pitchFamily="2" charset="-78"/>
            </a:endParaRPr>
          </a:p>
          <a:p>
            <a:r>
              <a:rPr lang="fa-IR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B Nazanin" panose="00000400000000000000" pitchFamily="2" charset="-78"/>
              </a:rPr>
              <a:t>دانشگاه علوم اقتصادی</a:t>
            </a:r>
          </a:p>
          <a:p>
            <a:r>
              <a:rPr lang="fa-IR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B Nazanin" panose="00000400000000000000" pitchFamily="2" charset="-78"/>
              </a:rPr>
              <a:t>اردیبهشت ماه 1392</a:t>
            </a:r>
            <a:endParaRPr lang="en-GB" sz="2000" b="1" dirty="0">
              <a:solidFill>
                <a:schemeClr val="accent4">
                  <a:lumMod val="20000"/>
                  <a:lumOff val="80000"/>
                </a:schemeClr>
              </a:solidFill>
              <a:cs typeface="B Nazanin" panose="00000400000000000000" pitchFamily="2" charset="-78"/>
            </a:endParaRPr>
          </a:p>
          <a:p>
            <a:endParaRPr lang="en-GB" sz="2000" b="1" dirty="0">
              <a:cs typeface="B Nazanin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12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مدت زمان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9531"/>
            <a:ext cx="12192000" cy="5068389"/>
          </a:xfrm>
        </p:spPr>
        <p:txBody>
          <a:bodyPr>
            <a:normAutofit/>
          </a:bodyPr>
          <a:lstStyle/>
          <a:p>
            <a:pPr rtl="1"/>
            <a:r>
              <a:rPr lang="fa-IR" sz="4000" dirty="0" smtClean="0"/>
              <a:t>مرور، تکرار یا تمرین ذهنی چیزی که باید یاد گرفته شود.</a:t>
            </a:r>
          </a:p>
          <a:p>
            <a:pPr rtl="1"/>
            <a:endParaRPr lang="fa-IR" sz="4000" dirty="0" smtClean="0"/>
          </a:p>
          <a:p>
            <a:pPr rtl="1"/>
            <a:r>
              <a:rPr lang="fa-IR" sz="4000" dirty="0" smtClean="0"/>
              <a:t>تازه نگه داشتن عنوان ها در حافظه کوتاه مدت.</a:t>
            </a:r>
          </a:p>
          <a:p>
            <a:pPr rtl="1"/>
            <a:endParaRPr lang="fa-IR" sz="4000" dirty="0" smtClean="0"/>
          </a:p>
          <a:p>
            <a:pPr rtl="1"/>
            <a:r>
              <a:rPr lang="fa-IR" sz="4000" dirty="0" smtClean="0"/>
              <a:t>مدت زمان حافظه کوتاه مدت حدود 18 </a:t>
            </a:r>
            <a:r>
              <a:rPr lang="fa-IR" sz="4000" dirty="0" smtClean="0"/>
              <a:t>ثانیه.</a:t>
            </a:r>
            <a:endParaRPr lang="en-GB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ظرفیت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7280"/>
            <a:ext cx="12192000" cy="4611189"/>
          </a:xfrm>
        </p:spPr>
        <p:txBody>
          <a:bodyPr>
            <a:normAutofit/>
          </a:bodyPr>
          <a:lstStyle/>
          <a:p>
            <a:pPr algn="r" rtl="1"/>
            <a:r>
              <a:rPr lang="fa-IR" sz="4400" b="1" dirty="0" smtClean="0"/>
              <a:t>به طور میانگین 7 عنوان</a:t>
            </a:r>
          </a:p>
          <a:p>
            <a:pPr algn="r" rtl="1"/>
            <a:endParaRPr lang="fa-IR" sz="4400" b="1" dirty="0" smtClean="0"/>
          </a:p>
          <a:p>
            <a:pPr algn="r" rtl="1"/>
            <a:r>
              <a:rPr lang="fa-IR" sz="4400" b="1" dirty="0" smtClean="0"/>
              <a:t>عدد 7 جادوئی (</a:t>
            </a:r>
            <a:r>
              <a:rPr lang="en-US" sz="4400" b="1" dirty="0" smtClean="0"/>
              <a:t>miller,1956</a:t>
            </a:r>
            <a:r>
              <a:rPr lang="fa-IR" sz="4400" b="1" dirty="0" smtClean="0"/>
              <a:t>)  </a:t>
            </a:r>
            <a:endParaRPr lang="en-GB" sz="4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430322" y="2312909"/>
          <a:ext cx="3972318" cy="2097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Equation" r:id="rId5" imgW="342603" imgH="177646" progId="Equation.3">
                  <p:embed/>
                </p:oleObj>
              </mc:Choice>
              <mc:Fallback>
                <p:oleObj name="Equation" r:id="rId5" imgW="342603" imgH="177646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22" y="2312909"/>
                        <a:ext cx="3972318" cy="2097741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762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4476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sz="5400" dirty="0" smtClean="0"/>
              <a:t>عنوان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800" dirty="0" smtClean="0"/>
              <a:t>عدد، حرف یا کلمه؟</a:t>
            </a:r>
          </a:p>
          <a:p>
            <a:pPr algn="r" rtl="1"/>
            <a:endParaRPr lang="en-GB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sz="5400" dirty="0" smtClean="0"/>
              <a:t>عنوان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en-GB" sz="4800" dirty="0" smtClean="0"/>
              <a:t>NFLCBSIRAMTV</a:t>
            </a:r>
          </a:p>
          <a:p>
            <a:pPr algn="r" rtl="1"/>
            <a:endParaRPr lang="en-GB" sz="4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xit" presetSubtype="0" fill="hold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5" presetClass="emph" presetSubtype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sz="5400" dirty="0" smtClean="0"/>
              <a:t>عنوان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NFL: Natural Football League</a:t>
            </a:r>
          </a:p>
          <a:p>
            <a:r>
              <a:rPr lang="en-GB" sz="4800" dirty="0" smtClean="0"/>
              <a:t>CBS: Columbia Broadcasting System</a:t>
            </a:r>
          </a:p>
          <a:p>
            <a:pPr algn="r" rtl="1"/>
            <a:r>
              <a:rPr lang="en-US" sz="4800" dirty="0" smtClean="0"/>
              <a:t> </a:t>
            </a:r>
            <a:r>
              <a:rPr lang="en-GB" sz="4800" dirty="0" smtClean="0"/>
              <a:t>chunk </a:t>
            </a:r>
            <a:r>
              <a:rPr lang="fa-IR" sz="4800" dirty="0" smtClean="0"/>
              <a:t>یک گروه عنوان معنادار </a:t>
            </a:r>
          </a:p>
          <a:p>
            <a:pPr algn="r" rtl="1"/>
            <a:r>
              <a:rPr lang="fa-IR" sz="4800" dirty="0" smtClean="0"/>
              <a:t>قطعات بزرگتر، ظرفیت بیشتر</a:t>
            </a:r>
            <a:endParaRPr lang="en-GB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24" y="-182879"/>
            <a:ext cx="10131425" cy="838199"/>
          </a:xfrm>
        </p:spPr>
        <p:txBody>
          <a:bodyPr/>
          <a:lstStyle/>
          <a:p>
            <a:pPr algn="ctr"/>
            <a:r>
              <a:rPr lang="fa-IR" dirty="0" smtClean="0"/>
              <a:t>رمز گذاری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5321"/>
            <a:ext cx="12192000" cy="601979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b="1" dirty="0" smtClean="0"/>
              <a:t>1- رمز صوتی: تبدیل حروف به رمز های صوتی براساس صدای عنوان ها </a:t>
            </a:r>
            <a:r>
              <a:rPr lang="en-US" sz="2800" b="1" dirty="0" smtClean="0"/>
              <a:t> A</a:t>
            </a:r>
            <a:r>
              <a:rPr lang="en-US" sz="2800" b="1" dirty="0" smtClean="0">
                <a:sym typeface="Wingdings" pitchFamily="2" charset="2"/>
              </a:rPr>
              <a:t> K        PE          </a:t>
            </a:r>
            <a:endParaRPr lang="fa-IR" sz="2800" b="1" dirty="0" smtClean="0"/>
          </a:p>
          <a:p>
            <a:pPr marL="0" indent="0" algn="r" rtl="1">
              <a:buNone/>
            </a:pPr>
            <a:r>
              <a:rPr lang="en-US" sz="2800" b="1" dirty="0" smtClean="0"/>
              <a:t>Proactive</a:t>
            </a:r>
            <a:r>
              <a:rPr lang="fa-IR" sz="2800" b="1" dirty="0" smtClean="0"/>
              <a:t>: تداخل اطلاعات قدیمی با اطلاعات جدید</a:t>
            </a:r>
          </a:p>
          <a:p>
            <a:pPr marL="0" indent="0" algn="r" rtl="1">
              <a:buNone/>
            </a:pPr>
            <a:r>
              <a:rPr lang="fa-IR" sz="2800" b="1" dirty="0" smtClean="0"/>
              <a:t>تعلق کلمات به یک مقوله واحد (سیب و پرتقال و گل لاله)</a:t>
            </a:r>
          </a:p>
          <a:p>
            <a:pPr marL="0" indent="0" algn="r" rtl="1">
              <a:buNone/>
            </a:pPr>
            <a:r>
              <a:rPr lang="en-GB" sz="2800" b="1" dirty="0" smtClean="0"/>
              <a:t>Retroactive</a:t>
            </a:r>
            <a:r>
              <a:rPr lang="fa-IR" sz="2800" b="1" dirty="0" smtClean="0"/>
              <a:t>: تداخل اطلاعات جدید با اطلاعات قدیمی </a:t>
            </a:r>
          </a:p>
          <a:p>
            <a:pPr marL="0" indent="0" algn="r" rtl="1">
              <a:buNone/>
            </a:pPr>
            <a:endParaRPr lang="fa-IR" sz="2800" b="1" dirty="0" smtClean="0"/>
          </a:p>
          <a:p>
            <a:pPr marL="0" indent="0" algn="r" rtl="1">
              <a:buNone/>
            </a:pPr>
            <a:r>
              <a:rPr lang="fa-IR" sz="2800" b="1" dirty="0" smtClean="0"/>
              <a:t>2- رمز معنایی: بازنمایی بر پایه معانی ذاتی</a:t>
            </a:r>
          </a:p>
          <a:p>
            <a:pPr marL="0" indent="0" algn="r" rtl="1">
              <a:buNone/>
            </a:pPr>
            <a:r>
              <a:rPr lang="fa-IR" sz="2800" b="1" dirty="0" smtClean="0"/>
              <a:t>3- رمز بینایی: حفظ خصوصیات </a:t>
            </a:r>
            <a:r>
              <a:rPr lang="fa-IR" sz="2800" b="1" dirty="0" smtClean="0"/>
              <a:t>فضایی بازنمایی </a:t>
            </a:r>
            <a:r>
              <a:rPr lang="fa-IR" sz="2800" b="1" dirty="0" smtClean="0"/>
              <a:t>بینایی از الگو، چرخش ذهنی(تفاوت زمان در چرخش با تفاوت زاویه بیشتر)</a:t>
            </a:r>
            <a:endParaRPr lang="en-GB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378" y="161362"/>
            <a:ext cx="10131425" cy="1079610"/>
          </a:xfrm>
        </p:spPr>
        <p:txBody>
          <a:bodyPr>
            <a:normAutofit/>
          </a:bodyPr>
          <a:lstStyle/>
          <a:p>
            <a:pPr algn="ctr" rtl="1"/>
            <a:r>
              <a:rPr lang="fa-IR" sz="4800" dirty="0" smtClean="0"/>
              <a:t>حافظه بلند مدت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5417" y="1592747"/>
            <a:ext cx="8169532" cy="4167973"/>
          </a:xfrm>
        </p:spPr>
        <p:txBody>
          <a:bodyPr>
            <a:noAutofit/>
          </a:bodyPr>
          <a:lstStyle/>
          <a:p>
            <a:pPr algn="r" rtl="1"/>
            <a:endParaRPr lang="en-US" sz="2800" b="1" dirty="0" smtClean="0"/>
          </a:p>
          <a:p>
            <a:pPr algn="r" rtl="1"/>
            <a:r>
              <a:rPr lang="fa-IR" sz="2800" b="1" dirty="0" smtClean="0"/>
              <a:t>نگه داری اطلاعات برای دوره های زمانی طولانی </a:t>
            </a:r>
            <a:r>
              <a:rPr lang="fa-IR" sz="2800" b="1" dirty="0" smtClean="0"/>
              <a:t>تر.</a:t>
            </a:r>
          </a:p>
          <a:p>
            <a:pPr algn="r" rtl="1"/>
            <a:endParaRPr lang="en-US" sz="2800" b="1" dirty="0" smtClean="0"/>
          </a:p>
          <a:p>
            <a:pPr algn="r" rtl="1"/>
            <a:r>
              <a:rPr lang="fa-IR" sz="2800" b="1" dirty="0" smtClean="0"/>
              <a:t>انواع حافظه بلند مدت:</a:t>
            </a:r>
            <a:endParaRPr lang="en-US" sz="2800" b="1" dirty="0" smtClean="0"/>
          </a:p>
          <a:p>
            <a:pPr algn="r" rtl="1"/>
            <a:endParaRPr lang="fa-IR" sz="2800" b="1" dirty="0" smtClean="0"/>
          </a:p>
          <a:p>
            <a:pPr marL="0" indent="0" algn="r" rtl="1">
              <a:buNone/>
            </a:pPr>
            <a:r>
              <a:rPr lang="fa-IR" sz="2800" b="1" dirty="0" smtClean="0"/>
              <a:t>1- </a:t>
            </a:r>
            <a:r>
              <a:rPr lang="en-US" sz="2800" b="1" dirty="0" smtClean="0"/>
              <a:t>Procedural</a:t>
            </a:r>
            <a:r>
              <a:rPr lang="fa-IR" sz="2800" b="1" dirty="0" smtClean="0"/>
              <a:t> (حافظه </a:t>
            </a:r>
            <a:r>
              <a:rPr lang="fa-IR" sz="2800" b="1" dirty="0" smtClean="0"/>
              <a:t>مهارتی- ضمنی)</a:t>
            </a:r>
            <a:endParaRPr lang="fa-IR" sz="2800" b="1" dirty="0" smtClean="0"/>
          </a:p>
          <a:p>
            <a:pPr marL="0" indent="0" algn="r" rtl="1">
              <a:buNone/>
            </a:pPr>
            <a:r>
              <a:rPr lang="fa-IR" sz="2800" b="1" dirty="0" smtClean="0"/>
              <a:t>(دانش </a:t>
            </a:r>
            <a:r>
              <a:rPr lang="fa-IR" sz="2800" b="1" dirty="0" smtClean="0"/>
              <a:t>مهارتی-بدون </a:t>
            </a:r>
            <a:r>
              <a:rPr lang="fa-IR" sz="2800" b="1" dirty="0" smtClean="0"/>
              <a:t>یادآوری </a:t>
            </a:r>
            <a:r>
              <a:rPr lang="fa-IR" sz="2800" b="1" dirty="0" smtClean="0"/>
              <a:t>آگاهانه-راندن </a:t>
            </a:r>
            <a:r>
              <a:rPr lang="fa-IR" sz="2800" b="1" dirty="0" smtClean="0"/>
              <a:t>دوچرخه)</a:t>
            </a:r>
            <a:endParaRPr lang="en-US" sz="2800" b="1" dirty="0" smtClean="0"/>
          </a:p>
          <a:p>
            <a:pPr marL="0" indent="0" algn="r" rtl="1">
              <a:buNone/>
            </a:pPr>
            <a:endParaRPr lang="fa-IR" sz="2800" b="1" dirty="0" smtClean="0"/>
          </a:p>
          <a:p>
            <a:pPr marL="0" indent="0" algn="r" rtl="1">
              <a:buNone/>
            </a:pPr>
            <a:r>
              <a:rPr lang="fa-IR" sz="2800" b="1" dirty="0" smtClean="0"/>
              <a:t>2- </a:t>
            </a:r>
            <a:r>
              <a:rPr lang="en-GB" sz="2800" b="1" dirty="0" smtClean="0"/>
              <a:t> Declarative</a:t>
            </a:r>
            <a:r>
              <a:rPr lang="fa-IR" sz="2800" b="1" dirty="0" smtClean="0"/>
              <a:t>(حافظه </a:t>
            </a:r>
            <a:r>
              <a:rPr lang="fa-IR" sz="2800" b="1" dirty="0" smtClean="0"/>
              <a:t>اخباری- آشکار</a:t>
            </a:r>
            <a:r>
              <a:rPr lang="fa-IR" sz="2800" b="1" dirty="0" smtClean="0"/>
              <a:t>)</a:t>
            </a:r>
            <a:r>
              <a:rPr lang="en-US" sz="2800" b="1" dirty="0" smtClean="0"/>
              <a:t> </a:t>
            </a:r>
            <a:r>
              <a:rPr lang="fa-IR" sz="2800" b="1" dirty="0" smtClean="0"/>
              <a:t> </a:t>
            </a:r>
          </a:p>
          <a:p>
            <a:pPr algn="r" rtl="1">
              <a:buNone/>
            </a:pPr>
            <a:r>
              <a:rPr lang="fa-IR" sz="2800" b="1" dirty="0" smtClean="0"/>
              <a:t>(دانش قابل </a:t>
            </a:r>
            <a:r>
              <a:rPr lang="fa-IR" sz="2800" b="1" dirty="0" smtClean="0"/>
              <a:t>بیان- با </a:t>
            </a:r>
            <a:r>
              <a:rPr lang="fa-IR" sz="2800" b="1" dirty="0" smtClean="0"/>
              <a:t>یادآوری آگاهانه)</a:t>
            </a:r>
          </a:p>
          <a:p>
            <a:pPr algn="r" rtl="1"/>
            <a:endParaRPr lang="en-GB" sz="2800" b="1" dirty="0"/>
          </a:p>
        </p:txBody>
      </p:sp>
      <p:sp>
        <p:nvSpPr>
          <p:cNvPr id="4" name="Right Brace 3"/>
          <p:cNvSpPr/>
          <p:nvPr/>
        </p:nvSpPr>
        <p:spPr>
          <a:xfrm>
            <a:off x="5656554" y="4447188"/>
            <a:ext cx="494675" cy="1863779"/>
          </a:xfrm>
          <a:prstGeom prst="rightBrace">
            <a:avLst/>
          </a:prstGeom>
          <a:noFill/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095353" y="4454471"/>
            <a:ext cx="64287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cs typeface="B Nazanin" pitchFamily="2" charset="-78"/>
              </a:rPr>
              <a:t>حافظه معنایی (</a:t>
            </a:r>
            <a:r>
              <a:rPr lang="en-US" sz="2400" b="1" dirty="0" smtClean="0">
                <a:cs typeface="B Nazanin" pitchFamily="2" charset="-78"/>
              </a:rPr>
              <a:t>Semantic Memory</a:t>
            </a:r>
            <a:r>
              <a:rPr lang="fa-IR" sz="2400" b="1" dirty="0" smtClean="0">
                <a:cs typeface="B Nazanin" pitchFamily="2" charset="-78"/>
              </a:rPr>
              <a:t>)</a:t>
            </a:r>
          </a:p>
          <a:p>
            <a:pPr algn="r" rtl="1"/>
            <a:r>
              <a:rPr lang="fa-IR" sz="2400" b="1" dirty="0" smtClean="0">
                <a:cs typeface="B Nazanin" pitchFamily="2" charset="-78"/>
              </a:rPr>
              <a:t>(دانش در مورد حقایق و اطلاعات عمومی)</a:t>
            </a:r>
          </a:p>
          <a:p>
            <a:pPr algn="r" rtl="1"/>
            <a:endParaRPr lang="fa-IR" sz="2400" b="1" dirty="0" smtClean="0">
              <a:cs typeface="B Nazanin" pitchFamily="2" charset="-78"/>
            </a:endParaRPr>
          </a:p>
          <a:p>
            <a:pPr algn="r" rtl="1"/>
            <a:r>
              <a:rPr lang="fa-IR" sz="2400" b="1" dirty="0" smtClean="0">
                <a:cs typeface="B Nazanin" pitchFamily="2" charset="-78"/>
              </a:rPr>
              <a:t>حافظه رویدادی (</a:t>
            </a:r>
            <a:r>
              <a:rPr lang="en-GB" sz="2400" b="1" dirty="0" smtClean="0">
                <a:cs typeface="B Nazanin" pitchFamily="2" charset="-78"/>
              </a:rPr>
              <a:t>Episodic Memory</a:t>
            </a:r>
            <a:r>
              <a:rPr lang="fa-IR" sz="2400" b="1" dirty="0" smtClean="0">
                <a:cs typeface="B Nazanin" pitchFamily="2" charset="-78"/>
              </a:rPr>
              <a:t>)</a:t>
            </a:r>
            <a:endParaRPr lang="en-US" sz="2400" b="1" dirty="0" smtClean="0">
              <a:cs typeface="B Nazanin" pitchFamily="2" charset="-78"/>
            </a:endParaRPr>
          </a:p>
          <a:p>
            <a:pPr algn="r" rtl="1"/>
            <a:r>
              <a:rPr lang="fa-IR" sz="2400" b="1" dirty="0" smtClean="0">
                <a:cs typeface="B Nazanin" pitchFamily="2" charset="-78"/>
              </a:rPr>
              <a:t>(رویداد حوادث و وقایع تجربه شده)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868" y="0"/>
            <a:ext cx="10131425" cy="1229958"/>
          </a:xfrm>
        </p:spPr>
        <p:txBody>
          <a:bodyPr>
            <a:normAutofit/>
          </a:bodyPr>
          <a:lstStyle/>
          <a:p>
            <a:pPr algn="ctr"/>
            <a:r>
              <a:rPr lang="fa-IR" sz="4000" b="1" dirty="0" smtClean="0"/>
              <a:t>حافظه معنایی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35107" y="2535272"/>
            <a:ext cx="8032377" cy="4286870"/>
          </a:xfrm>
        </p:spPr>
      </p:pic>
      <p:sp>
        <p:nvSpPr>
          <p:cNvPr id="6" name="TextBox 5"/>
          <p:cNvSpPr txBox="1"/>
          <p:nvPr/>
        </p:nvSpPr>
        <p:spPr>
          <a:xfrm>
            <a:off x="3520824" y="1684852"/>
            <a:ext cx="8283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/>
              <a:t>اطلاعات در این حافظه برای چه مدت باقی می مانند؟ (</a:t>
            </a:r>
            <a:r>
              <a:rPr lang="en-GB" sz="3200" b="1" dirty="0" smtClean="0"/>
              <a:t>Bahrick,1984</a:t>
            </a:r>
            <a:r>
              <a:rPr lang="fa-IR" sz="3200" b="1" dirty="0" smtClean="0"/>
              <a:t>)</a:t>
            </a:r>
            <a:endParaRPr lang="en-GB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حافظه معنایی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1337"/>
            <a:ext cx="12192000" cy="5225143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 smtClean="0"/>
              <a:t>3 تا 6: افت اولیه و نسبتا چشمگیر، در صورت عدم اسفاده یا تکرار.</a:t>
            </a:r>
          </a:p>
          <a:p>
            <a:pPr algn="r" rtl="1"/>
            <a:endParaRPr lang="fa-IR" sz="3600" dirty="0" smtClean="0"/>
          </a:p>
          <a:p>
            <a:pPr algn="r" rtl="1"/>
            <a:r>
              <a:rPr lang="fa-IR" sz="3600" dirty="0" smtClean="0"/>
              <a:t>6 تا 30: افت کمتر، ثابت ماندن میزان توانایی یادآوری.</a:t>
            </a:r>
          </a:p>
          <a:p>
            <a:pPr algn="r" rtl="1"/>
            <a:endParaRPr lang="fa-IR" sz="3600" dirty="0" smtClean="0"/>
          </a:p>
          <a:p>
            <a:pPr algn="r" rtl="1"/>
            <a:r>
              <a:rPr lang="fa-IR" sz="3600" dirty="0" smtClean="0"/>
              <a:t>30-35...: افت جزئی، کاهش توانمندی همراه با سالمندی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مدل های حافظه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0343"/>
            <a:ext cx="12192000" cy="4336869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/>
              <a:t>مدل </a:t>
            </a:r>
            <a:r>
              <a:rPr lang="fa-IR" sz="3200" dirty="0" err="1" smtClean="0"/>
              <a:t>وجهی</a:t>
            </a:r>
            <a:endParaRPr lang="fa-IR" sz="3200" dirty="0" smtClean="0"/>
          </a:p>
          <a:p>
            <a:pPr algn="r" rtl="1"/>
            <a:r>
              <a:rPr lang="fa-IR" sz="3200" dirty="0" smtClean="0"/>
              <a:t>مدل </a:t>
            </a:r>
            <a:r>
              <a:rPr lang="en-GB" sz="3200" dirty="0" smtClean="0"/>
              <a:t>ACT*</a:t>
            </a:r>
          </a:p>
          <a:p>
            <a:pPr algn="r" rtl="1"/>
            <a:r>
              <a:rPr lang="fa-IR" sz="3200" dirty="0" smtClean="0"/>
              <a:t>مدل حافظه فعال</a:t>
            </a:r>
          </a:p>
          <a:p>
            <a:pPr algn="r" rtl="1"/>
            <a:r>
              <a:rPr lang="fa-IR" sz="3200" dirty="0" smtClean="0"/>
              <a:t>مدل حل کننده عمومی مساله(</a:t>
            </a:r>
            <a:r>
              <a:rPr lang="en-GB" sz="3200" dirty="0" smtClean="0"/>
              <a:t>GPS</a:t>
            </a:r>
            <a:r>
              <a:rPr lang="fa-IR" sz="3200" dirty="0" smtClean="0"/>
              <a:t>)</a:t>
            </a:r>
          </a:p>
          <a:p>
            <a:pPr algn="r" rtl="1"/>
            <a:r>
              <a:rPr lang="fa-IR" sz="3200" dirty="0" smtClean="0"/>
              <a:t>مدل </a:t>
            </a:r>
            <a:r>
              <a:rPr lang="fa-IR" sz="3200" dirty="0" err="1" smtClean="0"/>
              <a:t>سوآر</a:t>
            </a:r>
            <a:r>
              <a:rPr lang="fa-IR" sz="3200" dirty="0" smtClean="0"/>
              <a:t>(</a:t>
            </a:r>
            <a:r>
              <a:rPr lang="en-GB" sz="3200" dirty="0" smtClean="0"/>
              <a:t>SOAR</a:t>
            </a:r>
            <a:r>
              <a:rPr lang="fa-IR" sz="3200" dirty="0" smtClean="0"/>
              <a:t>)</a:t>
            </a:r>
            <a:endParaRPr lang="en-GB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894" y="685800"/>
            <a:ext cx="10131425" cy="1456267"/>
          </a:xfrm>
        </p:spPr>
        <p:txBody>
          <a:bodyPr/>
          <a:lstStyle/>
          <a:p>
            <a:pPr algn="ctr" rtl="1"/>
            <a:r>
              <a:rPr lang="fa-IR" sz="8800" dirty="0" smtClean="0"/>
              <a:t>حافظه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0893" y="2305840"/>
            <a:ext cx="10131425" cy="3649133"/>
          </a:xfrm>
        </p:spPr>
        <p:txBody>
          <a:bodyPr>
            <a:normAutofit/>
          </a:bodyPr>
          <a:lstStyle/>
          <a:p>
            <a:pPr algn="just" rtl="1"/>
            <a:r>
              <a:rPr lang="fa-IR" sz="3600" dirty="0" smtClean="0">
                <a:cs typeface="B Nazanin" panose="00000400000000000000" pitchFamily="2" charset="-78"/>
              </a:rPr>
              <a:t>ظرفیت نگه داری اطلاعات در طول زمان</a:t>
            </a:r>
            <a:endParaRPr lang="en-US" sz="3600" dirty="0" smtClean="0">
              <a:cs typeface="B Nazanin" panose="00000400000000000000" pitchFamily="2" charset="-78"/>
            </a:endParaRPr>
          </a:p>
          <a:p>
            <a:pPr algn="just" rtl="1"/>
            <a:r>
              <a:rPr lang="en-US" sz="3600" dirty="0" err="1" smtClean="0">
                <a:cs typeface="B Nazanin" panose="00000400000000000000" pitchFamily="2" charset="-78"/>
              </a:rPr>
              <a:t>FeedBack</a:t>
            </a:r>
            <a:endParaRPr lang="en-GB" sz="3600" dirty="0">
              <a:cs typeface="B Nazanin" panose="00000400000000000000" pitchFamily="2" charset="-78"/>
            </a:endParaRPr>
          </a:p>
          <a:p>
            <a:pPr algn="just" rtl="1"/>
            <a:endParaRPr lang="en-GB" sz="3600" dirty="0" smtClean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" y="3115216"/>
            <a:ext cx="3179928" cy="1730847"/>
          </a:xfrm>
          <a:prstGeom prst="rect">
            <a:avLst/>
          </a:prstGeom>
          <a:effectLst>
            <a:outerShdw blurRad="457200" dist="50800" dir="4800000" sx="1000" sy="1000" algn="ctr" rotWithShape="0">
              <a:srgbClr val="000000"/>
            </a:outerShdw>
            <a:reflection stA="62000" endPos="65000" dist="50800" dir="5400000" sy="-100000" algn="bl" rotWithShape="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4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72872"/>
            <a:ext cx="10131425" cy="1456267"/>
          </a:xfrm>
        </p:spPr>
        <p:txBody>
          <a:bodyPr>
            <a:normAutofit/>
          </a:bodyPr>
          <a:lstStyle/>
          <a:p>
            <a:pPr algn="ctr" rtl="1"/>
            <a:r>
              <a:rPr lang="fa-IR" sz="5400" dirty="0"/>
              <a:t>مدل </a:t>
            </a:r>
            <a:r>
              <a:rPr lang="fa-IR" sz="5400" dirty="0" err="1" smtClean="0"/>
              <a:t>وجهی</a:t>
            </a:r>
            <a:endParaRPr lang="en-GB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10578128" y="3406809"/>
            <a:ext cx="1268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R. </a:t>
            </a:r>
            <a:r>
              <a:rPr lang="en-GB" sz="2000" b="1" dirty="0" err="1"/>
              <a:t>Shiffrin</a:t>
            </a:r>
            <a:endParaRPr lang="en-GB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293028" y="3474478"/>
            <a:ext cx="1415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R. Atkinson</a:t>
            </a:r>
          </a:p>
        </p:txBody>
      </p:sp>
      <p:pic>
        <p:nvPicPr>
          <p:cNvPr id="2050" name="Picture 2" descr="J:\Cognitive Science\Atkin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4877"/>
            <a:ext cx="1968500" cy="2578100"/>
          </a:xfrm>
          <a:prstGeom prst="rect">
            <a:avLst/>
          </a:prstGeom>
          <a:noFill/>
        </p:spPr>
      </p:pic>
      <p:pic>
        <p:nvPicPr>
          <p:cNvPr id="2051" name="Picture 3" descr="J:\Cognitive Science\Shiffr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7694" y="908502"/>
            <a:ext cx="1954306" cy="2534575"/>
          </a:xfrm>
          <a:prstGeom prst="rect">
            <a:avLst/>
          </a:prstGeom>
          <a:noFill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052" name="Picture 4" descr="J:\Cognitive Science\a_07_p_tra_2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3394" y="1677429"/>
            <a:ext cx="4903315" cy="4707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107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ارزیابی مدل وجهی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155"/>
            <a:ext cx="12192000" cy="5786846"/>
          </a:xfrm>
        </p:spPr>
        <p:txBody>
          <a:bodyPr>
            <a:normAutofit/>
          </a:bodyPr>
          <a:lstStyle/>
          <a:p>
            <a:pPr rtl="1"/>
            <a:r>
              <a:rPr lang="fa-IR" sz="2400" b="1" dirty="0" smtClean="0"/>
              <a:t>در اوایل دوران روان شناختی مطرح گردید و در تصریح بسیاری از تفاوت های ساختاری و کارکردی حافظه شکست خورد.</a:t>
            </a:r>
          </a:p>
          <a:p>
            <a:pPr rtl="1"/>
            <a:endParaRPr lang="fa-IR" sz="2400" b="1" dirty="0" smtClean="0"/>
          </a:p>
          <a:p>
            <a:pPr rtl="1"/>
            <a:r>
              <a:rPr lang="fa-IR" sz="2400" b="1" dirty="0" smtClean="0"/>
              <a:t>موفق نبودن در تبیین بسیاری از عملیات های پردازش اطلاعات که در حافظه انجام می شد.</a:t>
            </a:r>
          </a:p>
          <a:p>
            <a:pPr rtl="1"/>
            <a:endParaRPr lang="fa-IR" sz="2400" b="1" dirty="0" smtClean="0"/>
          </a:p>
          <a:p>
            <a:pPr rtl="1"/>
            <a:r>
              <a:rPr lang="fa-IR" sz="2400" b="1" dirty="0" smtClean="0"/>
              <a:t>نیازمندی ها برای ارتقا:</a:t>
            </a:r>
          </a:p>
          <a:p>
            <a:pPr rtl="1"/>
            <a:r>
              <a:rPr lang="fa-IR" sz="2400" b="1" dirty="0" smtClean="0"/>
              <a:t>به حساب آوردن انواع حافظه فرعی</a:t>
            </a:r>
          </a:p>
          <a:p>
            <a:pPr rtl="1"/>
            <a:r>
              <a:rPr lang="fa-IR" sz="2400" b="1" dirty="0" smtClean="0"/>
              <a:t>اضافه کردن تعدادی از مراحل پردازشی تکمیلی</a:t>
            </a:r>
          </a:p>
          <a:p>
            <a:pPr rtl="1"/>
            <a:endParaRPr lang="fa-IR" sz="2400" b="1" dirty="0" smtClean="0"/>
          </a:p>
          <a:p>
            <a:pPr rtl="1"/>
            <a:endParaRPr lang="en-GB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Left Brace 4"/>
          <p:cNvSpPr/>
          <p:nvPr/>
        </p:nvSpPr>
        <p:spPr>
          <a:xfrm>
            <a:off x="4839084" y="4201887"/>
            <a:ext cx="383882" cy="1258388"/>
          </a:xfrm>
          <a:prstGeom prst="lef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0" y="4580650"/>
            <a:ext cx="4690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/>
              <a:t>(متمایز شدن حافظه آشکار و ضمنی)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13702"/>
            <a:ext cx="10131425" cy="1456267"/>
          </a:xfrm>
        </p:spPr>
        <p:txBody>
          <a:bodyPr>
            <a:noAutofit/>
          </a:bodyPr>
          <a:lstStyle/>
          <a:p>
            <a:pPr algn="ctr" rtl="1"/>
            <a:r>
              <a:rPr lang="fa-IR" sz="5400" dirty="0"/>
              <a:t>مدل </a:t>
            </a:r>
            <a:r>
              <a:rPr lang="en-GB" sz="5400" dirty="0"/>
              <a:t>ACT</a:t>
            </a:r>
            <a:r>
              <a:rPr lang="en-GB" sz="5400" dirty="0" smtClean="0"/>
              <a:t>*</a:t>
            </a:r>
            <a:endParaRPr lang="en-GB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517328"/>
            <a:ext cx="2456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John</a:t>
            </a:r>
            <a:r>
              <a:rPr lang="en-GB" sz="2000" b="1" dirty="0"/>
              <a:t> R. </a:t>
            </a:r>
            <a:r>
              <a:rPr lang="en-GB" sz="2000" b="1" dirty="0" smtClean="0"/>
              <a:t>Anderson</a:t>
            </a:r>
          </a:p>
          <a:p>
            <a:r>
              <a:rPr lang="en-US" sz="2000" b="1" dirty="0" smtClean="0">
                <a:cs typeface="+mj-cs"/>
              </a:rPr>
              <a:t>1983-1990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0" y="1"/>
            <a:ext cx="1767840" cy="1020217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5361" name="Picture 1" descr="J:\Cognitive Science\anders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064" y="1365025"/>
            <a:ext cx="1613531" cy="2063976"/>
          </a:xfrm>
          <a:prstGeom prst="rect">
            <a:avLst/>
          </a:prstGeom>
          <a:noFill/>
        </p:spPr>
      </p:pic>
      <p:pic>
        <p:nvPicPr>
          <p:cNvPr id="15362" name="Picture 2" descr="J:\Cognitive Science\ac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8573" y="2956114"/>
            <a:ext cx="5554747" cy="384092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4" name="TextBox 13"/>
          <p:cNvSpPr txBox="1"/>
          <p:nvPr/>
        </p:nvSpPr>
        <p:spPr>
          <a:xfrm>
            <a:off x="6248400" y="3126259"/>
            <a:ext cx="5943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b="1" dirty="0" smtClean="0"/>
              <a:t>مهارت (رمزگذاری-انطبلق-اجرا-عملکرد)</a:t>
            </a:r>
          </a:p>
          <a:p>
            <a:pPr algn="r" rtl="1"/>
            <a:endParaRPr lang="fa-IR" sz="2400" b="1" dirty="0" smtClean="0"/>
          </a:p>
          <a:p>
            <a:pPr algn="r" rtl="1"/>
            <a:endParaRPr lang="fa-IR" sz="2400" b="1" dirty="0" smtClean="0"/>
          </a:p>
          <a:p>
            <a:pPr algn="r" rtl="1">
              <a:buFont typeface="Wingdings" pitchFamily="2" charset="2"/>
              <a:buChar char="ü"/>
            </a:pPr>
            <a:r>
              <a:rPr lang="fa-IR" sz="2400" b="1" dirty="0" smtClean="0"/>
              <a:t>دانش عمومی(رمزگذاری-ذخیره-بازیابی-</a:t>
            </a:r>
          </a:p>
          <a:p>
            <a:pPr algn="r" rtl="1"/>
            <a:r>
              <a:rPr lang="fa-IR" sz="2400" b="1" dirty="0" smtClean="0"/>
              <a:t>عملکرد)</a:t>
            </a:r>
          </a:p>
          <a:p>
            <a:pPr algn="r" rtl="1"/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6918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1" y="1"/>
            <a:ext cx="10131425" cy="746760"/>
          </a:xfrm>
        </p:spPr>
        <p:txBody>
          <a:bodyPr/>
          <a:lstStyle/>
          <a:p>
            <a:pPr algn="ctr" rtl="1"/>
            <a:r>
              <a:rPr lang="fa-IR" dirty="0" smtClean="0"/>
              <a:t>ارزیابی مدل </a:t>
            </a:r>
            <a:r>
              <a:rPr lang="en-GB" dirty="0" smtClean="0"/>
              <a:t>ACT*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1"/>
            <a:ext cx="12192000" cy="6019799"/>
          </a:xfrm>
        </p:spPr>
        <p:txBody>
          <a:bodyPr>
            <a:normAutofit/>
          </a:bodyPr>
          <a:lstStyle/>
          <a:p>
            <a:pPr rtl="1"/>
            <a:r>
              <a:rPr lang="fa-IR" sz="3200" b="1" dirty="0" smtClean="0"/>
              <a:t>برتری مدل، به دلیل تعریف دو مدار پردازشی مجزا برای حافظه اخباری و تولیدی(آشکار و ضمنی)</a:t>
            </a:r>
          </a:p>
          <a:p>
            <a:pPr rtl="1"/>
            <a:endParaRPr lang="fa-IR" sz="3200" b="1" dirty="0" smtClean="0"/>
          </a:p>
          <a:p>
            <a:pPr rtl="1"/>
            <a:r>
              <a:rPr lang="fa-IR" sz="3200" b="1" dirty="0" smtClean="0"/>
              <a:t>حافظه تولیدی و اخباری هیچ ارتباطی با هم ندارند.</a:t>
            </a:r>
          </a:p>
          <a:p>
            <a:pPr rtl="1"/>
            <a:endParaRPr lang="fa-IR" sz="3200" b="1" dirty="0" smtClean="0"/>
          </a:p>
          <a:p>
            <a:pPr rtl="1"/>
            <a:r>
              <a:rPr lang="fa-IR" sz="3200" b="1" dirty="0" smtClean="0"/>
              <a:t>حافظه اخباری همراه با هوشیاری آگاهانه است.</a:t>
            </a:r>
          </a:p>
          <a:p>
            <a:pPr rtl="1"/>
            <a:endParaRPr lang="fa-IR" sz="3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مدل حافظه فعال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0630" y="1005840"/>
            <a:ext cx="12192000" cy="3488337"/>
          </a:xfrm>
        </p:spPr>
        <p:txBody>
          <a:bodyPr>
            <a:normAutofit/>
          </a:bodyPr>
          <a:lstStyle/>
          <a:p>
            <a:pPr algn="r" rtl="1"/>
            <a:r>
              <a:rPr lang="fa-IR" sz="4800" b="1" dirty="0" smtClean="0"/>
              <a:t>یک مدل دقیق همراه با جزئیات برای اجزا و پردازش حافظه فعال</a:t>
            </a:r>
            <a:endParaRPr lang="en-GB" sz="4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2" descr="Alan Baddel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074" y="3565909"/>
            <a:ext cx="2460561" cy="20911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33310" y="5692283"/>
            <a:ext cx="1813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Alan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Baddeley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1986-1992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1" y="2"/>
            <a:ext cx="10131425" cy="692330"/>
          </a:xfrm>
        </p:spPr>
        <p:txBody>
          <a:bodyPr/>
          <a:lstStyle/>
          <a:p>
            <a:pPr algn="ctr"/>
            <a:r>
              <a:rPr lang="fa-IR" b="1" dirty="0" smtClean="0"/>
              <a:t>مدل بدلی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6194" y="3493281"/>
            <a:ext cx="1655806" cy="877329"/>
          </a:xfrm>
        </p:spPr>
        <p:txBody>
          <a:bodyPr>
            <a:noAutofit/>
          </a:bodyPr>
          <a:lstStyle/>
          <a:p>
            <a:pPr algn="r" rtl="1"/>
            <a:r>
              <a:rPr lang="fa-IR" sz="4000" b="1" dirty="0" smtClean="0"/>
              <a:t>حافظه فعال:</a:t>
            </a:r>
            <a:endParaRPr lang="en-US" sz="4000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>
            <a:off x="10274354" y="771820"/>
            <a:ext cx="379659" cy="5856051"/>
          </a:xfrm>
          <a:prstGeom prst="rightBrac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57200" y="962490"/>
            <a:ext cx="99682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/>
              <a:t>1- سامانه کنترل اجرایی(</a:t>
            </a:r>
            <a:r>
              <a:rPr lang="en-GB" sz="3200" b="1" dirty="0" smtClean="0"/>
              <a:t>Executive Control System</a:t>
            </a:r>
            <a:r>
              <a:rPr lang="fa-IR" sz="3200" b="1" dirty="0" smtClean="0"/>
              <a:t>)</a:t>
            </a:r>
            <a:endParaRPr lang="en-US" sz="3200" b="1" dirty="0" smtClean="0"/>
          </a:p>
          <a:p>
            <a:pPr algn="r" rtl="1"/>
            <a:r>
              <a:rPr lang="fa-IR" sz="3200" b="1" dirty="0" smtClean="0"/>
              <a:t>شروع و کنترل فرایند های جاری-کاپیتان کشتی-استدلال و درک زبان</a:t>
            </a:r>
          </a:p>
          <a:p>
            <a:pPr algn="r" rtl="1"/>
            <a:endParaRPr lang="fa-IR" sz="3200" b="1" dirty="0" smtClean="0"/>
          </a:p>
          <a:p>
            <a:pPr algn="r" rtl="1"/>
            <a:endParaRPr lang="en-GB" sz="3200" b="1" dirty="0" smtClean="0"/>
          </a:p>
          <a:p>
            <a:pPr algn="r" rtl="1"/>
            <a:r>
              <a:rPr lang="fa-IR" sz="3200" b="1" dirty="0" smtClean="0"/>
              <a:t>2- مدار تولیدی (</a:t>
            </a:r>
            <a:r>
              <a:rPr lang="en-US" sz="3200" b="1" dirty="0" smtClean="0"/>
              <a:t>Phonological loop</a:t>
            </a:r>
            <a:r>
              <a:rPr lang="fa-IR" sz="3200" b="1" dirty="0" smtClean="0"/>
              <a:t>)</a:t>
            </a:r>
            <a:endParaRPr lang="en-GB" sz="3200" b="1" dirty="0" smtClean="0"/>
          </a:p>
          <a:p>
            <a:pPr algn="r" rtl="1"/>
            <a:r>
              <a:rPr lang="fa-IR" sz="3200" b="1" dirty="0" smtClean="0"/>
              <a:t>مرور گفتار و پردازش اطلاعات صوتی</a:t>
            </a:r>
          </a:p>
          <a:p>
            <a:pPr algn="r" rtl="1"/>
            <a:endParaRPr lang="fa-IR" sz="3200" b="1" dirty="0" smtClean="0"/>
          </a:p>
          <a:p>
            <a:pPr algn="r" rtl="1"/>
            <a:endParaRPr lang="fa-IR" sz="3200" b="1" dirty="0" smtClean="0"/>
          </a:p>
          <a:p>
            <a:pPr algn="r" rtl="1"/>
            <a:r>
              <a:rPr lang="fa-IR" sz="3200" b="1" dirty="0" smtClean="0"/>
              <a:t>3- نقشه </a:t>
            </a:r>
            <a:r>
              <a:rPr lang="fa-IR" sz="3200" b="1" dirty="0" smtClean="0"/>
              <a:t>بینایی-فضایی(</a:t>
            </a:r>
            <a:r>
              <a:rPr lang="en-GB" sz="3200" b="1" dirty="0" smtClean="0"/>
              <a:t>Visio-spatial-sketchpad</a:t>
            </a:r>
            <a:r>
              <a:rPr lang="fa-IR" sz="3200" b="1" dirty="0" smtClean="0"/>
              <a:t>)</a:t>
            </a:r>
            <a:endParaRPr lang="en-GB" sz="3200" b="1" dirty="0" smtClean="0"/>
          </a:p>
          <a:p>
            <a:pPr algn="r" rtl="1"/>
            <a:r>
              <a:rPr lang="fa-IR" sz="3200" b="1" dirty="0" smtClean="0"/>
              <a:t>پردازش تصویر</a:t>
            </a:r>
          </a:p>
        </p:txBody>
      </p:sp>
      <p:pic>
        <p:nvPicPr>
          <p:cNvPr id="46085" name="Picture 5" descr="H:\Cognitive Science\Working Mem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194" y="2194560"/>
            <a:ext cx="4219303" cy="2699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ارزیابی مدل حافظه فعال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b="1" dirty="0" smtClean="0"/>
              <a:t>یک قالب بندی جدید از نظرات سنتی در مورد حافظه کوتاه </a:t>
            </a:r>
            <a:r>
              <a:rPr lang="fa-IR" sz="3600" b="1" dirty="0" smtClean="0"/>
              <a:t>مدت</a:t>
            </a:r>
          </a:p>
          <a:p>
            <a:pPr algn="r" rtl="1"/>
            <a:endParaRPr lang="fa-IR" sz="3600" b="1" dirty="0" smtClean="0"/>
          </a:p>
          <a:p>
            <a:pPr algn="r" rtl="1"/>
            <a:r>
              <a:rPr lang="fa-IR" sz="3600" b="1" dirty="0" smtClean="0"/>
              <a:t>نظریه سنتی: حافظه کوتاه مدت یک محل نسبتا غیر فعال که اطلاعات در آن یا مرور و یا از بین می روند</a:t>
            </a:r>
            <a:r>
              <a:rPr lang="fa-IR" sz="3600" b="1" dirty="0" smtClean="0"/>
              <a:t>.</a:t>
            </a:r>
          </a:p>
          <a:p>
            <a:pPr algn="r" rtl="1"/>
            <a:endParaRPr lang="fa-IR" sz="3600" b="1" dirty="0" smtClean="0"/>
          </a:p>
          <a:p>
            <a:pPr algn="r" rtl="1"/>
            <a:r>
              <a:rPr lang="fa-IR" sz="3600" b="1" dirty="0" smtClean="0"/>
              <a:t>نظریه بدلی: مفهوم سنتی را توسعه داد و بصورت مجموعه ای </a:t>
            </a:r>
            <a:r>
              <a:rPr lang="fa-IR" sz="3600" b="1" dirty="0" smtClean="0"/>
              <a:t>خود تنظیم </a:t>
            </a:r>
            <a:r>
              <a:rPr lang="fa-IR" sz="3600" b="1" dirty="0" smtClean="0"/>
              <a:t>ساز از پردازشگر ها توصیف کرد.</a:t>
            </a:r>
          </a:p>
          <a:p>
            <a:pPr algn="r" rtl="1"/>
            <a:endParaRPr lang="en-GB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158" y="0"/>
            <a:ext cx="10131425" cy="797668"/>
          </a:xfrm>
        </p:spPr>
        <p:txBody>
          <a:bodyPr/>
          <a:lstStyle/>
          <a:p>
            <a:pPr algn="ctr" rtl="1"/>
            <a:r>
              <a:rPr lang="fa-IR" dirty="0" smtClean="0"/>
              <a:t>تصویر سازی ذهنی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090045"/>
            <a:ext cx="11848358" cy="4456670"/>
          </a:xfrm>
        </p:spPr>
        <p:txBody>
          <a:bodyPr>
            <a:noAutofit/>
          </a:bodyPr>
          <a:lstStyle/>
          <a:p>
            <a:pPr rtl="1"/>
            <a:r>
              <a:rPr lang="fa-IR" sz="2800" b="1" dirty="0" smtClean="0"/>
              <a:t>بازنمایی ذهنی از یک تصویر یا یک صحنه با قابلیت اندازه گیری اطلاعات فضایی.</a:t>
            </a:r>
          </a:p>
          <a:p>
            <a:pPr rtl="1"/>
            <a:r>
              <a:rPr lang="fa-IR" sz="2800" b="1" dirty="0" smtClean="0"/>
              <a:t>نگه داری خصوصیات فضایی اشیایی که بازنمایی می کنند</a:t>
            </a:r>
            <a:r>
              <a:rPr lang="fa-IR" sz="2800" b="1" dirty="0" smtClean="0"/>
              <a:t>.</a:t>
            </a:r>
            <a:endParaRPr lang="fa-IR" sz="2800" b="1" dirty="0" smtClean="0"/>
          </a:p>
          <a:p>
            <a:pPr rtl="1"/>
            <a:r>
              <a:rPr lang="fa-IR" sz="2800" b="1" dirty="0" smtClean="0"/>
              <a:t>برعکس </a:t>
            </a:r>
            <a:r>
              <a:rPr lang="fa-IR" sz="2800" b="1" dirty="0" smtClean="0"/>
              <a:t>ادراک که با ورود محرک حسی از دنیای خارج برانگیخته می شود، تصاویر ذهنی نیازی به محرک ندارند.</a:t>
            </a:r>
          </a:p>
          <a:p>
            <a:pPr rtl="1"/>
            <a:r>
              <a:rPr lang="fa-IR" sz="2800" b="1" dirty="0" smtClean="0"/>
              <a:t>هیچگونه </a:t>
            </a:r>
            <a:r>
              <a:rPr lang="fa-IR" sz="2800" b="1" dirty="0" smtClean="0"/>
              <a:t>تغییر فعالیت </a:t>
            </a:r>
            <a:r>
              <a:rPr lang="fa-IR" sz="2800" b="1" dirty="0" smtClean="0"/>
              <a:t>مغزی </a:t>
            </a:r>
            <a:r>
              <a:rPr lang="fa-IR" sz="2800" b="1" dirty="0" smtClean="0"/>
              <a:t>در مورد سوالاتی که نیاز به تصویر سازی ذهنی داشت با سوالاتی که نیاز به تصویر سازی ذهنی نداشت مشاهده نشد</a:t>
            </a:r>
            <a:r>
              <a:rPr lang="fa-IR" sz="2800" b="1" dirty="0" smtClean="0"/>
              <a:t>.</a:t>
            </a:r>
            <a:endParaRPr lang="fa-IR" sz="2800" b="1" dirty="0" smtClean="0"/>
          </a:p>
          <a:p>
            <a:pPr rtl="1"/>
            <a:endParaRPr lang="fa-IR" sz="2800" b="1" dirty="0" smtClean="0"/>
          </a:p>
          <a:p>
            <a:pPr rtl="1"/>
            <a:endParaRPr lang="fa-IR" sz="2800" b="1" dirty="0" smtClean="0"/>
          </a:p>
          <a:p>
            <a:pPr rtl="1"/>
            <a:endParaRPr lang="fa-IR" sz="2800" b="1" dirty="0" smtClean="0"/>
          </a:p>
          <a:p>
            <a:pPr rtl="1"/>
            <a:endParaRPr lang="en-GB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7106" name="Picture 2" descr="H:\Cognitive Science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19472"/>
            <a:ext cx="1935964" cy="1542601"/>
          </a:xfrm>
          <a:prstGeom prst="rect">
            <a:avLst/>
          </a:prstGeom>
          <a:noFill/>
        </p:spPr>
      </p:pic>
      <p:pic>
        <p:nvPicPr>
          <p:cNvPr id="47108" name="Picture 4" descr="H:\Cognitive Science\banana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5183" y="5293051"/>
            <a:ext cx="1541719" cy="1331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نظریه کاسلین و شوارتز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0061" y="2854410"/>
            <a:ext cx="6121940" cy="1565189"/>
          </a:xfrm>
        </p:spPr>
        <p:txBody>
          <a:bodyPr>
            <a:noAutofit/>
          </a:bodyPr>
          <a:lstStyle/>
          <a:p>
            <a:pPr algn="r" rtl="1"/>
            <a:r>
              <a:rPr lang="fa-IR" sz="3600" b="1" dirty="0" smtClean="0"/>
              <a:t>ساختار های تصویر:</a:t>
            </a:r>
            <a:endParaRPr lang="en-GB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7218064" y="2335427"/>
            <a:ext cx="476009" cy="2706130"/>
          </a:xfrm>
          <a:prstGeom prst="rightBrac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859933" y="2295728"/>
            <a:ext cx="39583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/>
              <a:t>1- بازنمایی سطحی</a:t>
            </a:r>
          </a:p>
          <a:p>
            <a:pPr algn="r" rtl="1"/>
            <a:endParaRPr lang="fa-IR" sz="3200" b="1" dirty="0" smtClean="0"/>
          </a:p>
          <a:p>
            <a:pPr algn="r" rtl="1"/>
            <a:endParaRPr lang="fa-IR" sz="3200" b="1" dirty="0" smtClean="0"/>
          </a:p>
          <a:p>
            <a:pPr algn="r" rtl="1"/>
            <a:endParaRPr lang="fa-IR" sz="3200" b="1" dirty="0" smtClean="0"/>
          </a:p>
          <a:p>
            <a:pPr algn="r" rtl="1"/>
            <a:endParaRPr lang="fa-IR" sz="3200" b="1" dirty="0" smtClean="0"/>
          </a:p>
          <a:p>
            <a:pPr algn="r" rtl="1"/>
            <a:r>
              <a:rPr lang="fa-IR" sz="3200" b="1" dirty="0" smtClean="0"/>
              <a:t>2- بازنمایی عمیق </a:t>
            </a:r>
            <a:endParaRPr lang="en-GB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443" y="0"/>
            <a:ext cx="10131425" cy="953311"/>
          </a:xfrm>
        </p:spPr>
        <p:txBody>
          <a:bodyPr/>
          <a:lstStyle/>
          <a:p>
            <a:pPr algn="ctr" rtl="1"/>
            <a:r>
              <a:rPr lang="fa-IR" dirty="0" smtClean="0"/>
              <a:t>بازنمایی سطحی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1"/>
            <a:ext cx="12192000" cy="6019799"/>
          </a:xfrm>
        </p:spPr>
        <p:txBody>
          <a:bodyPr>
            <a:noAutofit/>
          </a:bodyPr>
          <a:lstStyle/>
          <a:p>
            <a:pPr rtl="1"/>
            <a:r>
              <a:rPr lang="fa-IR" sz="3200" b="1" dirty="0" smtClean="0"/>
              <a:t>شبه تصویری است و در یک واسطه فضایی اتفاق می افتد.</a:t>
            </a:r>
          </a:p>
          <a:p>
            <a:pPr rtl="1"/>
            <a:r>
              <a:rPr lang="fa-IR" sz="3200" b="1" dirty="0" smtClean="0"/>
              <a:t>واسطه: یک </a:t>
            </a:r>
            <a:r>
              <a:rPr lang="en-US" sz="3200" b="1" dirty="0" smtClean="0"/>
              <a:t>Buffer</a:t>
            </a:r>
            <a:r>
              <a:rPr lang="fa-IR" sz="3200" b="1" dirty="0" smtClean="0"/>
              <a:t> تصویری</a:t>
            </a:r>
          </a:p>
          <a:p>
            <a:pPr rtl="1"/>
            <a:r>
              <a:rPr lang="en-GB" sz="3200" b="1" dirty="0" smtClean="0"/>
              <a:t>Buffer</a:t>
            </a:r>
            <a:r>
              <a:rPr lang="fa-IR" sz="3200" b="1" dirty="0" smtClean="0"/>
              <a:t>: یک ماتریس سطحی متشکل از یک دسته نقاط. </a:t>
            </a:r>
          </a:p>
          <a:p>
            <a:pPr rtl="1"/>
            <a:r>
              <a:rPr lang="fa-IR" sz="3200" b="1" dirty="0" smtClean="0"/>
              <a:t>اندازه محدود، شکل ویژه، </a:t>
            </a:r>
            <a:r>
              <a:rPr lang="en-US" sz="3200" b="1" dirty="0" smtClean="0"/>
              <a:t>Resolution</a:t>
            </a:r>
            <a:r>
              <a:rPr lang="fa-IR" sz="3200" b="1" dirty="0" smtClean="0"/>
              <a:t> </a:t>
            </a:r>
            <a:r>
              <a:rPr lang="fa-IR" sz="3200" b="1" dirty="0" smtClean="0"/>
              <a:t>محدود.</a:t>
            </a:r>
            <a:endParaRPr lang="en-GB" sz="3200" b="1" dirty="0" smtClean="0"/>
          </a:p>
          <a:p>
            <a:pPr rtl="1"/>
            <a:r>
              <a:rPr lang="fa-IR" sz="3200" b="1" dirty="0" smtClean="0"/>
              <a:t>وجود نداشتن اندازه تصویر، شکل آن، جهتش و محل اطلاعات در آغاز بطور مستقل</a:t>
            </a:r>
          </a:p>
          <a:p>
            <a:pPr rtl="1"/>
            <a:r>
              <a:rPr lang="fa-IR" sz="3200" b="1" dirty="0" smtClean="0"/>
              <a:t>با مشخص شدن ارزش یک خصیصه ارزش دیگر خصایص نیز مشخص می شود.</a:t>
            </a:r>
          </a:p>
          <a:p>
            <a:pPr rtl="1"/>
            <a:r>
              <a:rPr lang="fa-IR" sz="3200" b="1" dirty="0" smtClean="0"/>
              <a:t>با تغییر در یک تصویر، باعث ایجاد تغییر در همه گستره تصویر</a:t>
            </a:r>
          </a:p>
          <a:p>
            <a:pPr rtl="1"/>
            <a:r>
              <a:rPr lang="fa-IR" sz="3200" b="1" dirty="0" smtClean="0"/>
              <a:t>هر بخش یا قسمتی از یک تصویر بازنمایی واقعی آن شی می باشد.</a:t>
            </a: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48130" name="Picture 2" descr="H:\Cognitive Science\imagesCAJCJD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283" y="5255001"/>
            <a:ext cx="2140087" cy="1602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00" y="2509411"/>
            <a:ext cx="4381500" cy="2466975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88274"/>
            <a:ext cx="10131425" cy="1456267"/>
          </a:xfrm>
        </p:spPr>
        <p:txBody>
          <a:bodyPr/>
          <a:lstStyle/>
          <a:p>
            <a:pPr algn="ctr"/>
            <a:r>
              <a:rPr lang="fa-IR" sz="6000" dirty="0" smtClean="0"/>
              <a:t>خصوصات حافظه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sz="4000" dirty="0" smtClean="0"/>
              <a:t>Duration</a:t>
            </a:r>
            <a:r>
              <a:rPr lang="fa-IR" sz="4000" dirty="0" smtClean="0"/>
              <a:t>- مدت زمان</a:t>
            </a:r>
          </a:p>
          <a:p>
            <a:pPr algn="r" rtl="1"/>
            <a:r>
              <a:rPr lang="en-GB" sz="4000" dirty="0" smtClean="0"/>
              <a:t>Capacity</a:t>
            </a:r>
            <a:r>
              <a:rPr lang="fa-IR" sz="4000" dirty="0" smtClean="0"/>
              <a:t>- ظرفیت</a:t>
            </a:r>
          </a:p>
          <a:p>
            <a:pPr algn="r" rtl="1"/>
            <a:r>
              <a:rPr lang="en-US" sz="4000" dirty="0" smtClean="0"/>
              <a:t>Coding</a:t>
            </a:r>
            <a:r>
              <a:rPr lang="fa-IR" sz="4000" dirty="0" smtClean="0"/>
              <a:t>- رمز گذاری</a:t>
            </a:r>
            <a:endParaRPr lang="en-GB" sz="4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7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بازنمایی عمیق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41079" y="2109827"/>
            <a:ext cx="12354127" cy="2294239"/>
          </a:xfrm>
        </p:spPr>
        <p:txBody>
          <a:bodyPr>
            <a:noAutofit/>
          </a:bodyPr>
          <a:lstStyle/>
          <a:p>
            <a:pPr algn="r" rtl="1"/>
            <a:r>
              <a:rPr lang="fa-IR" sz="3600" b="1" dirty="0" smtClean="0"/>
              <a:t>شامل اطلاعات حافظه بلند مدت برای تشکیل بازنمایی تصویری</a:t>
            </a:r>
          </a:p>
          <a:p>
            <a:pPr algn="r" rtl="1"/>
            <a:endParaRPr lang="fa-IR" sz="3600" b="1" dirty="0" smtClean="0"/>
          </a:p>
          <a:p>
            <a:pPr algn="r" rtl="1"/>
            <a:endParaRPr lang="fa-IR" sz="3600" b="1" dirty="0" smtClean="0"/>
          </a:p>
          <a:p>
            <a:pPr algn="r" rtl="1"/>
            <a:endParaRPr lang="fa-IR" sz="3600" b="1" dirty="0" smtClean="0"/>
          </a:p>
          <a:p>
            <a:pPr algn="r" rtl="1"/>
            <a:r>
              <a:rPr lang="fa-IR" sz="3600" b="1" dirty="0" smtClean="0"/>
              <a:t>انواع:</a:t>
            </a:r>
            <a:endParaRPr lang="en-GB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10110374" y="2926635"/>
            <a:ext cx="569725" cy="3382725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751532" y="3161208"/>
            <a:ext cx="111455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cs typeface="B Nazanin" pitchFamily="2" charset="-78"/>
              </a:rPr>
              <a:t>1- رمزگذاری دقیق</a:t>
            </a:r>
          </a:p>
          <a:p>
            <a:pPr algn="r" rtl="1"/>
            <a:r>
              <a:rPr lang="fa-IR" sz="3200" b="1" dirty="0" smtClean="0">
                <a:cs typeface="B Nazanin" pitchFamily="2" charset="-78"/>
              </a:rPr>
              <a:t>فهرستی از مختصات شامل جزئیات محل نقاط در ماتریس سطحی مربوط </a:t>
            </a:r>
            <a:endParaRPr lang="en-US" sz="3200" b="1" dirty="0" smtClean="0">
              <a:cs typeface="B Nazanin" pitchFamily="2" charset="-78"/>
            </a:endParaRPr>
          </a:p>
          <a:p>
            <a:pPr algn="r" rtl="1"/>
            <a:r>
              <a:rPr lang="fa-IR" sz="3200" b="1" dirty="0" smtClean="0">
                <a:cs typeface="B Nazanin" pitchFamily="2" charset="-78"/>
              </a:rPr>
              <a:t>به شی بازنمایی شده</a:t>
            </a:r>
          </a:p>
          <a:p>
            <a:pPr algn="r" rtl="1"/>
            <a:endParaRPr lang="fa-IR" sz="3200" b="1" dirty="0" smtClean="0">
              <a:cs typeface="B Nazanin" pitchFamily="2" charset="-78"/>
            </a:endParaRPr>
          </a:p>
          <a:p>
            <a:pPr algn="r" rtl="1"/>
            <a:r>
              <a:rPr lang="fa-IR" sz="3200" b="1" dirty="0" smtClean="0">
                <a:cs typeface="B Nazanin" pitchFamily="2" charset="-78"/>
              </a:rPr>
              <a:t>2- رمزگذاری گزاره ای</a:t>
            </a:r>
          </a:p>
          <a:p>
            <a:pPr algn="r" rtl="1"/>
            <a:r>
              <a:rPr lang="fa-IR" sz="3200" b="1" dirty="0" smtClean="0">
                <a:cs typeface="B Nazanin" pitchFamily="2" charset="-78"/>
              </a:rPr>
              <a:t>شامل اطلاعاتی در مورد اجزای یک شی، مکان یابی آن اجزا و اندازه آن ها</a:t>
            </a:r>
            <a:endParaRPr lang="en-GB" sz="3200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پردازش تصویر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7202" y="3132235"/>
            <a:ext cx="1890585" cy="984192"/>
          </a:xfrm>
        </p:spPr>
        <p:txBody>
          <a:bodyPr>
            <a:noAutofit/>
          </a:bodyPr>
          <a:lstStyle/>
          <a:p>
            <a:pPr algn="r" rtl="1"/>
            <a:r>
              <a:rPr lang="fa-IR" sz="4400" b="1" dirty="0" smtClean="0"/>
              <a:t>انواع:</a:t>
            </a:r>
            <a:endParaRPr lang="en-GB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8565608" y="1544106"/>
            <a:ext cx="827903" cy="4195213"/>
          </a:xfrm>
          <a:prstGeom prst="rightBrac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6" name="TextBox 5"/>
          <p:cNvSpPr txBox="1"/>
          <p:nvPr/>
        </p:nvSpPr>
        <p:spPr>
          <a:xfrm>
            <a:off x="-603105" y="1818054"/>
            <a:ext cx="90945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400" b="1" dirty="0" smtClean="0">
                <a:cs typeface="B Nazanin" pitchFamily="2" charset="-78"/>
              </a:rPr>
              <a:t>1- تشکیل تصویر</a:t>
            </a:r>
          </a:p>
          <a:p>
            <a:pPr algn="r" rtl="1"/>
            <a:endParaRPr lang="fa-IR" sz="4400" b="1" dirty="0" smtClean="0">
              <a:cs typeface="B Nazanin" pitchFamily="2" charset="-78"/>
            </a:endParaRPr>
          </a:p>
          <a:p>
            <a:pPr algn="r" rtl="1"/>
            <a:r>
              <a:rPr lang="fa-IR" sz="4400" b="1" dirty="0" smtClean="0">
                <a:cs typeface="B Nazanin" pitchFamily="2" charset="-78"/>
              </a:rPr>
              <a:t>2- جست و جوی تصویر</a:t>
            </a:r>
          </a:p>
          <a:p>
            <a:pPr algn="r" rtl="1"/>
            <a:endParaRPr lang="fa-IR" sz="4400" b="1" dirty="0" smtClean="0">
              <a:cs typeface="B Nazanin" pitchFamily="2" charset="-78"/>
            </a:endParaRPr>
          </a:p>
          <a:p>
            <a:pPr algn="r" rtl="1"/>
            <a:r>
              <a:rPr lang="fa-IR" sz="4400" b="1" dirty="0" smtClean="0">
                <a:cs typeface="B Nazanin" pitchFamily="2" charset="-78"/>
              </a:rPr>
              <a:t>3- تبدیل تصویر</a:t>
            </a:r>
          </a:p>
          <a:p>
            <a:pPr algn="r" rtl="1"/>
            <a:endParaRPr lang="en-GB" sz="4400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تشکیل تصویر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99750"/>
            <a:ext cx="12192000" cy="836141"/>
          </a:xfrm>
        </p:spPr>
        <p:txBody>
          <a:bodyPr>
            <a:noAutofit/>
          </a:bodyPr>
          <a:lstStyle/>
          <a:p>
            <a:pPr algn="r" rtl="1"/>
            <a:r>
              <a:rPr lang="fa-IR" sz="3000" b="1" dirty="0" smtClean="0"/>
              <a:t>زمانی اتفاق می افتد که رمز گذاری در حافظه بلند مدت برای تشکیل یک تصویر در مخزن بینایی استفاده شود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77901" y="6480175"/>
            <a:ext cx="314099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412920" y="3432150"/>
            <a:ext cx="3139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cs typeface="B Nazanin" pitchFamily="2" charset="-78"/>
              </a:rPr>
              <a:t>عملیات تشکیل </a:t>
            </a:r>
            <a:r>
              <a:rPr lang="fa-IR" sz="2800" b="1" dirty="0" smtClean="0">
                <a:cs typeface="B Nazanin" pitchFamily="2" charset="-78"/>
              </a:rPr>
              <a:t>تصویر</a:t>
            </a:r>
            <a:r>
              <a:rPr lang="fa-IR" sz="2800" b="1" dirty="0" smtClean="0"/>
              <a:t>:</a:t>
            </a:r>
            <a:endParaRPr lang="en-GB" sz="2800" b="1" dirty="0"/>
          </a:p>
        </p:txBody>
      </p:sp>
      <p:sp>
        <p:nvSpPr>
          <p:cNvPr id="6" name="Right Brace 5"/>
          <p:cNvSpPr/>
          <p:nvPr/>
        </p:nvSpPr>
        <p:spPr>
          <a:xfrm>
            <a:off x="7700694" y="2045185"/>
            <a:ext cx="538160" cy="3297150"/>
          </a:xfrm>
          <a:prstGeom prst="righ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07673" y="2045185"/>
            <a:ext cx="73930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000" dirty="0" smtClean="0">
                <a:cs typeface="B Nazanin" pitchFamily="2" charset="-78"/>
              </a:rPr>
              <a:t>دستور ”تصویر“: تبدیل اطلاعات دریافت شده از رمزگذاری ها</a:t>
            </a:r>
            <a:endParaRPr lang="en-US" sz="3000" dirty="0" smtClean="0">
              <a:cs typeface="B Nazanin" pitchFamily="2" charset="-78"/>
            </a:endParaRPr>
          </a:p>
          <a:p>
            <a:pPr algn="just" rtl="1"/>
            <a:endParaRPr lang="fa-IR" sz="3000" dirty="0" smtClean="0">
              <a:cs typeface="B Nazanin" pitchFamily="2" charset="-78"/>
            </a:endParaRPr>
          </a:p>
          <a:p>
            <a:pPr algn="just" rtl="1"/>
            <a:r>
              <a:rPr lang="fa-IR" sz="3000" dirty="0" smtClean="0">
                <a:cs typeface="B Nazanin" pitchFamily="2" charset="-78"/>
              </a:rPr>
              <a:t>دستور ”پیدا کن“: پیدا کردن جایگاهی برای یک قسمت جدید</a:t>
            </a:r>
            <a:endParaRPr lang="en-US" sz="3000" dirty="0" smtClean="0">
              <a:cs typeface="B Nazanin" pitchFamily="2" charset="-78"/>
            </a:endParaRPr>
          </a:p>
          <a:p>
            <a:pPr algn="just" rtl="1"/>
            <a:endParaRPr lang="fa-IR" sz="3000" dirty="0" smtClean="0">
              <a:cs typeface="B Nazanin" pitchFamily="2" charset="-78"/>
            </a:endParaRPr>
          </a:p>
          <a:p>
            <a:pPr algn="just" rtl="1"/>
            <a:r>
              <a:rPr lang="fa-IR" sz="3000" dirty="0" smtClean="0">
                <a:cs typeface="B Nazanin" pitchFamily="2" charset="-78"/>
              </a:rPr>
              <a:t>دستور ”قرار بده“: متناسب کردن اندازه قسمت تصور شده</a:t>
            </a:r>
            <a:endParaRPr lang="en-US" sz="3000" dirty="0" smtClean="0">
              <a:cs typeface="B Nazanin" pitchFamily="2" charset="-78"/>
            </a:endParaRPr>
          </a:p>
          <a:p>
            <a:pPr algn="just" rtl="1"/>
            <a:endParaRPr lang="fa-IR" sz="3000" dirty="0" smtClean="0">
              <a:cs typeface="B Nazanin" pitchFamily="2" charset="-78"/>
            </a:endParaRPr>
          </a:p>
          <a:p>
            <a:pPr algn="just" rtl="1"/>
            <a:r>
              <a:rPr lang="fa-IR" sz="3000" dirty="0" smtClean="0">
                <a:cs typeface="B Nazanin" pitchFamily="2" charset="-78"/>
              </a:rPr>
              <a:t>دستور ”تصور کن“: هماهنگ کردن بقیه دستورات با هم </a:t>
            </a:r>
            <a:endParaRPr lang="en-GB" sz="3000" dirty="0"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58" y="5631671"/>
            <a:ext cx="118995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cs typeface="B Nazanin" pitchFamily="2" charset="-78"/>
              </a:rPr>
              <a:t>تصاویر کم کم شکل می گیرند</a:t>
            </a:r>
            <a:r>
              <a:rPr lang="en-US" sz="3200" b="1" dirty="0" smtClean="0"/>
              <a:t> </a:t>
            </a:r>
            <a:r>
              <a:rPr lang="fa-IR" sz="3200" b="1" dirty="0" smtClean="0">
                <a:cs typeface="B Nazanin" pitchFamily="2" charset="-78"/>
              </a:rPr>
              <a:t>تصاویر </a:t>
            </a:r>
            <a:r>
              <a:rPr lang="fa-IR" sz="3200" b="1" dirty="0" smtClean="0">
                <a:cs typeface="B Nazanin" pitchFamily="2" charset="-78"/>
              </a:rPr>
              <a:t>دارای اجزای بیشتر و دارای جزئیات بیشتر، مدت زمان شکل گیری طولانی تر. ناقص یا کامل.</a:t>
            </a:r>
            <a:endParaRPr lang="en-GB" sz="3200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جست و جوی تصویر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697" y="1470904"/>
            <a:ext cx="10131425" cy="1058562"/>
          </a:xfrm>
        </p:spPr>
        <p:txBody>
          <a:bodyPr>
            <a:normAutofit/>
          </a:bodyPr>
          <a:lstStyle/>
          <a:p>
            <a:pPr algn="r" rtl="1"/>
            <a:r>
              <a:rPr lang="fa-IR" sz="4000" b="1" dirty="0" smtClean="0"/>
              <a:t>نگاه کردن به تصویر با </a:t>
            </a:r>
            <a:r>
              <a:rPr lang="en-GB" sz="4000" b="1" dirty="0" smtClean="0"/>
              <a:t>Mind’s eye</a:t>
            </a:r>
            <a:endParaRPr lang="fa-IR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9551774" y="3188043"/>
            <a:ext cx="481914" cy="319613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232184" y="4440243"/>
            <a:ext cx="1486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4000" b="1" dirty="0" smtClean="0">
                <a:cs typeface="B Nazanin" pitchFamily="2" charset="-78"/>
              </a:rPr>
              <a:t>فرایند: </a:t>
            </a:r>
            <a:endParaRPr lang="en-GB" sz="4000" b="1" dirty="0"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361038"/>
            <a:ext cx="91316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B Nazanin" pitchFamily="2" charset="-78"/>
              </a:rPr>
              <a:t>1- تفکیک پذیری: آیا تصویر در مقیاس درستی است؟</a:t>
            </a:r>
          </a:p>
          <a:p>
            <a:pPr algn="r" rtl="1"/>
            <a:endParaRPr lang="fa-IR" sz="3600" b="1" dirty="0" smtClean="0">
              <a:cs typeface="B Nazanin" pitchFamily="2" charset="-78"/>
            </a:endParaRPr>
          </a:p>
          <a:p>
            <a:pPr algn="r" rtl="1"/>
            <a:r>
              <a:rPr lang="fa-IR" sz="3600" b="1" dirty="0" smtClean="0">
                <a:cs typeface="B Nazanin" pitchFamily="2" charset="-78"/>
              </a:rPr>
              <a:t>2- </a:t>
            </a:r>
            <a:r>
              <a:rPr lang="en-GB" sz="3600" b="1" dirty="0" smtClean="0">
                <a:cs typeface="B Nazanin" pitchFamily="2" charset="-78"/>
              </a:rPr>
              <a:t>Zoom</a:t>
            </a:r>
            <a:r>
              <a:rPr lang="fa-IR" sz="3600" b="1" dirty="0" smtClean="0">
                <a:cs typeface="B Nazanin" pitchFamily="2" charset="-78"/>
              </a:rPr>
              <a:t> و</a:t>
            </a:r>
            <a:r>
              <a:rPr lang="en-GB" sz="3600" b="1" dirty="0" smtClean="0">
                <a:cs typeface="B Nazanin" pitchFamily="2" charset="-78"/>
              </a:rPr>
              <a:t> Pan </a:t>
            </a:r>
            <a:r>
              <a:rPr lang="fa-IR" sz="3600" b="1" dirty="0" smtClean="0">
                <a:cs typeface="B Nazanin" pitchFamily="2" charset="-78"/>
              </a:rPr>
              <a:t>: انقباض یا گسترده کردن تصویر</a:t>
            </a:r>
            <a:endParaRPr lang="en-GB" sz="3600" b="1" dirty="0" smtClean="0">
              <a:cs typeface="B Nazanin" pitchFamily="2" charset="-78"/>
            </a:endParaRPr>
          </a:p>
          <a:p>
            <a:pPr algn="r" rtl="1"/>
            <a:endParaRPr lang="en-GB" sz="3600" b="1" dirty="0" smtClean="0">
              <a:cs typeface="B Nazanin" pitchFamily="2" charset="-78"/>
            </a:endParaRPr>
          </a:p>
          <a:p>
            <a:pPr algn="r" rtl="1"/>
            <a:r>
              <a:rPr lang="fa-IR" sz="3600" b="1" dirty="0" smtClean="0">
                <a:cs typeface="B Nazanin" pitchFamily="2" charset="-78"/>
              </a:rPr>
              <a:t>3- </a:t>
            </a:r>
            <a:r>
              <a:rPr lang="en-GB" sz="3600" b="1" dirty="0" smtClean="0">
                <a:cs typeface="B Nazanin" pitchFamily="2" charset="-78"/>
              </a:rPr>
              <a:t>Scan</a:t>
            </a:r>
            <a:r>
              <a:rPr lang="fa-IR" sz="3600" b="1" dirty="0" smtClean="0">
                <a:cs typeface="B Nazanin" pitchFamily="2" charset="-78"/>
              </a:rPr>
              <a:t>: جست و جو بین جاهای مختلف</a:t>
            </a:r>
            <a:endParaRPr lang="en-GB" sz="3600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346" y="160874"/>
            <a:ext cx="10131425" cy="949470"/>
          </a:xfrm>
        </p:spPr>
        <p:txBody>
          <a:bodyPr/>
          <a:lstStyle/>
          <a:p>
            <a:pPr algn="ctr" rtl="1"/>
            <a:r>
              <a:rPr lang="fa-IR" dirty="0" smtClean="0"/>
              <a:t>جست و جوی تصویر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2508" y="2142067"/>
            <a:ext cx="7471711" cy="3220765"/>
          </a:xfrm>
        </p:spPr>
        <p:txBody>
          <a:bodyPr>
            <a:noAutofit/>
          </a:bodyPr>
          <a:lstStyle/>
          <a:p>
            <a:pPr rtl="1"/>
            <a:r>
              <a:rPr lang="fa-IR" sz="3200" b="1" dirty="0" smtClean="0"/>
              <a:t>می توانیم به عنوان بخشی از فرایند جست و جو روی تصویر متمرکز شده یا آن را بزرگ </a:t>
            </a:r>
            <a:r>
              <a:rPr lang="fa-IR" sz="3200" b="1" dirty="0" smtClean="0"/>
              <a:t>کنیم</a:t>
            </a:r>
            <a:r>
              <a:rPr lang="fa-IR" sz="3200" b="1" dirty="0" smtClean="0"/>
              <a:t>.</a:t>
            </a:r>
          </a:p>
          <a:p>
            <a:pPr rtl="1"/>
            <a:endParaRPr lang="en-GB" sz="3200" b="1" dirty="0" smtClean="0"/>
          </a:p>
          <a:p>
            <a:pPr rtl="1"/>
            <a:r>
              <a:rPr lang="fa-IR" sz="3200" b="1" dirty="0" smtClean="0"/>
              <a:t>تصور یک شی بزرگ بعد از یک شی کوچک، زمان بر، بعلت تمرکز روی تصویر یا بزرگ نمایی آن.</a:t>
            </a:r>
          </a:p>
          <a:p>
            <a:pPr rtl="1"/>
            <a:r>
              <a:rPr lang="fa-IR" sz="3200" b="1" dirty="0" smtClean="0"/>
              <a:t>تصویر برداری ذهنی تصاویر به همان صورت واقعی </a:t>
            </a:r>
            <a:r>
              <a:rPr lang="fa-IR" sz="3200" b="1" dirty="0" smtClean="0"/>
              <a:t>خود.</a:t>
            </a:r>
            <a:endParaRPr lang="fa-IR" sz="3200" b="1" dirty="0" smtClean="0"/>
          </a:p>
          <a:p>
            <a:pPr rtl="1"/>
            <a:r>
              <a:rPr lang="fa-IR" sz="3200" b="1" dirty="0" smtClean="0"/>
              <a:t>در تصاویر ذهنی حدود فضای حفظ می شود.</a:t>
            </a: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2" descr="H:\Cognitive Science\imagesCATICNJ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250" y="4766362"/>
            <a:ext cx="2466975" cy="1847850"/>
          </a:xfrm>
          <a:prstGeom prst="rect">
            <a:avLst/>
          </a:prstGeom>
          <a:noFill/>
        </p:spPr>
      </p:pic>
      <p:pic>
        <p:nvPicPr>
          <p:cNvPr id="6" name="Picture 3" descr="H:\Cognitive Science\elephant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638" y="1646272"/>
            <a:ext cx="4157919" cy="3114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تبدیل تصویر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1133" y="566756"/>
            <a:ext cx="12192000" cy="5311833"/>
          </a:xfrm>
        </p:spPr>
        <p:txBody>
          <a:bodyPr>
            <a:normAutofit/>
          </a:bodyPr>
          <a:lstStyle/>
          <a:p>
            <a:pPr algn="r" rtl="1"/>
            <a:r>
              <a:rPr lang="fa-IR" sz="4000" b="1" dirty="0" smtClean="0"/>
              <a:t>عملیاتی که روی یک تصویر انجام می شود.</a:t>
            </a:r>
          </a:p>
          <a:p>
            <a:pPr algn="r" rtl="1"/>
            <a:endParaRPr lang="fa-IR" sz="4000" b="1" dirty="0" smtClean="0"/>
          </a:p>
          <a:p>
            <a:pPr algn="r" rtl="1"/>
            <a:endParaRPr lang="fa-IR" sz="4000" b="1" dirty="0" smtClean="0"/>
          </a:p>
          <a:p>
            <a:pPr algn="r" rtl="1"/>
            <a:endParaRPr lang="fa-IR" sz="4000" b="1" dirty="0" smtClean="0"/>
          </a:p>
          <a:p>
            <a:pPr algn="r" rtl="1"/>
            <a:r>
              <a:rPr lang="fa-IR" sz="4000" b="1" dirty="0" smtClean="0"/>
              <a:t>شیوه های </a:t>
            </a:r>
            <a:r>
              <a:rPr lang="fa-IR" sz="4000" b="1" dirty="0" smtClean="0"/>
              <a:t>تبدیل: </a:t>
            </a:r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2698" y="3222673"/>
            <a:ext cx="68445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cs typeface="B Nazanin" pitchFamily="2" charset="-78"/>
              </a:rPr>
              <a:t>1- تبدیلات تغییری: تصویر بصورت فزاینده تغییر می کند، تغییرات پیوسته جهت، فضا یا مکان</a:t>
            </a:r>
          </a:p>
          <a:p>
            <a:pPr algn="r" rtl="1"/>
            <a:endParaRPr lang="fa-IR" sz="3200" b="1" dirty="0" smtClean="0">
              <a:cs typeface="B Nazanin" pitchFamily="2" charset="-78"/>
            </a:endParaRPr>
          </a:p>
          <a:p>
            <a:pPr algn="r" rtl="1"/>
            <a:r>
              <a:rPr lang="fa-IR" sz="3200" b="1" dirty="0" smtClean="0">
                <a:cs typeface="B Nazanin" pitchFamily="2" charset="-78"/>
              </a:rPr>
              <a:t>2- تغییرات پلک زدن: تغییر کل تصویر بصورت یکباره</a:t>
            </a:r>
            <a:endParaRPr lang="en-GB" sz="3200" b="1" dirty="0">
              <a:cs typeface="B Nazanin" pitchFamily="2" charset="-78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7236836" y="3187336"/>
            <a:ext cx="744583" cy="3213465"/>
          </a:xfrm>
          <a:prstGeom prst="rightBrace">
            <a:avLst/>
          </a:prstGeom>
          <a:noFill/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تبدیل تصویر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569077" y="1809558"/>
            <a:ext cx="6318123" cy="3649133"/>
          </a:xfrm>
        </p:spPr>
        <p:txBody>
          <a:bodyPr>
            <a:noAutofit/>
          </a:bodyPr>
          <a:lstStyle/>
          <a:p>
            <a:pPr algn="r" rtl="1"/>
            <a:r>
              <a:rPr lang="fa-IR" sz="3600" b="1" dirty="0" smtClean="0"/>
              <a:t>آزمایش تبدیل </a:t>
            </a:r>
            <a:r>
              <a:rPr lang="fa-IR" sz="3600" b="1" dirty="0" smtClean="0"/>
              <a:t>تغییری</a:t>
            </a:r>
            <a:r>
              <a:rPr lang="fa-IR" sz="3600" b="1" dirty="0"/>
              <a:t>.</a:t>
            </a:r>
            <a:endParaRPr lang="fa-IR" sz="3600" b="1" dirty="0" smtClean="0"/>
          </a:p>
          <a:p>
            <a:pPr algn="r" rtl="1"/>
            <a:endParaRPr lang="fa-IR" sz="3600" b="1" dirty="0" smtClean="0"/>
          </a:p>
          <a:p>
            <a:pPr algn="r" rtl="1"/>
            <a:r>
              <a:rPr lang="fa-IR" sz="3600" b="1" dirty="0" smtClean="0"/>
              <a:t>اگر تفاوت زاویه ای بین دو شکل بیشتر باشد، زمان پاسخگویی بیشتر می باشد.</a:t>
            </a:r>
          </a:p>
          <a:p>
            <a:pPr algn="r" rtl="1"/>
            <a:endParaRPr lang="fa-IR" sz="3600" b="1" dirty="0" smtClean="0"/>
          </a:p>
          <a:p>
            <a:pPr algn="r" rtl="1"/>
            <a:r>
              <a:rPr lang="fa-IR" sz="3600" b="1" dirty="0" smtClean="0"/>
              <a:t>چرخش ذهنی تصاویر</a:t>
            </a:r>
            <a:endParaRPr lang="en-GB" sz="3600" b="1" dirty="0"/>
          </a:p>
        </p:txBody>
      </p:sp>
      <p:pic>
        <p:nvPicPr>
          <p:cNvPr id="50178" name="Picture 2" descr="H:\Cognitive Science\1-s2_0-S1053811906001686-g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708" y="2298358"/>
            <a:ext cx="5294943" cy="3070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ارزیابی نظریه کاسلین و شوارتز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rtl="1">
              <a:buNone/>
            </a:pPr>
            <a:r>
              <a:rPr lang="fa-IR" sz="3600" b="1" dirty="0" smtClean="0"/>
              <a:t>انتقاد:</a:t>
            </a:r>
            <a:endParaRPr lang="fa-IR" sz="3600" b="1" dirty="0" smtClean="0"/>
          </a:p>
          <a:p>
            <a:pPr marL="0" indent="0" rtl="1">
              <a:buNone/>
            </a:pPr>
            <a:r>
              <a:rPr lang="fa-IR" sz="3600" b="1" dirty="0" smtClean="0"/>
              <a:t> 1- پارامترهای آزاد و کنترل نشده زیادی وجود </a:t>
            </a:r>
            <a:r>
              <a:rPr lang="fa-IR" sz="3600" b="1" dirty="0" smtClean="0"/>
              <a:t>دارند.</a:t>
            </a:r>
          </a:p>
          <a:p>
            <a:pPr marL="0" indent="0" rtl="1">
              <a:buNone/>
            </a:pPr>
            <a:r>
              <a:rPr lang="fa-IR" sz="3600" b="1" dirty="0" smtClean="0"/>
              <a:t>2- </a:t>
            </a:r>
            <a:r>
              <a:rPr lang="fa-IR" sz="3600" b="1" dirty="0" smtClean="0"/>
              <a:t>نفوذ شناختی: دانش، عقاید و اهداف فرد یا شرایط شناختی دیگر باعث تغییر عملکرد در تکلیف ذهنی می شود. سو گیری فرایند تصویر سازی ذهنی توسط فرد(چرخش آهسته تر شی سنگین)</a:t>
            </a:r>
          </a:p>
          <a:p>
            <a:pPr marL="0" indent="0" rtl="1">
              <a:buNone/>
            </a:pPr>
            <a:r>
              <a:rPr lang="fa-IR" sz="3600" b="1" dirty="0" smtClean="0"/>
              <a:t>3-  نچرخاندن شی، بکار گیری ابزار های موضوعی یا غیر آنالوگ در تبدیل تصویر</a:t>
            </a:r>
            <a:endParaRPr lang="en-GB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ارزیابی نظریه کاسلین و شوارتز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069" y="838201"/>
            <a:ext cx="11826239" cy="6019799"/>
          </a:xfrm>
        </p:spPr>
        <p:txBody>
          <a:bodyPr>
            <a:normAutofit/>
          </a:bodyPr>
          <a:lstStyle/>
          <a:p>
            <a:pPr rtl="1"/>
            <a:r>
              <a:rPr lang="fa-IR" sz="4000" b="1" dirty="0" smtClean="0"/>
              <a:t>پاسخ: </a:t>
            </a:r>
            <a:endParaRPr lang="fa-IR" sz="4000" b="1" dirty="0" smtClean="0"/>
          </a:p>
          <a:p>
            <a:pPr marL="0" indent="0" rtl="1">
              <a:buNone/>
            </a:pPr>
            <a:r>
              <a:rPr lang="fa-IR" sz="4000" b="1" dirty="0" smtClean="0"/>
              <a:t>1- تفاوت قائل شدن بین پارامترهای اصلی و آزاد.</a:t>
            </a:r>
          </a:p>
          <a:p>
            <a:pPr marL="0" indent="0" rtl="1">
              <a:buNone/>
            </a:pPr>
            <a:r>
              <a:rPr lang="fa-IR" sz="4000" b="1" dirty="0" smtClean="0"/>
              <a:t>2- با توجه به نفوذ شناختی، پذیرفت که چرخش ذهنی و دیگر پردازش های تبدیل تصویر باید از نظر شناختی متاثر باشند، این پردازش ها برای حل مساله نمی توانند بکار برده شوند.</a:t>
            </a:r>
          </a:p>
          <a:p>
            <a:pPr marL="0" indent="0" rtl="1">
              <a:buNone/>
            </a:pPr>
            <a:r>
              <a:rPr lang="fa-IR" sz="4000" b="1" dirty="0" smtClean="0"/>
              <a:t>3- با انجام چند آزمایش بیان کرد این مطالعات نمیتواند مانع از استفاده از پردازش تصویر سازی ذهنی آنالوگ شود.</a:t>
            </a:r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حل مساله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1"/>
            <a:r>
              <a:rPr lang="fa-IR" sz="4000" b="1" dirty="0" smtClean="0"/>
              <a:t>تبدیل موقیت موجود به یک هدف یا موقعیت مطلوب </a:t>
            </a:r>
          </a:p>
          <a:p>
            <a:pPr rtl="1"/>
            <a:endParaRPr lang="fa-IR" sz="4000" b="1" dirty="0" smtClean="0"/>
          </a:p>
          <a:p>
            <a:pPr rtl="1"/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fa-IR" sz="5400" dirty="0" smtClean="0"/>
              <a:t>حافظه حسی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4607" y="2065866"/>
            <a:ext cx="10131425" cy="3837875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 err="1" smtClean="0"/>
              <a:t>مخزنی</a:t>
            </a:r>
            <a:r>
              <a:rPr lang="fa-IR" sz="3600" dirty="0" smtClean="0"/>
              <a:t> برای اطلاعات حسی ورودی</a:t>
            </a:r>
          </a:p>
          <a:p>
            <a:pPr algn="r" rtl="1"/>
            <a:r>
              <a:rPr lang="fa-IR" sz="3600" dirty="0" smtClean="0"/>
              <a:t>هدف: حفظ بازنمایی محرک تا زمان تشخیص</a:t>
            </a:r>
            <a:endParaRPr lang="fa-IR" sz="3600" dirty="0"/>
          </a:p>
          <a:p>
            <a:pPr algn="r" rtl="1"/>
            <a:r>
              <a:rPr lang="fa-IR" sz="3600" dirty="0" smtClean="0"/>
              <a:t>اشکال مختلف حافظه حسی: </a:t>
            </a:r>
          </a:p>
          <a:p>
            <a:pPr algn="r" rtl="1"/>
            <a:endParaRPr lang="fa-IR" sz="3600" dirty="0" smtClean="0"/>
          </a:p>
          <a:p>
            <a:pPr algn="r" rtl="1"/>
            <a:endParaRPr lang="fa-IR" sz="3600" dirty="0" smtClean="0"/>
          </a:p>
          <a:p>
            <a:pPr algn="r" rtl="1"/>
            <a:endParaRPr lang="fa-IR" sz="3600" dirty="0" smtClean="0"/>
          </a:p>
          <a:p>
            <a:pPr algn="r" rtl="1"/>
            <a:endParaRPr lang="fa-IR" sz="3600" dirty="0" smtClean="0"/>
          </a:p>
          <a:p>
            <a:pPr algn="r" rtl="1"/>
            <a:endParaRPr lang="en-GB" sz="3600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0" y="3314700"/>
            <a:ext cx="114300" cy="215900"/>
          </a:xfrm>
          <a:prstGeom prst="rect">
            <a:avLst/>
          </a:prstGeom>
          <a:noFill/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031104" y="42717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0" name="Double Brace 9"/>
          <p:cNvSpPr/>
          <p:nvPr/>
        </p:nvSpPr>
        <p:spPr>
          <a:xfrm>
            <a:off x="5171607" y="3327816"/>
            <a:ext cx="3043003" cy="2308485"/>
          </a:xfrm>
          <a:prstGeom prst="bracePair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16381" y="3387778"/>
            <a:ext cx="26532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Iconic-Memory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Echonic-Memroy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83" y="2017532"/>
            <a:ext cx="44481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/>
              <a:t>رویکرد حل مساله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5945" y="2664553"/>
            <a:ext cx="11693056" cy="3006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1- جهت گیری به سمت هدف: رفتار حل مساله به سمت رسیدن به هدف</a:t>
            </a:r>
          </a:p>
          <a:p>
            <a:pPr marR="0" lvl="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B Nazanin" pitchFamily="2" charset="-78"/>
            </a:endParaRPr>
          </a:p>
          <a:p>
            <a:pPr marR="0" lvl="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tabLst/>
              <a:defRPr/>
            </a:pPr>
            <a:r>
              <a:rPr lang="fa-IR" sz="3200" b="1" dirty="0" smtClean="0">
                <a:latin typeface="Times New Roman" pitchFamily="18" charset="0"/>
                <a:cs typeface="B Nazanin" pitchFamily="2" charset="-78"/>
              </a:rPr>
              <a:t>2- توالی عملیات: درگیر کردن یکسری از مراحل بمنظور حل مساله</a:t>
            </a:r>
          </a:p>
          <a:p>
            <a:pPr marR="0" lvl="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tabLst/>
              <a:defRPr/>
            </a:pPr>
            <a:endParaRPr lang="fa-IR" sz="3200" b="1" dirty="0" smtClean="0">
              <a:latin typeface="Times New Roman" pitchFamily="18" charset="0"/>
              <a:cs typeface="B Nazanin" pitchFamily="2" charset="-78"/>
            </a:endParaRPr>
          </a:p>
          <a:p>
            <a:pPr marR="0" lvl="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tabLst/>
              <a:defRPr/>
            </a:pPr>
            <a:r>
              <a:rPr lang="fa-IR" sz="3200" b="1" dirty="0" smtClean="0">
                <a:latin typeface="Times New Roman" pitchFamily="18" charset="0"/>
                <a:cs typeface="B Nazanin" pitchFamily="2" charset="-78"/>
              </a:rPr>
              <a:t>3- عملیات شناختی: بکارگیری تعدادی فرایند برای موقعیت حل مساله(عملگر)</a:t>
            </a:r>
          </a:p>
          <a:p>
            <a:pPr marR="0" lvl="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tabLst/>
              <a:defRPr/>
            </a:pPr>
            <a:endParaRPr lang="fa-IR" sz="3200" b="1" dirty="0" smtClean="0">
              <a:latin typeface="Times New Roman" pitchFamily="18" charset="0"/>
              <a:cs typeface="B Nazanin" pitchFamily="2" charset="-78"/>
            </a:endParaRPr>
          </a:p>
          <a:p>
            <a:pPr marR="0" lvl="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tabLst/>
              <a:defRPr/>
            </a:pPr>
            <a:r>
              <a:rPr lang="fa-IR" sz="3200" b="1" dirty="0" smtClean="0">
                <a:latin typeface="Times New Roman" pitchFamily="18" charset="0"/>
                <a:cs typeface="B Nazanin" pitchFamily="2" charset="-78"/>
              </a:rPr>
              <a:t>4- تنظیم اهداف فرعی: هدف فرعی یک هدف میانی است در طول رسیدن به راه حل نهایی. </a:t>
            </a: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B Nazanin" pitchFamily="2" charset="-78"/>
            </a:endParaRPr>
          </a:p>
          <a:p>
            <a:pPr marR="0" lvl="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فضای مساله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1"/>
            <a:r>
              <a:rPr lang="fa-IR" sz="3600" b="1" dirty="0" smtClean="0"/>
              <a:t>حالات یا شرایط مختلفی که ممکن است در یک مساله موجود باشد. </a:t>
            </a:r>
          </a:p>
          <a:p>
            <a:pPr rtl="1"/>
            <a:r>
              <a:rPr lang="fa-IR" sz="3600" b="1" dirty="0" smtClean="0"/>
              <a:t> حالات:</a:t>
            </a:r>
          </a:p>
          <a:p>
            <a:pPr marL="0" indent="0" rtl="1">
              <a:buNone/>
            </a:pPr>
            <a:r>
              <a:rPr lang="fa-IR" sz="3600" b="1" dirty="0" smtClean="0"/>
              <a:t>1- حالت ابتدایی: وضعیت مساله در آغاز</a:t>
            </a:r>
          </a:p>
          <a:p>
            <a:pPr marL="0" indent="0" rtl="1">
              <a:buNone/>
            </a:pPr>
            <a:r>
              <a:rPr lang="fa-IR" sz="3600" b="1" dirty="0" smtClean="0"/>
              <a:t>2- حالت میانی: نتیجه اعمالی که روی یک مساله اعمال می شود</a:t>
            </a:r>
          </a:p>
          <a:p>
            <a:pPr marL="0" indent="0" rtl="1">
              <a:buNone/>
            </a:pPr>
            <a:r>
              <a:rPr lang="fa-IR" sz="3600" b="1" dirty="0" smtClean="0"/>
              <a:t>3- حالت هدف: یک وضعیت دلخواه، شرایط نهایی یا وضعیت مساله بعد از حل</a:t>
            </a:r>
            <a:endParaRPr lang="en-GB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76" y="-117565"/>
            <a:ext cx="10131425" cy="888274"/>
          </a:xfrm>
        </p:spPr>
        <p:txBody>
          <a:bodyPr/>
          <a:lstStyle/>
          <a:p>
            <a:pPr algn="ctr" rtl="1"/>
            <a:r>
              <a:rPr lang="fa-IR" dirty="0" smtClean="0"/>
              <a:t>درخت راه حل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1699"/>
            <a:ext cx="11516497" cy="2961503"/>
          </a:xfrm>
        </p:spPr>
        <p:txBody>
          <a:bodyPr>
            <a:noAutofit/>
          </a:bodyPr>
          <a:lstStyle/>
          <a:p>
            <a:pPr rtl="1"/>
            <a:r>
              <a:rPr lang="fa-IR" sz="3600" b="1" dirty="0" smtClean="0"/>
              <a:t>نمودار ترسیم فضای حل </a:t>
            </a:r>
            <a:r>
              <a:rPr lang="fa-IR" sz="3600" b="1" dirty="0" smtClean="0"/>
              <a:t>مساله</a:t>
            </a:r>
          </a:p>
          <a:p>
            <a:pPr rtl="1"/>
            <a:endParaRPr lang="fa-IR" sz="3600" b="1" dirty="0" smtClean="0"/>
          </a:p>
          <a:p>
            <a:pPr rtl="1"/>
            <a:r>
              <a:rPr lang="fa-IR" sz="3600" b="1" dirty="0" smtClean="0"/>
              <a:t>نشان دادن تمام مراحل ممکن که می توان برای رسیدن به یک راه حل دنبال شود</a:t>
            </a:r>
            <a:r>
              <a:rPr lang="fa-IR" sz="3600" b="1" dirty="0" smtClean="0"/>
              <a:t>.</a:t>
            </a:r>
            <a:endParaRPr lang="fa-IR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5948" y="3990109"/>
            <a:ext cx="7009499" cy="2793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64757"/>
            <a:ext cx="10131425" cy="1456267"/>
          </a:xfrm>
        </p:spPr>
        <p:txBody>
          <a:bodyPr/>
          <a:lstStyle/>
          <a:p>
            <a:pPr algn="ctr" rtl="1"/>
            <a:r>
              <a:rPr lang="fa-IR" dirty="0" smtClean="0"/>
              <a:t>درخت راه حل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01771"/>
            <a:ext cx="11601872" cy="2961503"/>
          </a:xfrm>
        </p:spPr>
        <p:txBody>
          <a:bodyPr>
            <a:noAutofit/>
          </a:bodyPr>
          <a:lstStyle/>
          <a:p>
            <a:pPr marL="0" indent="0" rtl="1">
              <a:buNone/>
            </a:pPr>
            <a:r>
              <a:rPr lang="fa-IR" sz="4400" b="1" dirty="0" smtClean="0"/>
              <a:t>1- امتحان کردن تمام مسیر های ممکن که در درخت راه حل نشان داده شده است.(روش جبری غیر عاقلانه)</a:t>
            </a:r>
          </a:p>
          <a:p>
            <a:pPr marL="0" indent="0" rtl="1">
              <a:buNone/>
            </a:pPr>
            <a:endParaRPr lang="fa-IR" sz="4400" b="1" dirty="0" smtClean="0"/>
          </a:p>
          <a:p>
            <a:pPr marL="0" indent="0" rtl="1">
              <a:buNone/>
            </a:pPr>
            <a:r>
              <a:rPr lang="fa-IR" sz="4400" b="1" dirty="0" smtClean="0"/>
              <a:t>2- روش اکتشافی: راهنمایی برای فهمیدن اینکه چه بخشی از فضای مساله احتمالا به پاسخ صحیح منجر می شود.</a:t>
            </a:r>
            <a:endParaRPr lang="en-GB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روش اکتشافی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4955"/>
            <a:ext cx="12192000" cy="5863045"/>
          </a:xfrm>
        </p:spPr>
        <p:txBody>
          <a:bodyPr anchor="t">
            <a:normAutofit/>
          </a:bodyPr>
          <a:lstStyle/>
          <a:p>
            <a:pPr rtl="1"/>
            <a:r>
              <a:rPr lang="fa-IR" sz="3600" b="1" dirty="0" smtClean="0"/>
              <a:t>راه حل را تضمین نمی کند، ولی سریع تر و راحت تر می باشد.</a:t>
            </a:r>
          </a:p>
          <a:p>
            <a:pPr rtl="1"/>
            <a:endParaRPr lang="fa-IR" sz="3600" b="1" dirty="0" smtClean="0"/>
          </a:p>
          <a:p>
            <a:pPr rtl="1"/>
            <a:r>
              <a:rPr lang="fa-IR" sz="3600" b="1" dirty="0" smtClean="0"/>
              <a:t>روش تحلیل ابزار-هدف: تعریف مرحله به مرحله تفاوت بین شرایط موجود و شرایط هدف، بکارگیری یک عملگر برای کاهش این تفاوت.</a:t>
            </a:r>
          </a:p>
          <a:p>
            <a:pPr rtl="1"/>
            <a:endParaRPr lang="en-GB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6311" y="4632461"/>
            <a:ext cx="8540750" cy="2173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مدل حل کننده عمومی مساله(</a:t>
            </a:r>
            <a:r>
              <a:rPr lang="en-GB" dirty="0" smtClean="0"/>
              <a:t>GPS</a:t>
            </a:r>
            <a:r>
              <a:rPr lang="fa-IR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7835"/>
            <a:ext cx="12192000" cy="5680165"/>
          </a:xfrm>
        </p:spPr>
        <p:txBody>
          <a:bodyPr anchor="t">
            <a:normAutofit/>
          </a:bodyPr>
          <a:lstStyle/>
          <a:p>
            <a:pPr algn="r" rtl="1"/>
            <a:r>
              <a:rPr lang="fa-IR" sz="3200" b="1" dirty="0" smtClean="0"/>
              <a:t>حل مساله از طریق بازنمایی مساله و هدف در ابتدا، سپس مشخص کردن اهداف فرعی و عملگرهایی که آن  هدف را تامین می کنند.</a:t>
            </a:r>
            <a:endParaRPr lang="en-GB" sz="3200" b="1" dirty="0" smtClean="0"/>
          </a:p>
          <a:p>
            <a:pPr algn="r" rtl="1"/>
            <a:endParaRPr lang="en-GB" sz="3200" b="1" dirty="0" smtClean="0"/>
          </a:p>
          <a:p>
            <a:pPr marL="0" indent="0" algn="r" rtl="1">
              <a:buNone/>
            </a:pPr>
            <a:r>
              <a:rPr lang="fa-IR" sz="3200" b="1" dirty="0" smtClean="0"/>
              <a:t>1- اگر میله مقصد خالیست و بزرگترین حلقه هم آزاد است، آن گاه بزرگترین حلقه را به میله مقصد منتقل کن.</a:t>
            </a:r>
          </a:p>
          <a:p>
            <a:pPr marL="0" indent="0" algn="r" rtl="1">
              <a:buNone/>
            </a:pPr>
            <a:r>
              <a:rPr lang="fa-IR" sz="3200" b="1" dirty="0" smtClean="0"/>
              <a:t>2- اگر بزرگترین حلقه آزاد نیست، تنظیم یک هدف فرعی که آن را آزاد کند.</a:t>
            </a:r>
          </a:p>
          <a:p>
            <a:pPr marL="0" indent="0" algn="r" rtl="1">
              <a:buNone/>
            </a:pPr>
            <a:r>
              <a:rPr lang="fa-IR" sz="3200" b="1" dirty="0" smtClean="0"/>
              <a:t>3- اگر هدف فرعی آزاد کردن بزرگترین حلقه باشد و کوچکترین حلقه روی آن است، آن گاه حلقه کوچک را به میله دیگر منتقل کنید.</a:t>
            </a: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ارزیابی مدل حل کننده عمومی مساله(</a:t>
            </a:r>
            <a:r>
              <a:rPr lang="en-GB" dirty="0" smtClean="0"/>
              <a:t>GPS</a:t>
            </a:r>
            <a:r>
              <a:rPr lang="fa-IR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rtl="1"/>
            <a:r>
              <a:rPr lang="fa-IR" sz="3600" b="1" dirty="0" smtClean="0"/>
              <a:t>دارای محدودیت است.</a:t>
            </a:r>
          </a:p>
          <a:p>
            <a:pPr rtl="1"/>
            <a:r>
              <a:rPr lang="fa-IR" sz="3600" b="1" dirty="0" smtClean="0"/>
              <a:t>دور شدن از راهبردهایی که انسان استفاده می کند.</a:t>
            </a:r>
          </a:p>
          <a:p>
            <a:pPr rtl="1"/>
            <a:endParaRPr lang="fa-IR" sz="3600" b="1" dirty="0" smtClean="0"/>
          </a:p>
          <a:p>
            <a:pPr rtl="1"/>
            <a:r>
              <a:rPr lang="en-US" sz="3600" b="1" dirty="0" smtClean="0"/>
              <a:t>HILL-CLIMBING</a:t>
            </a:r>
            <a:r>
              <a:rPr lang="fa-IR" sz="3600" b="1" dirty="0" smtClean="0"/>
              <a:t>: </a:t>
            </a:r>
          </a:p>
          <a:p>
            <a:pPr rtl="1"/>
            <a:r>
              <a:rPr lang="fa-IR" sz="3600" b="1" dirty="0" smtClean="0"/>
              <a:t>انتخاب همیشگی مسیر رو به بالا، شکست در بدست آوردن راه حل.</a:t>
            </a:r>
            <a:endParaRPr lang="en-GB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مدل سوآر (</a:t>
            </a:r>
            <a:r>
              <a:rPr lang="en-GB" dirty="0" smtClean="0"/>
              <a:t>SOAR</a:t>
            </a:r>
            <a:r>
              <a:rPr lang="fa-IR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GB" sz="3200" b="1" dirty="0" smtClean="0"/>
              <a:t>STAT-OPERATOR-AND-RESULT</a:t>
            </a:r>
          </a:p>
          <a:p>
            <a:pPr rtl="1"/>
            <a:r>
              <a:rPr lang="fa-IR" sz="3200" b="1" dirty="0" smtClean="0"/>
              <a:t>مدل حل مساله است که یک معماری شناختی می باشد.</a:t>
            </a:r>
          </a:p>
          <a:p>
            <a:pPr rtl="1"/>
            <a:r>
              <a:rPr lang="fa-IR" sz="3200" b="1" dirty="0" smtClean="0"/>
              <a:t>دانش ذخیره شده در حافظه بلند مدت برای انتخاب عملگرها و هدایت حرکات در فضای مساله استفاده  می شود.</a:t>
            </a:r>
          </a:p>
          <a:p>
            <a:pPr rtl="1"/>
            <a:r>
              <a:rPr lang="fa-IR" sz="3200" b="1" dirty="0" smtClean="0"/>
              <a:t>نمایش همه تکالیف بصورت نمایشی از فضای مساله.</a:t>
            </a:r>
          </a:p>
          <a:p>
            <a:pPr rtl="1"/>
            <a:r>
              <a:rPr lang="fa-IR" sz="3200" b="1" dirty="0" smtClean="0"/>
              <a:t>مساله:</a:t>
            </a:r>
          </a:p>
          <a:p>
            <a:pPr marL="0" indent="0" rtl="1">
              <a:buNone/>
            </a:pPr>
            <a:r>
              <a:rPr lang="fa-IR" sz="3200" b="1" dirty="0" smtClean="0"/>
              <a:t>1- حالت اولیه</a:t>
            </a:r>
          </a:p>
          <a:p>
            <a:pPr marL="0" indent="0" rtl="1">
              <a:buNone/>
            </a:pPr>
            <a:r>
              <a:rPr lang="fa-IR" sz="3200" b="1" dirty="0" smtClean="0"/>
              <a:t>2-حالت دلخواه</a:t>
            </a:r>
          </a:p>
          <a:p>
            <a:pPr marL="0" indent="0" rtl="1">
              <a:buNone/>
            </a:pPr>
            <a:r>
              <a:rPr lang="fa-IR" sz="3200" b="1" dirty="0" smtClean="0"/>
              <a:t>3-حالت جاری</a:t>
            </a: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مسائل دنیای بلوکی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 rtl="1">
              <a:buNone/>
            </a:pPr>
            <a:r>
              <a:rPr lang="fa-IR" sz="3200" b="1" dirty="0" smtClean="0"/>
              <a:t>1-چه فضای مساله ای باید استفاده شود؟</a:t>
            </a:r>
          </a:p>
          <a:p>
            <a:pPr marL="0" indent="0" rtl="1">
              <a:buNone/>
            </a:pPr>
            <a:r>
              <a:rPr lang="fa-IR" sz="3200" b="1" dirty="0" smtClean="0"/>
              <a:t>2-در این فضا چه حالتی باید استفاده شود؟</a:t>
            </a:r>
          </a:p>
          <a:p>
            <a:pPr marL="0" indent="0" rtl="1">
              <a:buNone/>
            </a:pPr>
            <a:r>
              <a:rPr lang="fa-IR" sz="3200" b="1" dirty="0" smtClean="0"/>
              <a:t>3-چه عملگری مورد نیاز است تا امکان پیشروی به مرحله بعد را فراهم کند؟</a:t>
            </a:r>
          </a:p>
          <a:p>
            <a:pPr rtl="1"/>
            <a:r>
              <a:rPr lang="fa-IR" sz="3200" b="1" dirty="0" smtClean="0"/>
              <a:t>بن بست: وضعیتی که امکان بهتر شدن شرایط و نزدیک شدن به هدف وجود ندارد، پس تنظیم یک هدف جدید بر پایه دانش ذخیره شده در حافظه.</a:t>
            </a: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2142" y="3801290"/>
            <a:ext cx="7476209" cy="3004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حل مساله دنیای بلوکی توسط سوآر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0262" y="1933301"/>
            <a:ext cx="11220994" cy="4846321"/>
          </a:xfrm>
        </p:spPr>
      </p:pic>
      <p:sp>
        <p:nvSpPr>
          <p:cNvPr id="6" name="TextBox 5"/>
          <p:cNvSpPr txBox="1"/>
          <p:nvPr/>
        </p:nvSpPr>
        <p:spPr>
          <a:xfrm>
            <a:off x="509451" y="822960"/>
            <a:ext cx="111687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cs typeface="B Nazanin" pitchFamily="2" charset="-78"/>
              </a:rPr>
              <a:t>دسته بندی مانند گروه بندی عنوان ها با هم در حافظه می باشد.</a:t>
            </a:r>
          </a:p>
          <a:p>
            <a:pPr algn="r" rtl="1"/>
            <a:r>
              <a:rPr lang="fa-IR" sz="3200" b="1" dirty="0" smtClean="0">
                <a:cs typeface="B Nazanin" pitchFamily="2" charset="-78"/>
              </a:rPr>
              <a:t>فرایند دسته بندی مرتبط با یادگیری از تجربیات مرتبط.</a:t>
            </a:r>
            <a:endParaRPr lang="en-GB" sz="3200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sz="5400" cap="none" dirty="0" smtClean="0">
                <a:solidFill>
                  <a:prstClr val="white"/>
                </a:solidFill>
              </a:rPr>
              <a:t>حافظه بینایی</a:t>
            </a:r>
            <a:endParaRPr lang="en-GB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568" y="1828800"/>
            <a:ext cx="3483108" cy="42578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5902" y="1649108"/>
            <a:ext cx="76387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600" dirty="0" smtClean="0">
                <a:cs typeface="B Nazanin" pitchFamily="2" charset="-78"/>
              </a:rPr>
              <a:t>ذخیره حس بینایی </a:t>
            </a:r>
          </a:p>
          <a:p>
            <a:pPr algn="just" rtl="1"/>
            <a:endParaRPr lang="fa-IR" sz="3600" dirty="0" smtClean="0">
              <a:cs typeface="B Nazanin" pitchFamily="2" charset="-78"/>
            </a:endParaRPr>
          </a:p>
          <a:p>
            <a:pPr algn="just" rtl="1"/>
            <a:endParaRPr lang="fa-IR" sz="3600" dirty="0" smtClean="0">
              <a:cs typeface="B Nazanin" pitchFamily="2" charset="-78"/>
            </a:endParaRPr>
          </a:p>
          <a:p>
            <a:pPr algn="just" rtl="1"/>
            <a:r>
              <a:rPr lang="fa-IR" sz="3600" dirty="0" smtClean="0">
                <a:cs typeface="B Nazanin" pitchFamily="2" charset="-78"/>
              </a:rPr>
              <a:t>مدت زمان حافظه ی تصویری کوتاه و حدود </a:t>
            </a:r>
            <a:r>
              <a:rPr lang="en-GB" sz="3600" dirty="0" smtClean="0">
                <a:cs typeface="B Nazanin" pitchFamily="2" charset="-78"/>
              </a:rPr>
              <a:t> ms</a:t>
            </a:r>
            <a:r>
              <a:rPr lang="fa-IR" sz="3600" dirty="0" smtClean="0">
                <a:cs typeface="B Nazanin" pitchFamily="2" charset="-78"/>
              </a:rPr>
              <a:t>250 تا </a:t>
            </a:r>
            <a:r>
              <a:rPr lang="en-GB" sz="3600" dirty="0" smtClean="0">
                <a:cs typeface="B Nazanin" pitchFamily="2" charset="-78"/>
              </a:rPr>
              <a:t> </a:t>
            </a:r>
            <a:r>
              <a:rPr lang="en-GB" sz="3600" dirty="0" err="1" smtClean="0">
                <a:cs typeface="B Nazanin" pitchFamily="2" charset="-78"/>
              </a:rPr>
              <a:t>ms</a:t>
            </a:r>
            <a:r>
              <a:rPr lang="fa-IR" sz="3600" dirty="0" smtClean="0">
                <a:cs typeface="B Nazanin" pitchFamily="2" charset="-78"/>
              </a:rPr>
              <a:t>300 </a:t>
            </a:r>
          </a:p>
          <a:p>
            <a:pPr algn="just" rtl="1"/>
            <a:endParaRPr lang="fa-IR" sz="3600" b="1" dirty="0">
              <a:cs typeface="B Nazanin" pitchFamily="2" charset="-78"/>
            </a:endParaRPr>
          </a:p>
          <a:p>
            <a:pPr algn="just"/>
            <a:endParaRPr lang="fa-IR" sz="2800" dirty="0" smtClean="0">
              <a:cs typeface="B Nazanin" pitchFamily="2" charset="-78"/>
            </a:endParaRPr>
          </a:p>
          <a:p>
            <a:pPr algn="just"/>
            <a:endParaRPr lang="fa-IR" sz="2800" dirty="0">
              <a:cs typeface="B Nazanin" pitchFamily="2" charset="-78"/>
            </a:endParaRPr>
          </a:p>
          <a:p>
            <a:pPr algn="just"/>
            <a:endParaRPr lang="fa-IR" sz="2800" dirty="0" smtClean="0">
              <a:cs typeface="B Nazanin" pitchFamily="2" charset="-78"/>
            </a:endParaRPr>
          </a:p>
          <a:p>
            <a:pPr algn="just"/>
            <a:endParaRPr lang="fa-IR" sz="2800" dirty="0">
              <a:cs typeface="B Nazanin" pitchFamily="2" charset="-78"/>
            </a:endParaRPr>
          </a:p>
          <a:p>
            <a:pPr algn="just"/>
            <a:endParaRPr lang="fa-IR" sz="2800" dirty="0" smtClean="0">
              <a:cs typeface="B Nazanin" pitchFamily="2" charset="-78"/>
            </a:endParaRPr>
          </a:p>
          <a:p>
            <a:pPr algn="just"/>
            <a:endParaRPr lang="fa-IR" sz="2800" dirty="0">
              <a:cs typeface="B Nazanin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8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ارزیابی مدل سوآر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69721"/>
            <a:ext cx="12192000" cy="4674325"/>
          </a:xfrm>
        </p:spPr>
        <p:txBody>
          <a:bodyPr anchor="t">
            <a:normAutofit/>
          </a:bodyPr>
          <a:lstStyle/>
          <a:p>
            <a:pPr rtl="1"/>
            <a:r>
              <a:rPr lang="fa-IR" sz="3200" b="1" dirty="0" smtClean="0"/>
              <a:t>مدلی برای جست و جوی عمومی بر پایه یادگیری، حافظه، حل مساله و تعامل بین این ها</a:t>
            </a:r>
            <a:r>
              <a:rPr lang="fa-IR" sz="3200" b="1" dirty="0" smtClean="0"/>
              <a:t>.</a:t>
            </a:r>
          </a:p>
          <a:p>
            <a:pPr rtl="1"/>
            <a:endParaRPr lang="fa-IR" sz="3200" b="1" dirty="0" smtClean="0"/>
          </a:p>
          <a:p>
            <a:pPr rtl="1"/>
            <a:endParaRPr lang="fa-IR" sz="3200" b="1" dirty="0" smtClean="0"/>
          </a:p>
          <a:p>
            <a:pPr rtl="1"/>
            <a:r>
              <a:rPr lang="fa-IR" sz="3200" b="1" dirty="0" smtClean="0"/>
              <a:t>فرایند دسته بندی خصیصه ها</a:t>
            </a:r>
          </a:p>
          <a:p>
            <a:pPr rtl="1"/>
            <a:endParaRPr lang="fa-IR" sz="3200" b="1" dirty="0" smtClean="0"/>
          </a:p>
          <a:p>
            <a:pPr rtl="1"/>
            <a:endParaRPr lang="fa-IR" sz="3200" b="1" dirty="0" smtClean="0"/>
          </a:p>
          <a:p>
            <a:pPr rtl="1"/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ارزیابی کلی رویکرد شناختی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8831"/>
            <a:ext cx="12192000" cy="5810793"/>
          </a:xfrm>
        </p:spPr>
        <p:txBody>
          <a:bodyPr anchor="t">
            <a:normAutofit/>
          </a:bodyPr>
          <a:lstStyle/>
          <a:p>
            <a:pPr rtl="1"/>
            <a:r>
              <a:rPr lang="fa-IR" sz="2400" b="1" dirty="0" smtClean="0"/>
              <a:t>روان شناسی شناختی توسط یکسری فرضیات رایج اداره می شود، اما رویکرد شناختی اینگونه نیست.</a:t>
            </a:r>
          </a:p>
          <a:p>
            <a:pPr rtl="1"/>
            <a:r>
              <a:rPr lang="fa-IR" sz="2400" b="1" dirty="0" smtClean="0"/>
              <a:t>مزایا:</a:t>
            </a:r>
          </a:p>
          <a:p>
            <a:pPr rtl="1">
              <a:buNone/>
            </a:pPr>
            <a:r>
              <a:rPr lang="fa-IR" sz="2400" b="1" dirty="0" smtClean="0"/>
              <a:t>1-بازنمای اطلاعات توسط ذهن، انجام عملیات روی آنها و طراحی مدلهای ویژه در مورد نحوه انجام کارها توسط ذهن.</a:t>
            </a:r>
          </a:p>
          <a:p>
            <a:pPr rtl="1">
              <a:buNone/>
            </a:pPr>
            <a:r>
              <a:rPr lang="fa-IR" sz="2400" b="1" dirty="0" smtClean="0"/>
              <a:t>2- تفکیک ذهن به فرایندهای مجزا، بر خلاف دیگر رویکردها که به ذهن با یک شیوه عمومی برخورد میکنند.</a:t>
            </a:r>
          </a:p>
          <a:p>
            <a:pPr rtl="1">
              <a:buNone/>
            </a:pPr>
            <a:r>
              <a:rPr lang="fa-IR" sz="2400" b="1" dirty="0" smtClean="0"/>
              <a:t>3- استفاده از مدل سازی.</a:t>
            </a:r>
          </a:p>
          <a:p>
            <a:pPr rtl="1">
              <a:buNone/>
            </a:pPr>
            <a:r>
              <a:rPr lang="fa-IR" sz="2400" b="1" dirty="0" smtClean="0"/>
              <a:t>                 مدل:   1-روش خلاصه برای آگاهی از انجام فرایندهای ذهنی</a:t>
            </a:r>
          </a:p>
          <a:p>
            <a:pPr rtl="1">
              <a:buNone/>
            </a:pPr>
            <a:r>
              <a:rPr lang="fa-IR" sz="2400" b="1" dirty="0" smtClean="0"/>
              <a:t>                               2- دقیق تر از نظریه ها</a:t>
            </a:r>
          </a:p>
          <a:p>
            <a:pPr rtl="1">
              <a:buNone/>
            </a:pPr>
            <a:r>
              <a:rPr lang="fa-IR" sz="2400" b="1" dirty="0" smtClean="0"/>
              <a:t>                                    3- توانایی مورد آزمون قرار گرفتن با استفاده از داده های تجربی   </a:t>
            </a:r>
          </a:p>
          <a:p>
            <a:pPr rtl="1"/>
            <a:r>
              <a:rPr lang="fa-IR" sz="2400" b="1" dirty="0" smtClean="0"/>
              <a:t>معایب:</a:t>
            </a:r>
          </a:p>
          <a:p>
            <a:pPr rtl="1">
              <a:buNone/>
            </a:pPr>
            <a:r>
              <a:rPr lang="fa-IR" sz="2400" b="1" dirty="0" smtClean="0"/>
              <a:t>حمایت از دیدگاه های قدیمی پردازش اطلاعات.</a:t>
            </a:r>
            <a:endParaRPr lang="en-GB" sz="2400" b="1" dirty="0" smtClean="0"/>
          </a:p>
          <a:p>
            <a:pPr rtl="1"/>
            <a:endParaRPr lang="en-GB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554" y="1920240"/>
            <a:ext cx="8138160" cy="35792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a-IR" sz="16600" b="1" dirty="0" smtClean="0"/>
              <a:t>با تشکر</a:t>
            </a:r>
            <a:endParaRPr lang="en-GB" sz="16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sz="5400" cap="none" dirty="0" smtClean="0">
                <a:solidFill>
                  <a:prstClr val="white"/>
                </a:solidFill>
              </a:rPr>
              <a:t>حافظه صوتی</a:t>
            </a:r>
            <a:endParaRPr lang="en-GB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89" y="2342429"/>
            <a:ext cx="3861631" cy="3299722"/>
          </a:xfrm>
        </p:spPr>
      </p:pic>
      <p:sp>
        <p:nvSpPr>
          <p:cNvPr id="5" name="TextBox 4"/>
          <p:cNvSpPr txBox="1"/>
          <p:nvPr/>
        </p:nvSpPr>
        <p:spPr>
          <a:xfrm>
            <a:off x="4258102" y="1959725"/>
            <a:ext cx="7592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600" dirty="0" smtClean="0">
                <a:cs typeface="B Nazanin" pitchFamily="2" charset="-78"/>
              </a:rPr>
              <a:t>ذخیره حس شنوایی</a:t>
            </a:r>
          </a:p>
          <a:p>
            <a:pPr algn="just" rtl="1"/>
            <a:endParaRPr lang="fa-IR" sz="3600" dirty="0" smtClean="0">
              <a:cs typeface="B Nazanin" pitchFamily="2" charset="-78"/>
            </a:endParaRPr>
          </a:p>
          <a:p>
            <a:pPr algn="just" rtl="1"/>
            <a:endParaRPr lang="fa-IR" sz="3600" dirty="0" smtClean="0">
              <a:cs typeface="B Nazanin" pitchFamily="2" charset="-78"/>
            </a:endParaRPr>
          </a:p>
          <a:p>
            <a:pPr algn="just" rtl="1"/>
            <a:r>
              <a:rPr lang="fa-IR" sz="3600" dirty="0" smtClean="0">
                <a:cs typeface="B Nazanin" pitchFamily="2" charset="-78"/>
              </a:rPr>
              <a:t> که در حد چند ثانیه طولانی تر از حافظه تصویری </a:t>
            </a:r>
            <a:endParaRPr lang="en-GB" sz="3600" dirty="0">
              <a:cs typeface="B Nazanin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55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963" y="0"/>
            <a:ext cx="10131425" cy="862149"/>
          </a:xfrm>
        </p:spPr>
        <p:txBody>
          <a:bodyPr/>
          <a:lstStyle/>
          <a:p>
            <a:pPr algn="ctr"/>
            <a:r>
              <a:rPr lang="fa-IR" cap="none" dirty="0" smtClean="0">
                <a:solidFill>
                  <a:prstClr val="white"/>
                </a:solidFill>
              </a:rPr>
              <a:t>حافظه صوتی</a:t>
            </a:r>
            <a:endParaRPr lang="en-GB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18" y="2349355"/>
            <a:ext cx="7424585" cy="3487271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8" name="TextBox 7"/>
          <p:cNvSpPr txBox="1"/>
          <p:nvPr/>
        </p:nvSpPr>
        <p:spPr>
          <a:xfrm>
            <a:off x="0" y="2695888"/>
            <a:ext cx="2166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George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Sperling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3" y="735105"/>
            <a:ext cx="1954267" cy="1954267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1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40" y="0"/>
            <a:ext cx="10131425" cy="864738"/>
          </a:xfrm>
        </p:spPr>
        <p:txBody>
          <a:bodyPr>
            <a:normAutofit/>
          </a:bodyPr>
          <a:lstStyle/>
          <a:p>
            <a:pPr algn="ctr" rtl="1"/>
            <a:r>
              <a:rPr lang="fa-IR" sz="4800" dirty="0" smtClean="0"/>
              <a:t>حافظه فعال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097280"/>
            <a:ext cx="11657929" cy="5290458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sz="3600" dirty="0" smtClean="0">
                <a:latin typeface="+mn-lt"/>
              </a:rPr>
              <a:t>مدت زمان نگه داری اطلاعات در حافظه ی فعال یا همان حافظه کوتاه مدت، کوتاه ولی بیشتر از حافظه ذهنی </a:t>
            </a:r>
          </a:p>
          <a:p>
            <a:pPr algn="r" rtl="1"/>
            <a:endParaRPr lang="en-US" sz="3600" dirty="0" smtClean="0">
              <a:latin typeface="+mn-lt"/>
            </a:endParaRPr>
          </a:p>
          <a:p>
            <a:pPr algn="r" rtl="1"/>
            <a:r>
              <a:rPr lang="fa-IR" sz="3600" dirty="0" smtClean="0">
                <a:latin typeface="+mn-lt"/>
              </a:rPr>
              <a:t>جائی که داده ها می توانند برای مدتی ذخیره شده تا فرایند های شناختی روی آنها انجام شود.</a:t>
            </a:r>
          </a:p>
          <a:p>
            <a:pPr algn="r" rtl="1"/>
            <a:endParaRPr lang="fa-IR" sz="3600" dirty="0" smtClean="0">
              <a:latin typeface="+mn-lt"/>
            </a:endParaRPr>
          </a:p>
          <a:p>
            <a:pPr algn="r" rtl="1"/>
            <a:r>
              <a:rPr lang="fa-IR" sz="3600" dirty="0" smtClean="0">
                <a:latin typeface="+mn-lt"/>
              </a:rPr>
              <a:t>تفکر آگاهانه در آن قرار میگیرد. </a:t>
            </a:r>
          </a:p>
          <a:p>
            <a:pPr algn="r" rtl="1"/>
            <a:endParaRPr lang="fa-IR" sz="3600" dirty="0" smtClean="0">
              <a:latin typeface="+mn-lt"/>
            </a:endParaRPr>
          </a:p>
          <a:p>
            <a:pPr algn="r" rtl="1"/>
            <a:r>
              <a:rPr lang="fa-IR" sz="3600" dirty="0" smtClean="0">
                <a:latin typeface="+mn-lt"/>
              </a:rPr>
              <a:t>دارای ظرفیت </a:t>
            </a:r>
            <a:r>
              <a:rPr lang="fa-IR" sz="3600" dirty="0" smtClean="0">
                <a:latin typeface="+mn-lt"/>
              </a:rPr>
              <a:t>محدود</a:t>
            </a:r>
            <a:r>
              <a:rPr lang="fa-IR" sz="2400" dirty="0" smtClean="0">
                <a:latin typeface="+mn-lt"/>
              </a:rPr>
              <a:t>.</a:t>
            </a:r>
            <a:endParaRPr lang="fa-IR" sz="2400" dirty="0" smtClean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6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42" y="0"/>
            <a:ext cx="10131425" cy="1456267"/>
          </a:xfrm>
        </p:spPr>
        <p:txBody>
          <a:bodyPr/>
          <a:lstStyle/>
          <a:p>
            <a:pPr algn="ctr"/>
            <a:r>
              <a:rPr lang="en-GB" b="1" dirty="0" smtClean="0"/>
              <a:t>Peterson and </a:t>
            </a:r>
            <a:r>
              <a:rPr lang="en-GB" b="1" dirty="0" err="1" smtClean="0"/>
              <a:t>peterson</a:t>
            </a:r>
            <a:r>
              <a:rPr lang="en-GB" b="1" dirty="0" smtClean="0"/>
              <a:t> </a:t>
            </a:r>
            <a:endParaRPr lang="en-GB" dirty="0"/>
          </a:p>
        </p:txBody>
      </p:sp>
      <p:pic>
        <p:nvPicPr>
          <p:cNvPr id="4101" name="Picture 5" descr="H:\Cognitive Science\Peterson&amp;Peterson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83340" y="1283538"/>
            <a:ext cx="7108894" cy="472695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64659" y="6173419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Working memory duration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3050</TotalTime>
  <Words>2118</Words>
  <Application>Microsoft Office PowerPoint</Application>
  <PresentationFormat>Custom</PresentationFormat>
  <Paragraphs>380</Paragraphs>
  <Slides>52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Celestial</vt:lpstr>
      <vt:lpstr>Equation</vt:lpstr>
      <vt:lpstr>رویکرد شناختی 2: حافظه، تصویر سازی ذهنی و حل مساله</vt:lpstr>
      <vt:lpstr>حافظه</vt:lpstr>
      <vt:lpstr>خصوصات حافظه</vt:lpstr>
      <vt:lpstr>حافظه حسی</vt:lpstr>
      <vt:lpstr>حافظه بینایی</vt:lpstr>
      <vt:lpstr>حافظه صوتی</vt:lpstr>
      <vt:lpstr>حافظه صوتی</vt:lpstr>
      <vt:lpstr>حافظه فعال</vt:lpstr>
      <vt:lpstr>Peterson and peterson </vt:lpstr>
      <vt:lpstr>مدت زمان </vt:lpstr>
      <vt:lpstr>ظرفیت</vt:lpstr>
      <vt:lpstr>عنوان</vt:lpstr>
      <vt:lpstr>عنوان</vt:lpstr>
      <vt:lpstr>عنوان</vt:lpstr>
      <vt:lpstr>رمز گذاری</vt:lpstr>
      <vt:lpstr>حافظه بلند مدت</vt:lpstr>
      <vt:lpstr>حافظه معنایی</vt:lpstr>
      <vt:lpstr>حافظه معنایی</vt:lpstr>
      <vt:lpstr>مدل های حافظه</vt:lpstr>
      <vt:lpstr>مدل وجهی</vt:lpstr>
      <vt:lpstr>ارزیابی مدل وجهی</vt:lpstr>
      <vt:lpstr>مدل ACT*</vt:lpstr>
      <vt:lpstr>ارزیابی مدل ACT*</vt:lpstr>
      <vt:lpstr>مدل حافظه فعال</vt:lpstr>
      <vt:lpstr>مدل بدلی</vt:lpstr>
      <vt:lpstr>ارزیابی مدل حافظه فعال</vt:lpstr>
      <vt:lpstr>تصویر سازی ذهنی</vt:lpstr>
      <vt:lpstr>نظریه کاسلین و شوارتز</vt:lpstr>
      <vt:lpstr>بازنمایی سطحی</vt:lpstr>
      <vt:lpstr>بازنمایی عمیق</vt:lpstr>
      <vt:lpstr>پردازش تصویر</vt:lpstr>
      <vt:lpstr>تشکیل تصویر</vt:lpstr>
      <vt:lpstr>جست و جوی تصویر</vt:lpstr>
      <vt:lpstr>جست و جوی تصویر</vt:lpstr>
      <vt:lpstr>تبدیل تصویر</vt:lpstr>
      <vt:lpstr>تبدیل تصویر</vt:lpstr>
      <vt:lpstr>ارزیابی نظریه کاسلین و شوارتز</vt:lpstr>
      <vt:lpstr>ارزیابی نظریه کاسلین و شوارتز</vt:lpstr>
      <vt:lpstr>حل مساله</vt:lpstr>
      <vt:lpstr>رویکرد حل مساله</vt:lpstr>
      <vt:lpstr>فضای مساله </vt:lpstr>
      <vt:lpstr>درخت راه حل</vt:lpstr>
      <vt:lpstr>درخت راه حل</vt:lpstr>
      <vt:lpstr>روش اکتشافی</vt:lpstr>
      <vt:lpstr>مدل حل کننده عمومی مساله(GPS)</vt:lpstr>
      <vt:lpstr>ارزیابی مدل حل کننده عمومی مساله(GPS)</vt:lpstr>
      <vt:lpstr>مدل سوآر (SOAR)</vt:lpstr>
      <vt:lpstr>مسائل دنیای بلوکی</vt:lpstr>
      <vt:lpstr>حل مساله دنیای بلوکی توسط سوآر</vt:lpstr>
      <vt:lpstr>ارزیابی مدل سوآر</vt:lpstr>
      <vt:lpstr>ارزیابی کلی رویکرد شناختی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رویکرد شناختی 2: حافظه، تصویر سازی ذهنی و حل مساله</dc:title>
  <dc:creator>MRM</dc:creator>
  <cp:lastModifiedBy>AFI</cp:lastModifiedBy>
  <cp:revision>220</cp:revision>
  <dcterms:created xsi:type="dcterms:W3CDTF">2013-04-26T02:51:38Z</dcterms:created>
  <dcterms:modified xsi:type="dcterms:W3CDTF">2013-05-09T05:22:06Z</dcterms:modified>
</cp:coreProperties>
</file>