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2"/>
  </p:notesMasterIdLst>
  <p:handoutMasterIdLst>
    <p:handoutMasterId r:id="rId53"/>
  </p:handoutMasterIdLst>
  <p:sldIdLst>
    <p:sldId id="335" r:id="rId2"/>
    <p:sldId id="256" r:id="rId3"/>
    <p:sldId id="395" r:id="rId4"/>
    <p:sldId id="345" r:id="rId5"/>
    <p:sldId id="327" r:id="rId6"/>
    <p:sldId id="346" r:id="rId7"/>
    <p:sldId id="349" r:id="rId8"/>
    <p:sldId id="350" r:id="rId9"/>
    <p:sldId id="364" r:id="rId10"/>
    <p:sldId id="365" r:id="rId11"/>
    <p:sldId id="366" r:id="rId12"/>
    <p:sldId id="367" r:id="rId13"/>
    <p:sldId id="396" r:id="rId14"/>
    <p:sldId id="351" r:id="rId15"/>
    <p:sldId id="357" r:id="rId16"/>
    <p:sldId id="369" r:id="rId17"/>
    <p:sldId id="358" r:id="rId18"/>
    <p:sldId id="370" r:id="rId19"/>
    <p:sldId id="371" r:id="rId20"/>
    <p:sldId id="368" r:id="rId21"/>
    <p:sldId id="362" r:id="rId22"/>
    <p:sldId id="373" r:id="rId23"/>
    <p:sldId id="392" r:id="rId24"/>
    <p:sldId id="393" r:id="rId25"/>
    <p:sldId id="394" r:id="rId26"/>
    <p:sldId id="374" r:id="rId27"/>
    <p:sldId id="355" r:id="rId28"/>
    <p:sldId id="375" r:id="rId29"/>
    <p:sldId id="376" r:id="rId30"/>
    <p:sldId id="377" r:id="rId31"/>
    <p:sldId id="378" r:id="rId32"/>
    <p:sldId id="379" r:id="rId33"/>
    <p:sldId id="380" r:id="rId34"/>
    <p:sldId id="381" r:id="rId35"/>
    <p:sldId id="382" r:id="rId36"/>
    <p:sldId id="383" r:id="rId37"/>
    <p:sldId id="384" r:id="rId38"/>
    <p:sldId id="399" r:id="rId39"/>
    <p:sldId id="385" r:id="rId40"/>
    <p:sldId id="386" r:id="rId41"/>
    <p:sldId id="400" r:id="rId42"/>
    <p:sldId id="387" r:id="rId43"/>
    <p:sldId id="388" r:id="rId44"/>
    <p:sldId id="389" r:id="rId45"/>
    <p:sldId id="390" r:id="rId46"/>
    <p:sldId id="391" r:id="rId47"/>
    <p:sldId id="397" r:id="rId48"/>
    <p:sldId id="398" r:id="rId49"/>
    <p:sldId id="401" r:id="rId50"/>
    <p:sldId id="356" r:id="rId51"/>
  </p:sldIdLst>
  <p:sldSz cx="12192000" cy="6858000"/>
  <p:notesSz cx="7045325" cy="93456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99"/>
    <a:srgbClr val="008E40"/>
    <a:srgbClr val="00FFFF"/>
    <a:srgbClr val="FF0000"/>
    <a:srgbClr val="0000FF"/>
    <a:srgbClr val="0066FF"/>
    <a:srgbClr val="0066CC"/>
    <a:srgbClr val="99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918" autoAdjust="0"/>
    <p:restoredTop sz="94434" autoAdjust="0"/>
  </p:normalViewPr>
  <p:slideViewPr>
    <p:cSldViewPr snapToGrid="0">
      <p:cViewPr>
        <p:scale>
          <a:sx n="60" d="100"/>
          <a:sy n="60" d="100"/>
        </p:scale>
        <p:origin x="444" y="3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52763" cy="468314"/>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90976" y="0"/>
            <a:ext cx="3052763" cy="468314"/>
          </a:xfrm>
          <a:prstGeom prst="rect">
            <a:avLst/>
          </a:prstGeom>
        </p:spPr>
        <p:txBody>
          <a:bodyPr vert="horz" lIns="91440" tIns="45720" rIns="91440" bIns="45720" rtlCol="0"/>
          <a:lstStyle>
            <a:lvl1pPr algn="r">
              <a:defRPr sz="1200"/>
            </a:lvl1pPr>
          </a:lstStyle>
          <a:p>
            <a:fld id="{DDC51B1E-6D95-4A8C-B8BC-69920346221E}" type="datetimeFigureOut">
              <a:rPr lang="en-US" smtClean="0"/>
              <a:t>6/8/2012</a:t>
            </a:fld>
            <a:endParaRPr lang="en-US"/>
          </a:p>
        </p:txBody>
      </p:sp>
      <p:sp>
        <p:nvSpPr>
          <p:cNvPr id="4" name="Footer Placeholder 3"/>
          <p:cNvSpPr>
            <a:spLocks noGrp="1"/>
          </p:cNvSpPr>
          <p:nvPr>
            <p:ph type="ftr" sz="quarter" idx="2"/>
          </p:nvPr>
        </p:nvSpPr>
        <p:spPr>
          <a:xfrm>
            <a:off x="0" y="8877301"/>
            <a:ext cx="3052763" cy="468314"/>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90976" y="8877301"/>
            <a:ext cx="3052763" cy="468314"/>
          </a:xfrm>
          <a:prstGeom prst="rect">
            <a:avLst/>
          </a:prstGeom>
        </p:spPr>
        <p:txBody>
          <a:bodyPr vert="horz" lIns="91440" tIns="45720" rIns="91440" bIns="45720" rtlCol="0" anchor="b"/>
          <a:lstStyle>
            <a:lvl1pPr algn="r">
              <a:defRPr sz="1200"/>
            </a:lvl1pPr>
          </a:lstStyle>
          <a:p>
            <a:fld id="{AB0D6F3F-082E-4EEC-A0B7-099F4784F778}" type="slidenum">
              <a:rPr lang="en-US" smtClean="0"/>
              <a:t>‹#›</a:t>
            </a:fld>
            <a:endParaRPr lang="en-US"/>
          </a:p>
        </p:txBody>
      </p:sp>
    </p:spTree>
    <p:extLst>
      <p:ext uri="{BB962C8B-B14F-4D97-AF65-F5344CB8AC3E}">
        <p14:creationId xmlns:p14="http://schemas.microsoft.com/office/powerpoint/2010/main" val="23941708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52974" cy="468904"/>
          </a:xfrm>
          <a:prstGeom prst="rect">
            <a:avLst/>
          </a:prstGeom>
        </p:spPr>
        <p:txBody>
          <a:bodyPr vert="horz" lIns="93662" tIns="46831" rIns="93662" bIns="46831" rtlCol="0"/>
          <a:lstStyle>
            <a:lvl1pPr algn="l">
              <a:defRPr sz="1200"/>
            </a:lvl1pPr>
          </a:lstStyle>
          <a:p>
            <a:endParaRPr lang="en-US"/>
          </a:p>
        </p:txBody>
      </p:sp>
      <p:sp>
        <p:nvSpPr>
          <p:cNvPr id="3" name="Date Placeholder 2"/>
          <p:cNvSpPr>
            <a:spLocks noGrp="1"/>
          </p:cNvSpPr>
          <p:nvPr>
            <p:ph type="dt" idx="1"/>
          </p:nvPr>
        </p:nvSpPr>
        <p:spPr>
          <a:xfrm>
            <a:off x="3990722" y="0"/>
            <a:ext cx="3052974" cy="468904"/>
          </a:xfrm>
          <a:prstGeom prst="rect">
            <a:avLst/>
          </a:prstGeom>
        </p:spPr>
        <p:txBody>
          <a:bodyPr vert="horz" lIns="93662" tIns="46831" rIns="93662" bIns="46831" rtlCol="0"/>
          <a:lstStyle>
            <a:lvl1pPr algn="r">
              <a:defRPr sz="1200"/>
            </a:lvl1pPr>
          </a:lstStyle>
          <a:p>
            <a:fld id="{A1C065E7-3D9D-4716-9C42-D364A2293B19}" type="datetimeFigureOut">
              <a:rPr lang="en-US" smtClean="0"/>
              <a:t>6/8/2012</a:t>
            </a:fld>
            <a:endParaRPr lang="en-US"/>
          </a:p>
        </p:txBody>
      </p:sp>
      <p:sp>
        <p:nvSpPr>
          <p:cNvPr id="4" name="Slide Image Placeholder 3"/>
          <p:cNvSpPr>
            <a:spLocks noGrp="1" noRot="1" noChangeAspect="1"/>
          </p:cNvSpPr>
          <p:nvPr>
            <p:ph type="sldImg" idx="2"/>
          </p:nvPr>
        </p:nvSpPr>
        <p:spPr>
          <a:xfrm>
            <a:off x="719138" y="1168400"/>
            <a:ext cx="5607050" cy="3154363"/>
          </a:xfrm>
          <a:prstGeom prst="rect">
            <a:avLst/>
          </a:prstGeom>
          <a:noFill/>
          <a:ln w="12700">
            <a:solidFill>
              <a:prstClr val="black"/>
            </a:solidFill>
          </a:ln>
        </p:spPr>
        <p:txBody>
          <a:bodyPr vert="horz" lIns="93662" tIns="46831" rIns="93662" bIns="46831" rtlCol="0" anchor="ctr"/>
          <a:lstStyle/>
          <a:p>
            <a:endParaRPr lang="en-US"/>
          </a:p>
        </p:txBody>
      </p:sp>
      <p:sp>
        <p:nvSpPr>
          <p:cNvPr id="5" name="Notes Placeholder 4"/>
          <p:cNvSpPr>
            <a:spLocks noGrp="1"/>
          </p:cNvSpPr>
          <p:nvPr>
            <p:ph type="body" sz="quarter" idx="3"/>
          </p:nvPr>
        </p:nvSpPr>
        <p:spPr>
          <a:xfrm>
            <a:off x="704533" y="4497578"/>
            <a:ext cx="5636260" cy="3679835"/>
          </a:xfrm>
          <a:prstGeom prst="rect">
            <a:avLst/>
          </a:prstGeom>
        </p:spPr>
        <p:txBody>
          <a:bodyPr vert="horz" lIns="93662" tIns="46831" rIns="93662" bIns="46831"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76712"/>
            <a:ext cx="3052974" cy="468903"/>
          </a:xfrm>
          <a:prstGeom prst="rect">
            <a:avLst/>
          </a:prstGeom>
        </p:spPr>
        <p:txBody>
          <a:bodyPr vert="horz" lIns="93662" tIns="46831" rIns="93662" bIns="46831" rtlCol="0" anchor="b"/>
          <a:lstStyle>
            <a:lvl1pPr algn="l">
              <a:defRPr sz="1200"/>
            </a:lvl1pPr>
          </a:lstStyle>
          <a:p>
            <a:endParaRPr lang="en-US"/>
          </a:p>
        </p:txBody>
      </p:sp>
      <p:sp>
        <p:nvSpPr>
          <p:cNvPr id="7" name="Slide Number Placeholder 6"/>
          <p:cNvSpPr>
            <a:spLocks noGrp="1"/>
          </p:cNvSpPr>
          <p:nvPr>
            <p:ph type="sldNum" sz="quarter" idx="5"/>
          </p:nvPr>
        </p:nvSpPr>
        <p:spPr>
          <a:xfrm>
            <a:off x="3990722" y="8876712"/>
            <a:ext cx="3052974" cy="468903"/>
          </a:xfrm>
          <a:prstGeom prst="rect">
            <a:avLst/>
          </a:prstGeom>
        </p:spPr>
        <p:txBody>
          <a:bodyPr vert="horz" lIns="93662" tIns="46831" rIns="93662" bIns="46831" rtlCol="0" anchor="b"/>
          <a:lstStyle>
            <a:lvl1pPr algn="r">
              <a:defRPr sz="1200"/>
            </a:lvl1pPr>
          </a:lstStyle>
          <a:p>
            <a:fld id="{9094F75B-0A52-4045-BFB6-5E59B30AED95}" type="slidenum">
              <a:rPr lang="en-US" smtClean="0"/>
              <a:t>‹#›</a:t>
            </a:fld>
            <a:endParaRPr lang="en-US"/>
          </a:p>
        </p:txBody>
      </p:sp>
    </p:spTree>
    <p:extLst>
      <p:ext uri="{BB962C8B-B14F-4D97-AF65-F5344CB8AC3E}">
        <p14:creationId xmlns:p14="http://schemas.microsoft.com/office/powerpoint/2010/main" val="18627687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094F75B-0A52-4045-BFB6-5E59B30AED95}" type="slidenum">
              <a:rPr lang="en-US" smtClean="0"/>
              <a:t>1</a:t>
            </a:fld>
            <a:endParaRPr lang="en-US"/>
          </a:p>
        </p:txBody>
      </p:sp>
    </p:spTree>
    <p:extLst>
      <p:ext uri="{BB962C8B-B14F-4D97-AF65-F5344CB8AC3E}">
        <p14:creationId xmlns:p14="http://schemas.microsoft.com/office/powerpoint/2010/main" val="37132823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194" name="Text Box 1"/>
          <p:cNvSpPr txBox="1">
            <a:spLocks noChangeArrowheads="1"/>
          </p:cNvSpPr>
          <p:nvPr/>
        </p:nvSpPr>
        <p:spPr bwMode="auto">
          <a:xfrm>
            <a:off x="1943988" y="778802"/>
            <a:ext cx="2922505" cy="218064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3662" tIns="46831" rIns="93662" bIns="46831" anchor="ctr"/>
          <a:lstStyle>
            <a:lvl1pPr>
              <a:lnSpc>
                <a:spcPct val="87000"/>
              </a:lnSpc>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1pPr>
            <a:lvl2pPr marL="742950" indent="-285750">
              <a:lnSpc>
                <a:spcPct val="87000"/>
              </a:lnSpc>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2pPr>
            <a:lvl3pPr marL="1143000" indent="-228600">
              <a:lnSpc>
                <a:spcPct val="87000"/>
              </a:lnSpc>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3pPr>
            <a:lvl4pPr marL="1600200" indent="-228600">
              <a:lnSpc>
                <a:spcPct val="87000"/>
              </a:lnSpc>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4pPr>
            <a:lvl5pPr marL="2057400" indent="-228600">
              <a:lnSpc>
                <a:spcPct val="87000"/>
              </a:lnSpc>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5pPr>
            <a:lvl6pPr marL="2514600" indent="-228600" defTabSz="457200" eaLnBrk="0" fontAlgn="base" hangingPunct="0">
              <a:lnSpc>
                <a:spcPct val="87000"/>
              </a:lnSpc>
              <a:spcBef>
                <a:spcPct val="0"/>
              </a:spcBef>
              <a:spcAft>
                <a:spcPct val="0"/>
              </a:spcAft>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6pPr>
            <a:lvl7pPr marL="2971800" indent="-228600" defTabSz="457200" eaLnBrk="0" fontAlgn="base" hangingPunct="0">
              <a:lnSpc>
                <a:spcPct val="87000"/>
              </a:lnSpc>
              <a:spcBef>
                <a:spcPct val="0"/>
              </a:spcBef>
              <a:spcAft>
                <a:spcPct val="0"/>
              </a:spcAft>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7pPr>
            <a:lvl8pPr marL="3429000" indent="-228600" defTabSz="457200" eaLnBrk="0" fontAlgn="base" hangingPunct="0">
              <a:lnSpc>
                <a:spcPct val="87000"/>
              </a:lnSpc>
              <a:spcBef>
                <a:spcPct val="0"/>
              </a:spcBef>
              <a:spcAft>
                <a:spcPct val="0"/>
              </a:spcAft>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8pPr>
            <a:lvl9pPr marL="3886200" indent="-228600" defTabSz="457200" eaLnBrk="0" fontAlgn="base" hangingPunct="0">
              <a:lnSpc>
                <a:spcPct val="87000"/>
              </a:lnSpc>
              <a:spcBef>
                <a:spcPct val="0"/>
              </a:spcBef>
              <a:spcAft>
                <a:spcPct val="0"/>
              </a:spcAft>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9pPr>
          </a:lstStyle>
          <a:p>
            <a:endParaRPr lang="en-US"/>
          </a:p>
        </p:txBody>
      </p:sp>
      <p:sp>
        <p:nvSpPr>
          <p:cNvPr id="8195" name="Text Box 2"/>
          <p:cNvSpPr txBox="1">
            <a:spLocks noGrp="1" noChangeArrowheads="1"/>
          </p:cNvSpPr>
          <p:nvPr>
            <p:ph type="body"/>
          </p:nvPr>
        </p:nvSpPr>
        <p:spPr>
          <a:xfrm>
            <a:off x="861095" y="3348847"/>
            <a:ext cx="5166572" cy="836830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2187" tIns="47937" rIns="92187" bIns="47937">
            <a:spAutoFit/>
          </a:bodyPr>
          <a:lstStyle/>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Intelligence as a Natural Category- arising from real life</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Cognition – from Latin base cognitio – “know together”</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The collection of mental processes and activities used in perceiving, learning,</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remembering, thinking, and understanding, and the act of using those processes</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IQ tests: g – general intelligence, Spearman (1863-1945) or multiple intelligences</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The goal of cognitive science:  develop a theory of intelligent </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Systems?</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The goal of artificial intelligence: passing Turing Test?</a:t>
            </a:r>
          </a:p>
          <a:p>
            <a:pPr>
              <a:spcBef>
                <a:spcPts val="461"/>
              </a:spcBef>
              <a:tabLst>
                <a:tab pos="741491" algn="l"/>
                <a:tab pos="1482982" algn="l"/>
                <a:tab pos="2224472" algn="l"/>
                <a:tab pos="2965963" algn="l"/>
                <a:tab pos="3707454" algn="l"/>
                <a:tab pos="4448945" algn="l"/>
              </a:tabLst>
            </a:pPr>
            <a:endParaRPr lang="en-GB" sz="2500">
              <a:latin typeface="Arial" panose="020B0604020202020204" pitchFamily="34" charset="0"/>
              <a:cs typeface="Lucida Sans Unicode" panose="020B0602030504020204" pitchFamily="34" charset="0"/>
            </a:endParaRPr>
          </a:p>
          <a:p>
            <a:pPr>
              <a:spcBef>
                <a:spcPts val="461"/>
              </a:spcBef>
              <a:tabLst>
                <a:tab pos="741491" algn="l"/>
                <a:tab pos="1482982" algn="l"/>
                <a:tab pos="2224472" algn="l"/>
                <a:tab pos="2965963" algn="l"/>
                <a:tab pos="3707454" algn="l"/>
                <a:tab pos="4448945" algn="l"/>
              </a:tabLst>
            </a:pPr>
            <a:endParaRPr lang="en-GB" sz="2500">
              <a:latin typeface="Arial" panose="020B0604020202020204" pitchFamily="34" charset="0"/>
              <a:cs typeface="Lucida Sans Unicode" panose="020B0602030504020204" pitchFamily="34" charset="0"/>
            </a:endParaRPr>
          </a:p>
        </p:txBody>
      </p:sp>
    </p:spTree>
    <p:extLst>
      <p:ext uri="{BB962C8B-B14F-4D97-AF65-F5344CB8AC3E}">
        <p14:creationId xmlns:p14="http://schemas.microsoft.com/office/powerpoint/2010/main" val="37188729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194" name="Text Box 1"/>
          <p:cNvSpPr txBox="1">
            <a:spLocks noChangeArrowheads="1"/>
          </p:cNvSpPr>
          <p:nvPr/>
        </p:nvSpPr>
        <p:spPr bwMode="auto">
          <a:xfrm>
            <a:off x="1943988" y="778802"/>
            <a:ext cx="2922505" cy="218064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3662" tIns="46831" rIns="93662" bIns="46831" anchor="ctr"/>
          <a:lstStyle>
            <a:lvl1pPr>
              <a:lnSpc>
                <a:spcPct val="87000"/>
              </a:lnSpc>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1pPr>
            <a:lvl2pPr marL="742950" indent="-285750">
              <a:lnSpc>
                <a:spcPct val="87000"/>
              </a:lnSpc>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2pPr>
            <a:lvl3pPr marL="1143000" indent="-228600">
              <a:lnSpc>
                <a:spcPct val="87000"/>
              </a:lnSpc>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3pPr>
            <a:lvl4pPr marL="1600200" indent="-228600">
              <a:lnSpc>
                <a:spcPct val="87000"/>
              </a:lnSpc>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4pPr>
            <a:lvl5pPr marL="2057400" indent="-228600">
              <a:lnSpc>
                <a:spcPct val="87000"/>
              </a:lnSpc>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5pPr>
            <a:lvl6pPr marL="2514600" indent="-228600" defTabSz="457200" eaLnBrk="0" fontAlgn="base" hangingPunct="0">
              <a:lnSpc>
                <a:spcPct val="87000"/>
              </a:lnSpc>
              <a:spcBef>
                <a:spcPct val="0"/>
              </a:spcBef>
              <a:spcAft>
                <a:spcPct val="0"/>
              </a:spcAft>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6pPr>
            <a:lvl7pPr marL="2971800" indent="-228600" defTabSz="457200" eaLnBrk="0" fontAlgn="base" hangingPunct="0">
              <a:lnSpc>
                <a:spcPct val="87000"/>
              </a:lnSpc>
              <a:spcBef>
                <a:spcPct val="0"/>
              </a:spcBef>
              <a:spcAft>
                <a:spcPct val="0"/>
              </a:spcAft>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7pPr>
            <a:lvl8pPr marL="3429000" indent="-228600" defTabSz="457200" eaLnBrk="0" fontAlgn="base" hangingPunct="0">
              <a:lnSpc>
                <a:spcPct val="87000"/>
              </a:lnSpc>
              <a:spcBef>
                <a:spcPct val="0"/>
              </a:spcBef>
              <a:spcAft>
                <a:spcPct val="0"/>
              </a:spcAft>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8pPr>
            <a:lvl9pPr marL="3886200" indent="-228600" defTabSz="457200" eaLnBrk="0" fontAlgn="base" hangingPunct="0">
              <a:lnSpc>
                <a:spcPct val="87000"/>
              </a:lnSpc>
              <a:spcBef>
                <a:spcPct val="0"/>
              </a:spcBef>
              <a:spcAft>
                <a:spcPct val="0"/>
              </a:spcAft>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9pPr>
          </a:lstStyle>
          <a:p>
            <a:endParaRPr lang="en-US"/>
          </a:p>
        </p:txBody>
      </p:sp>
      <p:sp>
        <p:nvSpPr>
          <p:cNvPr id="8195" name="Text Box 2"/>
          <p:cNvSpPr txBox="1">
            <a:spLocks noGrp="1" noChangeArrowheads="1"/>
          </p:cNvSpPr>
          <p:nvPr>
            <p:ph type="body"/>
          </p:nvPr>
        </p:nvSpPr>
        <p:spPr>
          <a:xfrm>
            <a:off x="861095" y="3348847"/>
            <a:ext cx="5166572" cy="836830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2187" tIns="47937" rIns="92187" bIns="47937">
            <a:spAutoFit/>
          </a:bodyPr>
          <a:lstStyle/>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Intelligence as a Natural Category- arising from real life</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Cognition – from Latin base cognitio – “know together”</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The collection of mental processes and activities used in perceiving, learning,</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remembering, thinking, and understanding, and the act of using those processes</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IQ tests: g – general intelligence, Spearman (1863-1945) or multiple intelligences</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The goal of cognitive science:  develop a theory of intelligent </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Systems?</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The goal of artificial intelligence: passing Turing Test?</a:t>
            </a:r>
          </a:p>
          <a:p>
            <a:pPr>
              <a:spcBef>
                <a:spcPts val="461"/>
              </a:spcBef>
              <a:tabLst>
                <a:tab pos="741491" algn="l"/>
                <a:tab pos="1482982" algn="l"/>
                <a:tab pos="2224472" algn="l"/>
                <a:tab pos="2965963" algn="l"/>
                <a:tab pos="3707454" algn="l"/>
                <a:tab pos="4448945" algn="l"/>
              </a:tabLst>
            </a:pPr>
            <a:endParaRPr lang="en-GB" sz="2500">
              <a:latin typeface="Arial" panose="020B0604020202020204" pitchFamily="34" charset="0"/>
              <a:cs typeface="Lucida Sans Unicode" panose="020B0602030504020204" pitchFamily="34" charset="0"/>
            </a:endParaRPr>
          </a:p>
          <a:p>
            <a:pPr>
              <a:spcBef>
                <a:spcPts val="461"/>
              </a:spcBef>
              <a:tabLst>
                <a:tab pos="741491" algn="l"/>
                <a:tab pos="1482982" algn="l"/>
                <a:tab pos="2224472" algn="l"/>
                <a:tab pos="2965963" algn="l"/>
                <a:tab pos="3707454" algn="l"/>
                <a:tab pos="4448945" algn="l"/>
              </a:tabLst>
            </a:pPr>
            <a:endParaRPr lang="en-GB" sz="2500">
              <a:latin typeface="Arial" panose="020B0604020202020204" pitchFamily="34" charset="0"/>
              <a:cs typeface="Lucida Sans Unicode" panose="020B0602030504020204" pitchFamily="34" charset="0"/>
            </a:endParaRPr>
          </a:p>
        </p:txBody>
      </p:sp>
    </p:spTree>
    <p:extLst>
      <p:ext uri="{BB962C8B-B14F-4D97-AF65-F5344CB8AC3E}">
        <p14:creationId xmlns:p14="http://schemas.microsoft.com/office/powerpoint/2010/main" val="36421621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194" name="Text Box 1"/>
          <p:cNvSpPr txBox="1">
            <a:spLocks noChangeArrowheads="1"/>
          </p:cNvSpPr>
          <p:nvPr/>
        </p:nvSpPr>
        <p:spPr bwMode="auto">
          <a:xfrm>
            <a:off x="1943988" y="778802"/>
            <a:ext cx="2922505" cy="218064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3662" tIns="46831" rIns="93662" bIns="46831" anchor="ctr"/>
          <a:lstStyle>
            <a:lvl1pPr>
              <a:lnSpc>
                <a:spcPct val="87000"/>
              </a:lnSpc>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1pPr>
            <a:lvl2pPr marL="742950" indent="-285750">
              <a:lnSpc>
                <a:spcPct val="87000"/>
              </a:lnSpc>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2pPr>
            <a:lvl3pPr marL="1143000" indent="-228600">
              <a:lnSpc>
                <a:spcPct val="87000"/>
              </a:lnSpc>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3pPr>
            <a:lvl4pPr marL="1600200" indent="-228600">
              <a:lnSpc>
                <a:spcPct val="87000"/>
              </a:lnSpc>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4pPr>
            <a:lvl5pPr marL="2057400" indent="-228600">
              <a:lnSpc>
                <a:spcPct val="87000"/>
              </a:lnSpc>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5pPr>
            <a:lvl6pPr marL="2514600" indent="-228600" defTabSz="457200" eaLnBrk="0" fontAlgn="base" hangingPunct="0">
              <a:lnSpc>
                <a:spcPct val="87000"/>
              </a:lnSpc>
              <a:spcBef>
                <a:spcPct val="0"/>
              </a:spcBef>
              <a:spcAft>
                <a:spcPct val="0"/>
              </a:spcAft>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6pPr>
            <a:lvl7pPr marL="2971800" indent="-228600" defTabSz="457200" eaLnBrk="0" fontAlgn="base" hangingPunct="0">
              <a:lnSpc>
                <a:spcPct val="87000"/>
              </a:lnSpc>
              <a:spcBef>
                <a:spcPct val="0"/>
              </a:spcBef>
              <a:spcAft>
                <a:spcPct val="0"/>
              </a:spcAft>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7pPr>
            <a:lvl8pPr marL="3429000" indent="-228600" defTabSz="457200" eaLnBrk="0" fontAlgn="base" hangingPunct="0">
              <a:lnSpc>
                <a:spcPct val="87000"/>
              </a:lnSpc>
              <a:spcBef>
                <a:spcPct val="0"/>
              </a:spcBef>
              <a:spcAft>
                <a:spcPct val="0"/>
              </a:spcAft>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8pPr>
            <a:lvl9pPr marL="3886200" indent="-228600" defTabSz="457200" eaLnBrk="0" fontAlgn="base" hangingPunct="0">
              <a:lnSpc>
                <a:spcPct val="87000"/>
              </a:lnSpc>
              <a:spcBef>
                <a:spcPct val="0"/>
              </a:spcBef>
              <a:spcAft>
                <a:spcPct val="0"/>
              </a:spcAft>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9pPr>
          </a:lstStyle>
          <a:p>
            <a:endParaRPr lang="en-US"/>
          </a:p>
        </p:txBody>
      </p:sp>
      <p:sp>
        <p:nvSpPr>
          <p:cNvPr id="8195" name="Text Box 2"/>
          <p:cNvSpPr txBox="1">
            <a:spLocks noGrp="1" noChangeArrowheads="1"/>
          </p:cNvSpPr>
          <p:nvPr>
            <p:ph type="body"/>
          </p:nvPr>
        </p:nvSpPr>
        <p:spPr>
          <a:xfrm>
            <a:off x="861095" y="3348847"/>
            <a:ext cx="5166572" cy="836830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2187" tIns="47937" rIns="92187" bIns="47937">
            <a:spAutoFit/>
          </a:bodyPr>
          <a:lstStyle/>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Intelligence as a Natural Category- arising from real life</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Cognition – from Latin base cognitio – “know together”</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The collection of mental processes and activities used in perceiving, learning,</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remembering, thinking, and understanding, and the act of using those processes</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IQ tests: g – general intelligence, Spearman (1863-1945) or multiple intelligences</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The goal of cognitive science:  develop a theory of intelligent </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Systems?</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The goal of artificial intelligence: passing Turing Test?</a:t>
            </a:r>
          </a:p>
          <a:p>
            <a:pPr>
              <a:spcBef>
                <a:spcPts val="461"/>
              </a:spcBef>
              <a:tabLst>
                <a:tab pos="741491" algn="l"/>
                <a:tab pos="1482982" algn="l"/>
                <a:tab pos="2224472" algn="l"/>
                <a:tab pos="2965963" algn="l"/>
                <a:tab pos="3707454" algn="l"/>
                <a:tab pos="4448945" algn="l"/>
              </a:tabLst>
            </a:pPr>
            <a:endParaRPr lang="en-GB" sz="2500">
              <a:latin typeface="Arial" panose="020B0604020202020204" pitchFamily="34" charset="0"/>
              <a:cs typeface="Lucida Sans Unicode" panose="020B0602030504020204" pitchFamily="34" charset="0"/>
            </a:endParaRPr>
          </a:p>
          <a:p>
            <a:pPr>
              <a:spcBef>
                <a:spcPts val="461"/>
              </a:spcBef>
              <a:tabLst>
                <a:tab pos="741491" algn="l"/>
                <a:tab pos="1482982" algn="l"/>
                <a:tab pos="2224472" algn="l"/>
                <a:tab pos="2965963" algn="l"/>
                <a:tab pos="3707454" algn="l"/>
                <a:tab pos="4448945" algn="l"/>
              </a:tabLst>
            </a:pPr>
            <a:endParaRPr lang="en-GB" sz="2500">
              <a:latin typeface="Arial" panose="020B0604020202020204" pitchFamily="34" charset="0"/>
              <a:cs typeface="Lucida Sans Unicode" panose="020B0602030504020204" pitchFamily="34" charset="0"/>
            </a:endParaRPr>
          </a:p>
        </p:txBody>
      </p:sp>
    </p:spTree>
    <p:extLst>
      <p:ext uri="{BB962C8B-B14F-4D97-AF65-F5344CB8AC3E}">
        <p14:creationId xmlns:p14="http://schemas.microsoft.com/office/powerpoint/2010/main" val="42563414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194" name="Text Box 1"/>
          <p:cNvSpPr txBox="1">
            <a:spLocks noChangeArrowheads="1"/>
          </p:cNvSpPr>
          <p:nvPr/>
        </p:nvSpPr>
        <p:spPr bwMode="auto">
          <a:xfrm>
            <a:off x="1943988" y="778802"/>
            <a:ext cx="2922505" cy="218064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3662" tIns="46831" rIns="93662" bIns="46831" anchor="ctr"/>
          <a:lstStyle>
            <a:lvl1pPr>
              <a:lnSpc>
                <a:spcPct val="87000"/>
              </a:lnSpc>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1pPr>
            <a:lvl2pPr marL="742950" indent="-285750">
              <a:lnSpc>
                <a:spcPct val="87000"/>
              </a:lnSpc>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2pPr>
            <a:lvl3pPr marL="1143000" indent="-228600">
              <a:lnSpc>
                <a:spcPct val="87000"/>
              </a:lnSpc>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3pPr>
            <a:lvl4pPr marL="1600200" indent="-228600">
              <a:lnSpc>
                <a:spcPct val="87000"/>
              </a:lnSpc>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4pPr>
            <a:lvl5pPr marL="2057400" indent="-228600">
              <a:lnSpc>
                <a:spcPct val="87000"/>
              </a:lnSpc>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5pPr>
            <a:lvl6pPr marL="2514600" indent="-228600" defTabSz="457200" eaLnBrk="0" fontAlgn="base" hangingPunct="0">
              <a:lnSpc>
                <a:spcPct val="87000"/>
              </a:lnSpc>
              <a:spcBef>
                <a:spcPct val="0"/>
              </a:spcBef>
              <a:spcAft>
                <a:spcPct val="0"/>
              </a:spcAft>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6pPr>
            <a:lvl7pPr marL="2971800" indent="-228600" defTabSz="457200" eaLnBrk="0" fontAlgn="base" hangingPunct="0">
              <a:lnSpc>
                <a:spcPct val="87000"/>
              </a:lnSpc>
              <a:spcBef>
                <a:spcPct val="0"/>
              </a:spcBef>
              <a:spcAft>
                <a:spcPct val="0"/>
              </a:spcAft>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7pPr>
            <a:lvl8pPr marL="3429000" indent="-228600" defTabSz="457200" eaLnBrk="0" fontAlgn="base" hangingPunct="0">
              <a:lnSpc>
                <a:spcPct val="87000"/>
              </a:lnSpc>
              <a:spcBef>
                <a:spcPct val="0"/>
              </a:spcBef>
              <a:spcAft>
                <a:spcPct val="0"/>
              </a:spcAft>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8pPr>
            <a:lvl9pPr marL="3886200" indent="-228600" defTabSz="457200" eaLnBrk="0" fontAlgn="base" hangingPunct="0">
              <a:lnSpc>
                <a:spcPct val="87000"/>
              </a:lnSpc>
              <a:spcBef>
                <a:spcPct val="0"/>
              </a:spcBef>
              <a:spcAft>
                <a:spcPct val="0"/>
              </a:spcAft>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9pPr>
          </a:lstStyle>
          <a:p>
            <a:endParaRPr lang="en-US"/>
          </a:p>
        </p:txBody>
      </p:sp>
      <p:sp>
        <p:nvSpPr>
          <p:cNvPr id="8195" name="Text Box 2"/>
          <p:cNvSpPr txBox="1">
            <a:spLocks noGrp="1" noChangeArrowheads="1"/>
          </p:cNvSpPr>
          <p:nvPr>
            <p:ph type="body"/>
          </p:nvPr>
        </p:nvSpPr>
        <p:spPr>
          <a:xfrm>
            <a:off x="861095" y="3348847"/>
            <a:ext cx="5166572" cy="836830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2187" tIns="47937" rIns="92187" bIns="47937">
            <a:spAutoFit/>
          </a:bodyPr>
          <a:lstStyle/>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Intelligence as a Natural Category- arising from real life</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Cognition – from Latin base cognitio – “know together”</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The collection of mental processes and activities used in perceiving, learning,</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remembering, thinking, and understanding, and the act of using those processes</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IQ tests: g – general intelligence, Spearman (1863-1945) or multiple intelligences</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The goal of cognitive science:  develop a theory of intelligent </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Systems?</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The goal of artificial intelligence: passing Turing Test?</a:t>
            </a:r>
          </a:p>
          <a:p>
            <a:pPr>
              <a:spcBef>
                <a:spcPts val="461"/>
              </a:spcBef>
              <a:tabLst>
                <a:tab pos="741491" algn="l"/>
                <a:tab pos="1482982" algn="l"/>
                <a:tab pos="2224472" algn="l"/>
                <a:tab pos="2965963" algn="l"/>
                <a:tab pos="3707454" algn="l"/>
                <a:tab pos="4448945" algn="l"/>
              </a:tabLst>
            </a:pPr>
            <a:endParaRPr lang="en-GB" sz="2500">
              <a:latin typeface="Arial" panose="020B0604020202020204" pitchFamily="34" charset="0"/>
              <a:cs typeface="Lucida Sans Unicode" panose="020B0602030504020204" pitchFamily="34" charset="0"/>
            </a:endParaRPr>
          </a:p>
          <a:p>
            <a:pPr>
              <a:spcBef>
                <a:spcPts val="461"/>
              </a:spcBef>
              <a:tabLst>
                <a:tab pos="741491" algn="l"/>
                <a:tab pos="1482982" algn="l"/>
                <a:tab pos="2224472" algn="l"/>
                <a:tab pos="2965963" algn="l"/>
                <a:tab pos="3707454" algn="l"/>
                <a:tab pos="4448945" algn="l"/>
              </a:tabLst>
            </a:pPr>
            <a:endParaRPr lang="en-GB" sz="2500">
              <a:latin typeface="Arial" panose="020B0604020202020204" pitchFamily="34" charset="0"/>
              <a:cs typeface="Lucida Sans Unicode" panose="020B0602030504020204" pitchFamily="34" charset="0"/>
            </a:endParaRPr>
          </a:p>
        </p:txBody>
      </p:sp>
    </p:spTree>
    <p:extLst>
      <p:ext uri="{BB962C8B-B14F-4D97-AF65-F5344CB8AC3E}">
        <p14:creationId xmlns:p14="http://schemas.microsoft.com/office/powerpoint/2010/main" val="7091529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194" name="Text Box 1"/>
          <p:cNvSpPr txBox="1">
            <a:spLocks noChangeArrowheads="1"/>
          </p:cNvSpPr>
          <p:nvPr/>
        </p:nvSpPr>
        <p:spPr bwMode="auto">
          <a:xfrm>
            <a:off x="1943988" y="778802"/>
            <a:ext cx="2922505" cy="218064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3662" tIns="46831" rIns="93662" bIns="46831" anchor="ctr"/>
          <a:lstStyle>
            <a:lvl1pPr>
              <a:lnSpc>
                <a:spcPct val="87000"/>
              </a:lnSpc>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1pPr>
            <a:lvl2pPr marL="742950" indent="-285750">
              <a:lnSpc>
                <a:spcPct val="87000"/>
              </a:lnSpc>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2pPr>
            <a:lvl3pPr marL="1143000" indent="-228600">
              <a:lnSpc>
                <a:spcPct val="87000"/>
              </a:lnSpc>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3pPr>
            <a:lvl4pPr marL="1600200" indent="-228600">
              <a:lnSpc>
                <a:spcPct val="87000"/>
              </a:lnSpc>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4pPr>
            <a:lvl5pPr marL="2057400" indent="-228600">
              <a:lnSpc>
                <a:spcPct val="87000"/>
              </a:lnSpc>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5pPr>
            <a:lvl6pPr marL="2514600" indent="-228600" defTabSz="457200" eaLnBrk="0" fontAlgn="base" hangingPunct="0">
              <a:lnSpc>
                <a:spcPct val="87000"/>
              </a:lnSpc>
              <a:spcBef>
                <a:spcPct val="0"/>
              </a:spcBef>
              <a:spcAft>
                <a:spcPct val="0"/>
              </a:spcAft>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6pPr>
            <a:lvl7pPr marL="2971800" indent="-228600" defTabSz="457200" eaLnBrk="0" fontAlgn="base" hangingPunct="0">
              <a:lnSpc>
                <a:spcPct val="87000"/>
              </a:lnSpc>
              <a:spcBef>
                <a:spcPct val="0"/>
              </a:spcBef>
              <a:spcAft>
                <a:spcPct val="0"/>
              </a:spcAft>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7pPr>
            <a:lvl8pPr marL="3429000" indent="-228600" defTabSz="457200" eaLnBrk="0" fontAlgn="base" hangingPunct="0">
              <a:lnSpc>
                <a:spcPct val="87000"/>
              </a:lnSpc>
              <a:spcBef>
                <a:spcPct val="0"/>
              </a:spcBef>
              <a:spcAft>
                <a:spcPct val="0"/>
              </a:spcAft>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8pPr>
            <a:lvl9pPr marL="3886200" indent="-228600" defTabSz="457200" eaLnBrk="0" fontAlgn="base" hangingPunct="0">
              <a:lnSpc>
                <a:spcPct val="87000"/>
              </a:lnSpc>
              <a:spcBef>
                <a:spcPct val="0"/>
              </a:spcBef>
              <a:spcAft>
                <a:spcPct val="0"/>
              </a:spcAft>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9pPr>
          </a:lstStyle>
          <a:p>
            <a:endParaRPr lang="en-US"/>
          </a:p>
        </p:txBody>
      </p:sp>
      <p:sp>
        <p:nvSpPr>
          <p:cNvPr id="8195" name="Text Box 2"/>
          <p:cNvSpPr txBox="1">
            <a:spLocks noGrp="1" noChangeArrowheads="1"/>
          </p:cNvSpPr>
          <p:nvPr>
            <p:ph type="body"/>
          </p:nvPr>
        </p:nvSpPr>
        <p:spPr>
          <a:xfrm>
            <a:off x="861095" y="3348847"/>
            <a:ext cx="5166572" cy="836830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2187" tIns="47937" rIns="92187" bIns="47937">
            <a:spAutoFit/>
          </a:bodyPr>
          <a:lstStyle/>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Intelligence as a Natural Category- arising from real life</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Cognition – from Latin base cognitio – “know together”</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The collection of mental processes and activities used in perceiving, learning,</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remembering, thinking, and understanding, and the act of using those processes</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IQ tests: g – general intelligence, Spearman (1863-1945) or multiple intelligences</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The goal of cognitive science:  develop a theory of intelligent </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Systems?</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The goal of artificial intelligence: passing Turing Test?</a:t>
            </a:r>
          </a:p>
          <a:p>
            <a:pPr>
              <a:spcBef>
                <a:spcPts val="461"/>
              </a:spcBef>
              <a:tabLst>
                <a:tab pos="741491" algn="l"/>
                <a:tab pos="1482982" algn="l"/>
                <a:tab pos="2224472" algn="l"/>
                <a:tab pos="2965963" algn="l"/>
                <a:tab pos="3707454" algn="l"/>
                <a:tab pos="4448945" algn="l"/>
              </a:tabLst>
            </a:pPr>
            <a:endParaRPr lang="en-GB" sz="2500">
              <a:latin typeface="Arial" panose="020B0604020202020204" pitchFamily="34" charset="0"/>
              <a:cs typeface="Lucida Sans Unicode" panose="020B0602030504020204" pitchFamily="34" charset="0"/>
            </a:endParaRPr>
          </a:p>
          <a:p>
            <a:pPr>
              <a:spcBef>
                <a:spcPts val="461"/>
              </a:spcBef>
              <a:tabLst>
                <a:tab pos="741491" algn="l"/>
                <a:tab pos="1482982" algn="l"/>
                <a:tab pos="2224472" algn="l"/>
                <a:tab pos="2965963" algn="l"/>
                <a:tab pos="3707454" algn="l"/>
                <a:tab pos="4448945" algn="l"/>
              </a:tabLst>
            </a:pPr>
            <a:endParaRPr lang="en-GB" sz="2500">
              <a:latin typeface="Arial" panose="020B0604020202020204" pitchFamily="34" charset="0"/>
              <a:cs typeface="Lucida Sans Unicode" panose="020B0602030504020204" pitchFamily="34" charset="0"/>
            </a:endParaRPr>
          </a:p>
        </p:txBody>
      </p:sp>
    </p:spTree>
    <p:extLst>
      <p:ext uri="{BB962C8B-B14F-4D97-AF65-F5344CB8AC3E}">
        <p14:creationId xmlns:p14="http://schemas.microsoft.com/office/powerpoint/2010/main" val="19654208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194" name="Text Box 1"/>
          <p:cNvSpPr txBox="1">
            <a:spLocks noChangeArrowheads="1"/>
          </p:cNvSpPr>
          <p:nvPr/>
        </p:nvSpPr>
        <p:spPr bwMode="auto">
          <a:xfrm>
            <a:off x="1943988" y="778802"/>
            <a:ext cx="2922505" cy="218064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3662" tIns="46831" rIns="93662" bIns="46831" anchor="ctr"/>
          <a:lstStyle>
            <a:lvl1pPr>
              <a:lnSpc>
                <a:spcPct val="87000"/>
              </a:lnSpc>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1pPr>
            <a:lvl2pPr marL="742950" indent="-285750">
              <a:lnSpc>
                <a:spcPct val="87000"/>
              </a:lnSpc>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2pPr>
            <a:lvl3pPr marL="1143000" indent="-228600">
              <a:lnSpc>
                <a:spcPct val="87000"/>
              </a:lnSpc>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3pPr>
            <a:lvl4pPr marL="1600200" indent="-228600">
              <a:lnSpc>
                <a:spcPct val="87000"/>
              </a:lnSpc>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4pPr>
            <a:lvl5pPr marL="2057400" indent="-228600">
              <a:lnSpc>
                <a:spcPct val="87000"/>
              </a:lnSpc>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5pPr>
            <a:lvl6pPr marL="2514600" indent="-228600" defTabSz="457200" eaLnBrk="0" fontAlgn="base" hangingPunct="0">
              <a:lnSpc>
                <a:spcPct val="87000"/>
              </a:lnSpc>
              <a:spcBef>
                <a:spcPct val="0"/>
              </a:spcBef>
              <a:spcAft>
                <a:spcPct val="0"/>
              </a:spcAft>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6pPr>
            <a:lvl7pPr marL="2971800" indent="-228600" defTabSz="457200" eaLnBrk="0" fontAlgn="base" hangingPunct="0">
              <a:lnSpc>
                <a:spcPct val="87000"/>
              </a:lnSpc>
              <a:spcBef>
                <a:spcPct val="0"/>
              </a:spcBef>
              <a:spcAft>
                <a:spcPct val="0"/>
              </a:spcAft>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7pPr>
            <a:lvl8pPr marL="3429000" indent="-228600" defTabSz="457200" eaLnBrk="0" fontAlgn="base" hangingPunct="0">
              <a:lnSpc>
                <a:spcPct val="87000"/>
              </a:lnSpc>
              <a:spcBef>
                <a:spcPct val="0"/>
              </a:spcBef>
              <a:spcAft>
                <a:spcPct val="0"/>
              </a:spcAft>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8pPr>
            <a:lvl9pPr marL="3886200" indent="-228600" defTabSz="457200" eaLnBrk="0" fontAlgn="base" hangingPunct="0">
              <a:lnSpc>
                <a:spcPct val="87000"/>
              </a:lnSpc>
              <a:spcBef>
                <a:spcPct val="0"/>
              </a:spcBef>
              <a:spcAft>
                <a:spcPct val="0"/>
              </a:spcAft>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9pPr>
          </a:lstStyle>
          <a:p>
            <a:endParaRPr lang="en-US"/>
          </a:p>
        </p:txBody>
      </p:sp>
      <p:sp>
        <p:nvSpPr>
          <p:cNvPr id="8195" name="Text Box 2"/>
          <p:cNvSpPr txBox="1">
            <a:spLocks noGrp="1" noChangeArrowheads="1"/>
          </p:cNvSpPr>
          <p:nvPr>
            <p:ph type="body"/>
          </p:nvPr>
        </p:nvSpPr>
        <p:spPr>
          <a:xfrm>
            <a:off x="861095" y="3348847"/>
            <a:ext cx="5166572" cy="836830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2187" tIns="47937" rIns="92187" bIns="47937">
            <a:spAutoFit/>
          </a:bodyPr>
          <a:lstStyle/>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Intelligence as a Natural Category- arising from real life</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Cognition – from Latin base cognitio – “know together”</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The collection of mental processes and activities used in perceiving, learning,</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remembering, thinking, and understanding, and the act of using those processes</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IQ tests: g – general intelligence, Spearman (1863-1945) or multiple intelligences</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The goal of cognitive science:  develop a theory of intelligent </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Systems?</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The goal of artificial intelligence: passing Turing Test?</a:t>
            </a:r>
          </a:p>
          <a:p>
            <a:pPr>
              <a:spcBef>
                <a:spcPts val="461"/>
              </a:spcBef>
              <a:tabLst>
                <a:tab pos="741491" algn="l"/>
                <a:tab pos="1482982" algn="l"/>
                <a:tab pos="2224472" algn="l"/>
                <a:tab pos="2965963" algn="l"/>
                <a:tab pos="3707454" algn="l"/>
                <a:tab pos="4448945" algn="l"/>
              </a:tabLst>
            </a:pPr>
            <a:endParaRPr lang="en-GB" sz="2500">
              <a:latin typeface="Arial" panose="020B0604020202020204" pitchFamily="34" charset="0"/>
              <a:cs typeface="Lucida Sans Unicode" panose="020B0602030504020204" pitchFamily="34" charset="0"/>
            </a:endParaRPr>
          </a:p>
          <a:p>
            <a:pPr>
              <a:spcBef>
                <a:spcPts val="461"/>
              </a:spcBef>
              <a:tabLst>
                <a:tab pos="741491" algn="l"/>
                <a:tab pos="1482982" algn="l"/>
                <a:tab pos="2224472" algn="l"/>
                <a:tab pos="2965963" algn="l"/>
                <a:tab pos="3707454" algn="l"/>
                <a:tab pos="4448945" algn="l"/>
              </a:tabLst>
            </a:pPr>
            <a:endParaRPr lang="en-GB" sz="2500">
              <a:latin typeface="Arial" panose="020B0604020202020204" pitchFamily="34" charset="0"/>
              <a:cs typeface="Lucida Sans Unicode" panose="020B0602030504020204" pitchFamily="34" charset="0"/>
            </a:endParaRPr>
          </a:p>
        </p:txBody>
      </p:sp>
    </p:spTree>
    <p:extLst>
      <p:ext uri="{BB962C8B-B14F-4D97-AF65-F5344CB8AC3E}">
        <p14:creationId xmlns:p14="http://schemas.microsoft.com/office/powerpoint/2010/main" val="36735422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194" name="Text Box 1"/>
          <p:cNvSpPr txBox="1">
            <a:spLocks noChangeArrowheads="1"/>
          </p:cNvSpPr>
          <p:nvPr/>
        </p:nvSpPr>
        <p:spPr bwMode="auto">
          <a:xfrm>
            <a:off x="1943988" y="778802"/>
            <a:ext cx="2922505" cy="218064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3662" tIns="46831" rIns="93662" bIns="46831" anchor="ctr"/>
          <a:lstStyle>
            <a:lvl1pPr>
              <a:lnSpc>
                <a:spcPct val="87000"/>
              </a:lnSpc>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1pPr>
            <a:lvl2pPr marL="742950" indent="-285750">
              <a:lnSpc>
                <a:spcPct val="87000"/>
              </a:lnSpc>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2pPr>
            <a:lvl3pPr marL="1143000" indent="-228600">
              <a:lnSpc>
                <a:spcPct val="87000"/>
              </a:lnSpc>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3pPr>
            <a:lvl4pPr marL="1600200" indent="-228600">
              <a:lnSpc>
                <a:spcPct val="87000"/>
              </a:lnSpc>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4pPr>
            <a:lvl5pPr marL="2057400" indent="-228600">
              <a:lnSpc>
                <a:spcPct val="87000"/>
              </a:lnSpc>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5pPr>
            <a:lvl6pPr marL="2514600" indent="-228600" defTabSz="457200" eaLnBrk="0" fontAlgn="base" hangingPunct="0">
              <a:lnSpc>
                <a:spcPct val="87000"/>
              </a:lnSpc>
              <a:spcBef>
                <a:spcPct val="0"/>
              </a:spcBef>
              <a:spcAft>
                <a:spcPct val="0"/>
              </a:spcAft>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6pPr>
            <a:lvl7pPr marL="2971800" indent="-228600" defTabSz="457200" eaLnBrk="0" fontAlgn="base" hangingPunct="0">
              <a:lnSpc>
                <a:spcPct val="87000"/>
              </a:lnSpc>
              <a:spcBef>
                <a:spcPct val="0"/>
              </a:spcBef>
              <a:spcAft>
                <a:spcPct val="0"/>
              </a:spcAft>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7pPr>
            <a:lvl8pPr marL="3429000" indent="-228600" defTabSz="457200" eaLnBrk="0" fontAlgn="base" hangingPunct="0">
              <a:lnSpc>
                <a:spcPct val="87000"/>
              </a:lnSpc>
              <a:spcBef>
                <a:spcPct val="0"/>
              </a:spcBef>
              <a:spcAft>
                <a:spcPct val="0"/>
              </a:spcAft>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8pPr>
            <a:lvl9pPr marL="3886200" indent="-228600" defTabSz="457200" eaLnBrk="0" fontAlgn="base" hangingPunct="0">
              <a:lnSpc>
                <a:spcPct val="87000"/>
              </a:lnSpc>
              <a:spcBef>
                <a:spcPct val="0"/>
              </a:spcBef>
              <a:spcAft>
                <a:spcPct val="0"/>
              </a:spcAft>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9pPr>
          </a:lstStyle>
          <a:p>
            <a:endParaRPr lang="en-US"/>
          </a:p>
        </p:txBody>
      </p:sp>
      <p:sp>
        <p:nvSpPr>
          <p:cNvPr id="8195" name="Text Box 2"/>
          <p:cNvSpPr txBox="1">
            <a:spLocks noGrp="1" noChangeArrowheads="1"/>
          </p:cNvSpPr>
          <p:nvPr>
            <p:ph type="body"/>
          </p:nvPr>
        </p:nvSpPr>
        <p:spPr>
          <a:xfrm>
            <a:off x="861095" y="3348847"/>
            <a:ext cx="5166572" cy="836830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2187" tIns="47937" rIns="92187" bIns="47937">
            <a:spAutoFit/>
          </a:bodyPr>
          <a:lstStyle/>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Intelligence as a Natural Category- arising from real life</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Cognition – from Latin base cognitio – “know together”</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The collection of mental processes and activities used in perceiving, learning,</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remembering, thinking, and understanding, and the act of using those processes</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IQ tests: g – general intelligence, Spearman (1863-1945) or multiple intelligences</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The goal of cognitive science:  develop a theory of intelligent </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Systems?</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The goal of artificial intelligence: passing Turing Test?</a:t>
            </a:r>
          </a:p>
          <a:p>
            <a:pPr>
              <a:spcBef>
                <a:spcPts val="461"/>
              </a:spcBef>
              <a:tabLst>
                <a:tab pos="741491" algn="l"/>
                <a:tab pos="1482982" algn="l"/>
                <a:tab pos="2224472" algn="l"/>
                <a:tab pos="2965963" algn="l"/>
                <a:tab pos="3707454" algn="l"/>
                <a:tab pos="4448945" algn="l"/>
              </a:tabLst>
            </a:pPr>
            <a:endParaRPr lang="en-GB" sz="2500">
              <a:latin typeface="Arial" panose="020B0604020202020204" pitchFamily="34" charset="0"/>
              <a:cs typeface="Lucida Sans Unicode" panose="020B0602030504020204" pitchFamily="34" charset="0"/>
            </a:endParaRPr>
          </a:p>
          <a:p>
            <a:pPr>
              <a:spcBef>
                <a:spcPts val="461"/>
              </a:spcBef>
              <a:tabLst>
                <a:tab pos="741491" algn="l"/>
                <a:tab pos="1482982" algn="l"/>
                <a:tab pos="2224472" algn="l"/>
                <a:tab pos="2965963" algn="l"/>
                <a:tab pos="3707454" algn="l"/>
                <a:tab pos="4448945" algn="l"/>
              </a:tabLst>
            </a:pPr>
            <a:endParaRPr lang="en-GB" sz="2500">
              <a:latin typeface="Arial" panose="020B0604020202020204" pitchFamily="34" charset="0"/>
              <a:cs typeface="Lucida Sans Unicode" panose="020B0602030504020204" pitchFamily="34" charset="0"/>
            </a:endParaRPr>
          </a:p>
        </p:txBody>
      </p:sp>
    </p:spTree>
    <p:extLst>
      <p:ext uri="{BB962C8B-B14F-4D97-AF65-F5344CB8AC3E}">
        <p14:creationId xmlns:p14="http://schemas.microsoft.com/office/powerpoint/2010/main" val="6867875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194" name="Text Box 1"/>
          <p:cNvSpPr txBox="1">
            <a:spLocks noChangeArrowheads="1"/>
          </p:cNvSpPr>
          <p:nvPr/>
        </p:nvSpPr>
        <p:spPr bwMode="auto">
          <a:xfrm>
            <a:off x="1943988" y="778802"/>
            <a:ext cx="2922505" cy="218064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3662" tIns="46831" rIns="93662" bIns="46831" anchor="ctr"/>
          <a:lstStyle>
            <a:lvl1pPr>
              <a:lnSpc>
                <a:spcPct val="87000"/>
              </a:lnSpc>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1pPr>
            <a:lvl2pPr marL="742950" indent="-285750">
              <a:lnSpc>
                <a:spcPct val="87000"/>
              </a:lnSpc>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2pPr>
            <a:lvl3pPr marL="1143000" indent="-228600">
              <a:lnSpc>
                <a:spcPct val="87000"/>
              </a:lnSpc>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3pPr>
            <a:lvl4pPr marL="1600200" indent="-228600">
              <a:lnSpc>
                <a:spcPct val="87000"/>
              </a:lnSpc>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4pPr>
            <a:lvl5pPr marL="2057400" indent="-228600">
              <a:lnSpc>
                <a:spcPct val="87000"/>
              </a:lnSpc>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5pPr>
            <a:lvl6pPr marL="2514600" indent="-228600" defTabSz="457200" eaLnBrk="0" fontAlgn="base" hangingPunct="0">
              <a:lnSpc>
                <a:spcPct val="87000"/>
              </a:lnSpc>
              <a:spcBef>
                <a:spcPct val="0"/>
              </a:spcBef>
              <a:spcAft>
                <a:spcPct val="0"/>
              </a:spcAft>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6pPr>
            <a:lvl7pPr marL="2971800" indent="-228600" defTabSz="457200" eaLnBrk="0" fontAlgn="base" hangingPunct="0">
              <a:lnSpc>
                <a:spcPct val="87000"/>
              </a:lnSpc>
              <a:spcBef>
                <a:spcPct val="0"/>
              </a:spcBef>
              <a:spcAft>
                <a:spcPct val="0"/>
              </a:spcAft>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7pPr>
            <a:lvl8pPr marL="3429000" indent="-228600" defTabSz="457200" eaLnBrk="0" fontAlgn="base" hangingPunct="0">
              <a:lnSpc>
                <a:spcPct val="87000"/>
              </a:lnSpc>
              <a:spcBef>
                <a:spcPct val="0"/>
              </a:spcBef>
              <a:spcAft>
                <a:spcPct val="0"/>
              </a:spcAft>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8pPr>
            <a:lvl9pPr marL="3886200" indent="-228600" defTabSz="457200" eaLnBrk="0" fontAlgn="base" hangingPunct="0">
              <a:lnSpc>
                <a:spcPct val="87000"/>
              </a:lnSpc>
              <a:spcBef>
                <a:spcPct val="0"/>
              </a:spcBef>
              <a:spcAft>
                <a:spcPct val="0"/>
              </a:spcAft>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9pPr>
          </a:lstStyle>
          <a:p>
            <a:endParaRPr lang="en-US"/>
          </a:p>
        </p:txBody>
      </p:sp>
      <p:sp>
        <p:nvSpPr>
          <p:cNvPr id="8195" name="Text Box 2"/>
          <p:cNvSpPr txBox="1">
            <a:spLocks noGrp="1" noChangeArrowheads="1"/>
          </p:cNvSpPr>
          <p:nvPr>
            <p:ph type="body"/>
          </p:nvPr>
        </p:nvSpPr>
        <p:spPr>
          <a:xfrm>
            <a:off x="861095" y="3348847"/>
            <a:ext cx="5166572" cy="836830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2187" tIns="47937" rIns="92187" bIns="47937">
            <a:spAutoFit/>
          </a:bodyPr>
          <a:lstStyle/>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Intelligence as a Natural Category- arising from real life</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Cognition – from Latin base cognitio – “know together”</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The collection of mental processes and activities used in perceiving, learning,</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remembering, thinking, and understanding, and the act of using those processes</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IQ tests: g – general intelligence, Spearman (1863-1945) or multiple intelligences</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The goal of cognitive science:  develop a theory of intelligent </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Systems?</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The goal of artificial intelligence: passing Turing Test?</a:t>
            </a:r>
          </a:p>
          <a:p>
            <a:pPr>
              <a:spcBef>
                <a:spcPts val="461"/>
              </a:spcBef>
              <a:tabLst>
                <a:tab pos="741491" algn="l"/>
                <a:tab pos="1482982" algn="l"/>
                <a:tab pos="2224472" algn="l"/>
                <a:tab pos="2965963" algn="l"/>
                <a:tab pos="3707454" algn="l"/>
                <a:tab pos="4448945" algn="l"/>
              </a:tabLst>
            </a:pPr>
            <a:endParaRPr lang="en-GB" sz="2500">
              <a:latin typeface="Arial" panose="020B0604020202020204" pitchFamily="34" charset="0"/>
              <a:cs typeface="Lucida Sans Unicode" panose="020B0602030504020204" pitchFamily="34" charset="0"/>
            </a:endParaRPr>
          </a:p>
          <a:p>
            <a:pPr>
              <a:spcBef>
                <a:spcPts val="461"/>
              </a:spcBef>
              <a:tabLst>
                <a:tab pos="741491" algn="l"/>
                <a:tab pos="1482982" algn="l"/>
                <a:tab pos="2224472" algn="l"/>
                <a:tab pos="2965963" algn="l"/>
                <a:tab pos="3707454" algn="l"/>
                <a:tab pos="4448945" algn="l"/>
              </a:tabLst>
            </a:pPr>
            <a:endParaRPr lang="en-GB" sz="2500">
              <a:latin typeface="Arial" panose="020B0604020202020204" pitchFamily="34" charset="0"/>
              <a:cs typeface="Lucida Sans Unicode" panose="020B0602030504020204" pitchFamily="34" charset="0"/>
            </a:endParaRPr>
          </a:p>
        </p:txBody>
      </p:sp>
    </p:spTree>
    <p:extLst>
      <p:ext uri="{BB962C8B-B14F-4D97-AF65-F5344CB8AC3E}">
        <p14:creationId xmlns:p14="http://schemas.microsoft.com/office/powerpoint/2010/main" val="34840714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194" name="Text Box 1"/>
          <p:cNvSpPr txBox="1">
            <a:spLocks noChangeArrowheads="1"/>
          </p:cNvSpPr>
          <p:nvPr/>
        </p:nvSpPr>
        <p:spPr bwMode="auto">
          <a:xfrm>
            <a:off x="1943988" y="778802"/>
            <a:ext cx="2922505" cy="218064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3662" tIns="46831" rIns="93662" bIns="46831" anchor="ctr"/>
          <a:lstStyle>
            <a:lvl1pPr>
              <a:lnSpc>
                <a:spcPct val="87000"/>
              </a:lnSpc>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1pPr>
            <a:lvl2pPr marL="742950" indent="-285750">
              <a:lnSpc>
                <a:spcPct val="87000"/>
              </a:lnSpc>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2pPr>
            <a:lvl3pPr marL="1143000" indent="-228600">
              <a:lnSpc>
                <a:spcPct val="87000"/>
              </a:lnSpc>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3pPr>
            <a:lvl4pPr marL="1600200" indent="-228600">
              <a:lnSpc>
                <a:spcPct val="87000"/>
              </a:lnSpc>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4pPr>
            <a:lvl5pPr marL="2057400" indent="-228600">
              <a:lnSpc>
                <a:spcPct val="87000"/>
              </a:lnSpc>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5pPr>
            <a:lvl6pPr marL="2514600" indent="-228600" defTabSz="457200" eaLnBrk="0" fontAlgn="base" hangingPunct="0">
              <a:lnSpc>
                <a:spcPct val="87000"/>
              </a:lnSpc>
              <a:spcBef>
                <a:spcPct val="0"/>
              </a:spcBef>
              <a:spcAft>
                <a:spcPct val="0"/>
              </a:spcAft>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6pPr>
            <a:lvl7pPr marL="2971800" indent="-228600" defTabSz="457200" eaLnBrk="0" fontAlgn="base" hangingPunct="0">
              <a:lnSpc>
                <a:spcPct val="87000"/>
              </a:lnSpc>
              <a:spcBef>
                <a:spcPct val="0"/>
              </a:spcBef>
              <a:spcAft>
                <a:spcPct val="0"/>
              </a:spcAft>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7pPr>
            <a:lvl8pPr marL="3429000" indent="-228600" defTabSz="457200" eaLnBrk="0" fontAlgn="base" hangingPunct="0">
              <a:lnSpc>
                <a:spcPct val="87000"/>
              </a:lnSpc>
              <a:spcBef>
                <a:spcPct val="0"/>
              </a:spcBef>
              <a:spcAft>
                <a:spcPct val="0"/>
              </a:spcAft>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8pPr>
            <a:lvl9pPr marL="3886200" indent="-228600" defTabSz="457200" eaLnBrk="0" fontAlgn="base" hangingPunct="0">
              <a:lnSpc>
                <a:spcPct val="87000"/>
              </a:lnSpc>
              <a:spcBef>
                <a:spcPct val="0"/>
              </a:spcBef>
              <a:spcAft>
                <a:spcPct val="0"/>
              </a:spcAft>
              <a:buClr>
                <a:srgbClr val="FFFFFF"/>
              </a:buClr>
              <a:buSzPct val="100000"/>
              <a:buFont typeface="Arial" panose="020B0604020202020204" pitchFamily="34" charset="0"/>
              <a:defRPr>
                <a:solidFill>
                  <a:schemeClr val="bg1"/>
                </a:solidFill>
                <a:latin typeface="Arial" panose="020B0604020202020204" pitchFamily="34" charset="0"/>
                <a:cs typeface="Lucida Sans Unicode" panose="020B0602030504020204" pitchFamily="34" charset="0"/>
              </a:defRPr>
            </a:lvl9pPr>
          </a:lstStyle>
          <a:p>
            <a:endParaRPr lang="en-US"/>
          </a:p>
        </p:txBody>
      </p:sp>
      <p:sp>
        <p:nvSpPr>
          <p:cNvPr id="8195" name="Text Box 2"/>
          <p:cNvSpPr txBox="1">
            <a:spLocks noGrp="1" noChangeArrowheads="1"/>
          </p:cNvSpPr>
          <p:nvPr>
            <p:ph type="body"/>
          </p:nvPr>
        </p:nvSpPr>
        <p:spPr>
          <a:xfrm>
            <a:off x="861095" y="3348847"/>
            <a:ext cx="5166572" cy="836830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2187" tIns="47937" rIns="92187" bIns="47937">
            <a:spAutoFit/>
          </a:bodyPr>
          <a:lstStyle/>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Intelligence as a Natural Category- arising from real life</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Cognition – from Latin base cognitio – “know together”</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The collection of mental processes and activities used in perceiving, learning,</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remembering, thinking, and understanding, and the act of using those processes</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IQ tests: g – general intelligence, Spearman (1863-1945) or multiple intelligences</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The goal of cognitive science:  develop a theory of intelligent </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Systems?</a:t>
            </a:r>
          </a:p>
          <a:p>
            <a:pPr>
              <a:spcBef>
                <a:spcPts val="461"/>
              </a:spcBef>
              <a:tabLst>
                <a:tab pos="741491" algn="l"/>
                <a:tab pos="1482982" algn="l"/>
                <a:tab pos="2224472" algn="l"/>
                <a:tab pos="2965963" algn="l"/>
                <a:tab pos="3707454" algn="l"/>
                <a:tab pos="4448945" algn="l"/>
              </a:tabLst>
            </a:pPr>
            <a:r>
              <a:rPr lang="en-GB" sz="2500">
                <a:latin typeface="Arial" panose="020B0604020202020204" pitchFamily="34" charset="0"/>
                <a:cs typeface="Lucida Sans Unicode" panose="020B0602030504020204" pitchFamily="34" charset="0"/>
              </a:rPr>
              <a:t>The goal of artificial intelligence: passing Turing Test?</a:t>
            </a:r>
          </a:p>
          <a:p>
            <a:pPr>
              <a:spcBef>
                <a:spcPts val="461"/>
              </a:spcBef>
              <a:tabLst>
                <a:tab pos="741491" algn="l"/>
                <a:tab pos="1482982" algn="l"/>
                <a:tab pos="2224472" algn="l"/>
                <a:tab pos="2965963" algn="l"/>
                <a:tab pos="3707454" algn="l"/>
                <a:tab pos="4448945" algn="l"/>
              </a:tabLst>
            </a:pPr>
            <a:endParaRPr lang="en-GB" sz="2500">
              <a:latin typeface="Arial" panose="020B0604020202020204" pitchFamily="34" charset="0"/>
              <a:cs typeface="Lucida Sans Unicode" panose="020B0602030504020204" pitchFamily="34" charset="0"/>
            </a:endParaRPr>
          </a:p>
          <a:p>
            <a:pPr>
              <a:spcBef>
                <a:spcPts val="461"/>
              </a:spcBef>
              <a:tabLst>
                <a:tab pos="741491" algn="l"/>
                <a:tab pos="1482982" algn="l"/>
                <a:tab pos="2224472" algn="l"/>
                <a:tab pos="2965963" algn="l"/>
                <a:tab pos="3707454" algn="l"/>
                <a:tab pos="4448945" algn="l"/>
              </a:tabLst>
            </a:pPr>
            <a:endParaRPr lang="en-GB" sz="2500">
              <a:latin typeface="Arial" panose="020B0604020202020204" pitchFamily="34" charset="0"/>
              <a:cs typeface="Lucida Sans Unicode" panose="020B0602030504020204" pitchFamily="34" charset="0"/>
            </a:endParaRPr>
          </a:p>
        </p:txBody>
      </p:sp>
    </p:spTree>
    <p:extLst>
      <p:ext uri="{BB962C8B-B14F-4D97-AF65-F5344CB8AC3E}">
        <p14:creationId xmlns:p14="http://schemas.microsoft.com/office/powerpoint/2010/main" val="5767117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831BF9A-E208-48B0-BFDA-AD751C7FD270}" type="datetime1">
              <a:rPr lang="en-US" smtClean="0"/>
              <a:t>6/8/2012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B78986-2869-41C1-8CF9-4E59167B5C2C}" type="slidenum">
              <a:rPr lang="en-US" smtClean="0"/>
              <a:t>‹#›</a:t>
            </a:fld>
            <a:endParaRPr lang="en-US"/>
          </a:p>
        </p:txBody>
      </p:sp>
    </p:spTree>
    <p:extLst>
      <p:ext uri="{BB962C8B-B14F-4D97-AF65-F5344CB8AC3E}">
        <p14:creationId xmlns:p14="http://schemas.microsoft.com/office/powerpoint/2010/main" val="32636418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EEAB44F-8AD6-4363-A51D-AB1BDD769ADF}" type="datetime1">
              <a:rPr lang="en-US" smtClean="0"/>
              <a:t>6/8/2012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B78986-2869-41C1-8CF9-4E59167B5C2C}" type="slidenum">
              <a:rPr lang="en-US" smtClean="0"/>
              <a:t>‹#›</a:t>
            </a:fld>
            <a:endParaRPr lang="en-US"/>
          </a:p>
        </p:txBody>
      </p:sp>
    </p:spTree>
    <p:extLst>
      <p:ext uri="{BB962C8B-B14F-4D97-AF65-F5344CB8AC3E}">
        <p14:creationId xmlns:p14="http://schemas.microsoft.com/office/powerpoint/2010/main" val="1683936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24FCFA5-011A-45D2-89A1-757D8D5852D3}" type="datetime1">
              <a:rPr lang="en-US" smtClean="0"/>
              <a:t>6/8/2012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B78986-2869-41C1-8CF9-4E59167B5C2C}" type="slidenum">
              <a:rPr lang="en-US" smtClean="0"/>
              <a:t>‹#›</a:t>
            </a:fld>
            <a:endParaRPr lang="en-US"/>
          </a:p>
        </p:txBody>
      </p:sp>
    </p:spTree>
    <p:extLst>
      <p:ext uri="{BB962C8B-B14F-4D97-AF65-F5344CB8AC3E}">
        <p14:creationId xmlns:p14="http://schemas.microsoft.com/office/powerpoint/2010/main" val="40813819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1FFC14C-3EF1-4EB2-BA24-B0860522D7C0}" type="datetime1">
              <a:rPr lang="en-US" smtClean="0"/>
              <a:t>6/8/2012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B78986-2869-41C1-8CF9-4E59167B5C2C}" type="slidenum">
              <a:rPr lang="en-US" smtClean="0"/>
              <a:t>‹#›</a:t>
            </a:fld>
            <a:endParaRPr lang="en-US"/>
          </a:p>
        </p:txBody>
      </p:sp>
    </p:spTree>
    <p:extLst>
      <p:ext uri="{BB962C8B-B14F-4D97-AF65-F5344CB8AC3E}">
        <p14:creationId xmlns:p14="http://schemas.microsoft.com/office/powerpoint/2010/main" val="36567177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3FF2DDC-8FED-441E-AACE-5A55AB8737FC}" type="datetime1">
              <a:rPr lang="en-US" smtClean="0"/>
              <a:t>6/8/2012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B78986-2869-41C1-8CF9-4E59167B5C2C}" type="slidenum">
              <a:rPr lang="en-US" smtClean="0"/>
              <a:t>‹#›</a:t>
            </a:fld>
            <a:endParaRPr lang="en-US"/>
          </a:p>
        </p:txBody>
      </p:sp>
    </p:spTree>
    <p:extLst>
      <p:ext uri="{BB962C8B-B14F-4D97-AF65-F5344CB8AC3E}">
        <p14:creationId xmlns:p14="http://schemas.microsoft.com/office/powerpoint/2010/main" val="14099658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51F9AAC-1C2C-407D-812E-E5F115C4ABF6}" type="datetime1">
              <a:rPr lang="en-US" smtClean="0"/>
              <a:t>6/8/2012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B78986-2869-41C1-8CF9-4E59167B5C2C}" type="slidenum">
              <a:rPr lang="en-US" smtClean="0"/>
              <a:t>‹#›</a:t>
            </a:fld>
            <a:endParaRPr lang="en-US"/>
          </a:p>
        </p:txBody>
      </p:sp>
    </p:spTree>
    <p:extLst>
      <p:ext uri="{BB962C8B-B14F-4D97-AF65-F5344CB8AC3E}">
        <p14:creationId xmlns:p14="http://schemas.microsoft.com/office/powerpoint/2010/main" val="38641314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DD45C8F-AE0F-4CAA-8574-52DE1D09A112}" type="datetime1">
              <a:rPr lang="en-US" smtClean="0"/>
              <a:t>6/8/2012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0B78986-2869-41C1-8CF9-4E59167B5C2C}" type="slidenum">
              <a:rPr lang="en-US" smtClean="0"/>
              <a:t>‹#›</a:t>
            </a:fld>
            <a:endParaRPr lang="en-US"/>
          </a:p>
        </p:txBody>
      </p:sp>
    </p:spTree>
    <p:extLst>
      <p:ext uri="{BB962C8B-B14F-4D97-AF65-F5344CB8AC3E}">
        <p14:creationId xmlns:p14="http://schemas.microsoft.com/office/powerpoint/2010/main" val="11481421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3935218-36BF-43D0-87A8-BEF06A49DF5D}" type="datetime1">
              <a:rPr lang="en-US" smtClean="0"/>
              <a:t>6/8/2012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0B78986-2869-41C1-8CF9-4E59167B5C2C}" type="slidenum">
              <a:rPr lang="en-US" smtClean="0"/>
              <a:t>‹#›</a:t>
            </a:fld>
            <a:endParaRPr lang="en-US"/>
          </a:p>
        </p:txBody>
      </p:sp>
    </p:spTree>
    <p:extLst>
      <p:ext uri="{BB962C8B-B14F-4D97-AF65-F5344CB8AC3E}">
        <p14:creationId xmlns:p14="http://schemas.microsoft.com/office/powerpoint/2010/main" val="16903435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FBFCB88-022F-4053-B8BA-E29F9830C459}" type="datetime1">
              <a:rPr lang="en-US" smtClean="0"/>
              <a:t>6/8/2012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0B78986-2869-41C1-8CF9-4E59167B5C2C}" type="slidenum">
              <a:rPr lang="en-US" smtClean="0"/>
              <a:t>‹#›</a:t>
            </a:fld>
            <a:endParaRPr lang="en-US"/>
          </a:p>
        </p:txBody>
      </p:sp>
    </p:spTree>
    <p:extLst>
      <p:ext uri="{BB962C8B-B14F-4D97-AF65-F5344CB8AC3E}">
        <p14:creationId xmlns:p14="http://schemas.microsoft.com/office/powerpoint/2010/main" val="36232798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5EF2AA0-E088-4D36-BE1E-66DDACAC1DE5}" type="datetime1">
              <a:rPr lang="en-US" smtClean="0"/>
              <a:t>6/8/2012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B78986-2869-41C1-8CF9-4E59167B5C2C}" type="slidenum">
              <a:rPr lang="en-US" smtClean="0"/>
              <a:t>‹#›</a:t>
            </a:fld>
            <a:endParaRPr lang="en-US"/>
          </a:p>
        </p:txBody>
      </p:sp>
    </p:spTree>
    <p:extLst>
      <p:ext uri="{BB962C8B-B14F-4D97-AF65-F5344CB8AC3E}">
        <p14:creationId xmlns:p14="http://schemas.microsoft.com/office/powerpoint/2010/main" val="33316555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301A824-2C0E-44FE-A3A1-D9972A93C4F6}" type="datetime1">
              <a:rPr lang="en-US" smtClean="0"/>
              <a:t>6/8/2012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B78986-2869-41C1-8CF9-4E59167B5C2C}" type="slidenum">
              <a:rPr lang="en-US" smtClean="0"/>
              <a:t>‹#›</a:t>
            </a:fld>
            <a:endParaRPr lang="en-US"/>
          </a:p>
        </p:txBody>
      </p:sp>
    </p:spTree>
    <p:extLst>
      <p:ext uri="{BB962C8B-B14F-4D97-AF65-F5344CB8AC3E}">
        <p14:creationId xmlns:p14="http://schemas.microsoft.com/office/powerpoint/2010/main" val="41669005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69CAC1-EED1-4CF9-A4B8-0FA0E19AEC95}" type="datetime1">
              <a:rPr lang="en-US" smtClean="0"/>
              <a:t>6/8/2012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B78986-2869-41C1-8CF9-4E59167B5C2C}" type="slidenum">
              <a:rPr lang="en-US" smtClean="0"/>
              <a:t>‹#›</a:t>
            </a:fld>
            <a:endParaRPr lang="en-US"/>
          </a:p>
        </p:txBody>
      </p:sp>
    </p:spTree>
    <p:extLst>
      <p:ext uri="{BB962C8B-B14F-4D97-AF65-F5344CB8AC3E}">
        <p14:creationId xmlns:p14="http://schemas.microsoft.com/office/powerpoint/2010/main" val="40675245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7.png"/><Relationship Id="rId4" Type="http://schemas.openxmlformats.org/officeDocument/2006/relationships/image" Target="../media/image1.jpg"/></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jp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4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1.jp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4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5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872"/>
            <a:ext cx="12191999" cy="6863871"/>
          </a:xfrm>
          <a:prstGeom prst="rect">
            <a:avLst/>
          </a:prstGeom>
        </p:spPr>
      </p:pic>
      <p:sp>
        <p:nvSpPr>
          <p:cNvPr id="6" name="Rectangle 2"/>
          <p:cNvSpPr txBox="1">
            <a:spLocks noChangeArrowheads="1"/>
          </p:cNvSpPr>
          <p:nvPr/>
        </p:nvSpPr>
        <p:spPr>
          <a:xfrm>
            <a:off x="1008999" y="2072226"/>
            <a:ext cx="9958552" cy="1448731"/>
          </a:xfrm>
          <a:prstGeom prst="rect">
            <a:avLst/>
          </a:prstGeom>
        </p:spPr>
        <p:txBody>
          <a:bodyPr vert="horz" wrap="square" lIns="90000" tIns="46800" rIns="90000" bIns="4680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spcBef>
                <a:spcPts val="800"/>
              </a:spcBef>
              <a:buClr>
                <a:srgbClr val="9999FF"/>
              </a:buClr>
              <a:buSzPct val="100000"/>
              <a:tabLst>
                <a:tab pos="723900" algn="l"/>
                <a:tab pos="1447800" algn="l"/>
                <a:tab pos="2171700" algn="l"/>
                <a:tab pos="2895600" algn="l"/>
                <a:tab pos="3619500" algn="l"/>
                <a:tab pos="4343400" algn="l"/>
                <a:tab pos="5067300" algn="l"/>
                <a:tab pos="5791200" algn="l"/>
                <a:tab pos="6515100" algn="l"/>
                <a:tab pos="7239000" algn="l"/>
                <a:tab pos="7962900" algn="l"/>
              </a:tabLst>
            </a:pPr>
            <a:r>
              <a:rPr lang="fa-IR" sz="8800" dirty="0" smtClean="0">
                <a:latin typeface="IranNastaliq" panose="02020505000000020003" pitchFamily="18" charset="0"/>
                <a:cs typeface="IranNastaliq" panose="02020505000000020003" pitchFamily="18" charset="0"/>
              </a:rPr>
              <a:t>بسم الله الرحمن الرحیم</a:t>
            </a:r>
            <a:endParaRPr lang="en-GB" sz="8800" dirty="0" smtClean="0">
              <a:latin typeface="IranNastaliq" panose="02020505000000020003" pitchFamily="18" charset="0"/>
              <a:cs typeface="IranNastaliq" panose="02020505000000020003" pitchFamily="18" charset="0"/>
            </a:endParaRPr>
          </a:p>
        </p:txBody>
      </p:sp>
    </p:spTree>
    <p:extLst>
      <p:ext uri="{BB962C8B-B14F-4D97-AF65-F5344CB8AC3E}">
        <p14:creationId xmlns:p14="http://schemas.microsoft.com/office/powerpoint/2010/main" val="344746388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63871"/>
          </a:xfrm>
          <a:prstGeom prst="rect">
            <a:avLst/>
          </a:prstGeom>
        </p:spPr>
      </p:pic>
      <p:sp>
        <p:nvSpPr>
          <p:cNvPr id="22531" name="Rectangle 3"/>
          <p:cNvSpPr>
            <a:spLocks noGrp="1" noChangeArrowheads="1"/>
          </p:cNvSpPr>
          <p:nvPr>
            <p:ph type="body" idx="1"/>
          </p:nvPr>
        </p:nvSpPr>
        <p:spPr>
          <a:xfrm>
            <a:off x="1371611" y="1256291"/>
            <a:ext cx="9884969" cy="5449417"/>
          </a:xfrm>
        </p:spPr>
        <p:txBody>
          <a:bodyPr>
            <a:noAutofit/>
          </a:bodyPr>
          <a:lstStyle/>
          <a:p>
            <a:pPr algn="just" rtl="1">
              <a:lnSpc>
                <a:spcPct val="100000"/>
              </a:lnSpc>
              <a:buClr>
                <a:srgbClr val="00FFFF"/>
              </a:buClr>
              <a:buSzPct val="80000"/>
              <a:buFont typeface="Wingdings" panose="05000000000000000000" pitchFamily="2" charset="2"/>
              <a:buChar char="q"/>
            </a:pPr>
            <a:r>
              <a:rPr lang="fa-IR" dirty="0" smtClean="0">
                <a:latin typeface="Times New Roman" panose="02020603050405020304" pitchFamily="18" charset="0"/>
                <a:cs typeface="B Nazanin" panose="00000400000000000000" pitchFamily="2" charset="-78"/>
              </a:rPr>
              <a:t>  این </a:t>
            </a:r>
            <a:r>
              <a:rPr lang="fa-IR" dirty="0">
                <a:latin typeface="Times New Roman" panose="02020603050405020304" pitchFamily="18" charset="0"/>
                <a:cs typeface="B Nazanin" panose="00000400000000000000" pitchFamily="2" charset="-78"/>
              </a:rPr>
              <a:t>روش تصویر برداری در دهه 80 ایجاد شد. </a:t>
            </a:r>
            <a:endParaRPr lang="fa-IR" dirty="0" smtClean="0">
              <a:latin typeface="Times New Roman" panose="02020603050405020304" pitchFamily="18" charset="0"/>
              <a:cs typeface="B Nazanin" panose="00000400000000000000" pitchFamily="2" charset="-78"/>
            </a:endParaRPr>
          </a:p>
          <a:p>
            <a:pPr algn="just" rtl="1">
              <a:lnSpc>
                <a:spcPct val="100000"/>
              </a:lnSpc>
              <a:buClr>
                <a:srgbClr val="00FFFF"/>
              </a:buClr>
              <a:buSzPct val="80000"/>
              <a:buFont typeface="Wingdings" panose="05000000000000000000" pitchFamily="2" charset="2"/>
              <a:buChar char="q"/>
            </a:pPr>
            <a:r>
              <a:rPr lang="fa-IR" sz="2800" dirty="0" smtClean="0">
                <a:latin typeface="Times New Roman" panose="02020603050405020304" pitchFamily="18" charset="0"/>
                <a:cs typeface="B Nazanin" panose="00000400000000000000" pitchFamily="2" charset="-78"/>
              </a:rPr>
              <a:t>  اسکن </a:t>
            </a:r>
            <a:r>
              <a:rPr lang="en-US" sz="2400" dirty="0">
                <a:latin typeface="Times New Roman" panose="02020603050405020304" pitchFamily="18" charset="0"/>
                <a:cs typeface="B Nazanin" panose="00000400000000000000" pitchFamily="2" charset="-78"/>
              </a:rPr>
              <a:t>PET</a:t>
            </a:r>
            <a:r>
              <a:rPr lang="fa-IR" sz="2400" dirty="0">
                <a:latin typeface="Times New Roman" panose="02020603050405020304" pitchFamily="18" charset="0"/>
                <a:cs typeface="B Nazanin" panose="00000400000000000000" pitchFamily="2" charset="-78"/>
              </a:rPr>
              <a:t> </a:t>
            </a:r>
            <a:r>
              <a:rPr lang="fa-IR" sz="2800" dirty="0">
                <a:latin typeface="Times New Roman" panose="02020603050405020304" pitchFamily="18" charset="0"/>
                <a:cs typeface="B Nazanin" panose="00000400000000000000" pitchFamily="2" charset="-78"/>
              </a:rPr>
              <a:t>جریان خون مغز فرد </a:t>
            </a:r>
            <a:r>
              <a:rPr lang="fa-IR" sz="2800" dirty="0" smtClean="0">
                <a:latin typeface="Times New Roman" panose="02020603050405020304" pitchFamily="18" charset="0"/>
                <a:cs typeface="B Nazanin" panose="00000400000000000000" pitchFamily="2" charset="-78"/>
              </a:rPr>
              <a:t>را با </a:t>
            </a:r>
            <a:r>
              <a:rPr lang="fa-IR" sz="2800" dirty="0">
                <a:latin typeface="Times New Roman" panose="02020603050405020304" pitchFamily="18" charset="0"/>
                <a:cs typeface="B Nazanin" panose="00000400000000000000" pitchFamily="2" charset="-78"/>
              </a:rPr>
              <a:t>استفاده از ایزوتوپ های </a:t>
            </a:r>
            <a:r>
              <a:rPr lang="fa-IR" sz="2800" dirty="0" smtClean="0">
                <a:latin typeface="Times New Roman" panose="02020603050405020304" pitchFamily="18" charset="0"/>
                <a:cs typeface="B Nazanin" panose="00000400000000000000" pitchFamily="2" charset="-78"/>
              </a:rPr>
              <a:t>رادیواکتیو </a:t>
            </a:r>
            <a:r>
              <a:rPr lang="fa-IR" sz="2800" dirty="0">
                <a:latin typeface="Times New Roman" panose="02020603050405020304" pitchFamily="18" charset="0"/>
                <a:cs typeface="B Nazanin" panose="00000400000000000000" pitchFamily="2" charset="-78"/>
              </a:rPr>
              <a:t>در حالی اندازه گیری می کند که یک تکلیف شناختی انجام می دهد. </a:t>
            </a:r>
            <a:r>
              <a:rPr lang="fa-IR" sz="2800" dirty="0" smtClean="0">
                <a:latin typeface="Times New Roman" panose="02020603050405020304" pitchFamily="18" charset="0"/>
                <a:cs typeface="B Nazanin" panose="00000400000000000000" pitchFamily="2" charset="-78"/>
              </a:rPr>
              <a:t>(به طور خاص </a:t>
            </a:r>
            <a:r>
              <a:rPr lang="fa-IR" sz="2800" dirty="0">
                <a:latin typeface="Times New Roman" panose="02020603050405020304" pitchFamily="18" charset="0"/>
                <a:cs typeface="B Nazanin" panose="00000400000000000000" pitchFamily="2" charset="-78"/>
              </a:rPr>
              <a:t>در فعالیت های شناختی </a:t>
            </a:r>
            <a:r>
              <a:rPr lang="fa-IR" sz="2800" dirty="0" smtClean="0">
                <a:latin typeface="Times New Roman" panose="02020603050405020304" pitchFamily="18" charset="0"/>
                <a:cs typeface="B Nazanin" panose="00000400000000000000" pitchFamily="2" charset="-78"/>
              </a:rPr>
              <a:t>تصویرسازی </a:t>
            </a:r>
            <a:r>
              <a:rPr lang="fa-IR" sz="2800" dirty="0">
                <a:latin typeface="Times New Roman" panose="02020603050405020304" pitchFamily="18" charset="0"/>
                <a:cs typeface="B Nazanin" panose="00000400000000000000" pitchFamily="2" charset="-78"/>
              </a:rPr>
              <a:t>ذهنی، زبان و حافظه</a:t>
            </a:r>
            <a:r>
              <a:rPr lang="fa-IR" sz="2800" dirty="0" smtClean="0">
                <a:latin typeface="Times New Roman" panose="02020603050405020304" pitchFamily="18" charset="0"/>
                <a:cs typeface="B Nazanin" panose="00000400000000000000" pitchFamily="2" charset="-78"/>
              </a:rPr>
              <a:t>) </a:t>
            </a:r>
          </a:p>
          <a:p>
            <a:pPr algn="just" rtl="1">
              <a:lnSpc>
                <a:spcPct val="100000"/>
              </a:lnSpc>
              <a:buClr>
                <a:srgbClr val="00FFFF"/>
              </a:buClr>
              <a:buSzPct val="80000"/>
              <a:buFont typeface="Wingdings" panose="05000000000000000000" pitchFamily="2" charset="2"/>
              <a:buChar char="q"/>
            </a:pPr>
            <a:r>
              <a:rPr lang="fa-IR" sz="2800" dirty="0" smtClean="0">
                <a:latin typeface="Times New Roman" panose="02020603050405020304" pitchFamily="18" charset="0"/>
                <a:cs typeface="B Nazanin" panose="00000400000000000000" pitchFamily="2" charset="-78"/>
              </a:rPr>
              <a:t>  اسکن </a:t>
            </a:r>
            <a:r>
              <a:rPr lang="en-US" sz="2400" dirty="0">
                <a:latin typeface="Times New Roman" panose="02020603050405020304" pitchFamily="18" charset="0"/>
                <a:cs typeface="B Nazanin" panose="00000400000000000000" pitchFamily="2" charset="-78"/>
              </a:rPr>
              <a:t>PET</a:t>
            </a:r>
            <a:r>
              <a:rPr lang="fa-IR" sz="2400" dirty="0">
                <a:latin typeface="Times New Roman" panose="02020603050405020304" pitchFamily="18" charset="0"/>
                <a:cs typeface="B Nazanin" panose="00000400000000000000" pitchFamily="2" charset="-78"/>
              </a:rPr>
              <a:t> </a:t>
            </a:r>
            <a:r>
              <a:rPr lang="fa-IR" sz="2800" dirty="0">
                <a:latin typeface="Times New Roman" panose="02020603050405020304" pitchFamily="18" charset="0"/>
                <a:cs typeface="B Nazanin" panose="00000400000000000000" pitchFamily="2" charset="-78"/>
              </a:rPr>
              <a:t>بهتر از اسکن </a:t>
            </a:r>
            <a:r>
              <a:rPr lang="en-US" sz="2400" dirty="0">
                <a:latin typeface="Times New Roman" panose="02020603050405020304" pitchFamily="18" charset="0"/>
                <a:cs typeface="B Nazanin" panose="00000400000000000000" pitchFamily="2" charset="-78"/>
              </a:rPr>
              <a:t>CAT</a:t>
            </a:r>
            <a:r>
              <a:rPr lang="fa-IR" sz="2400" dirty="0">
                <a:latin typeface="Times New Roman" panose="02020603050405020304" pitchFamily="18" charset="0"/>
                <a:cs typeface="B Nazanin" panose="00000400000000000000" pitchFamily="2" charset="-78"/>
              </a:rPr>
              <a:t> </a:t>
            </a:r>
            <a:r>
              <a:rPr lang="fa-IR" sz="2800" dirty="0">
                <a:latin typeface="Times New Roman" panose="02020603050405020304" pitchFamily="18" charset="0"/>
                <a:cs typeface="B Nazanin" panose="00000400000000000000" pitchFamily="2" charset="-78"/>
              </a:rPr>
              <a:t>است. آن ها دقت زمانی خوبی دارند و قادر به کشف تغییرات منطقه ای در مقیاس کمتر از میلیمتر در فعالیت مغزی هستند. </a:t>
            </a:r>
            <a:r>
              <a:rPr lang="fa-IR" sz="2800" dirty="0" smtClean="0">
                <a:latin typeface="Times New Roman" panose="02020603050405020304" pitchFamily="18" charset="0"/>
                <a:cs typeface="B Nazanin" panose="00000400000000000000" pitchFamily="2" charset="-78"/>
              </a:rPr>
              <a:t>با </a:t>
            </a:r>
            <a:r>
              <a:rPr lang="fa-IR" sz="2800" dirty="0">
                <a:latin typeface="Times New Roman" panose="02020603050405020304" pitchFamily="18" charset="0"/>
                <a:cs typeface="B Nazanin" panose="00000400000000000000" pitchFamily="2" charset="-78"/>
              </a:rPr>
              <a:t>این حال اسکن </a:t>
            </a:r>
            <a:r>
              <a:rPr lang="en-US" sz="2400" dirty="0">
                <a:latin typeface="Times New Roman" panose="02020603050405020304" pitchFamily="18" charset="0"/>
                <a:cs typeface="B Nazanin" panose="00000400000000000000" pitchFamily="2" charset="-78"/>
              </a:rPr>
              <a:t>PET</a:t>
            </a:r>
            <a:r>
              <a:rPr lang="fa-IR" sz="2400" dirty="0">
                <a:latin typeface="Times New Roman" panose="02020603050405020304" pitchFamily="18" charset="0"/>
                <a:cs typeface="B Nazanin" panose="00000400000000000000" pitchFamily="2" charset="-78"/>
              </a:rPr>
              <a:t> </a:t>
            </a:r>
            <a:r>
              <a:rPr lang="fa-IR" sz="2800" dirty="0">
                <a:latin typeface="Times New Roman" panose="02020603050405020304" pitchFamily="18" charset="0"/>
                <a:cs typeface="B Nazanin" panose="00000400000000000000" pitchFamily="2" charset="-78"/>
              </a:rPr>
              <a:t>نمی تواند تغییرات سریعی که در فعالیت مغز اتفاق می افتد را نشان دهد. </a:t>
            </a:r>
            <a:endParaRPr lang="fa-IR" sz="2800" dirty="0" smtClean="0">
              <a:latin typeface="Times New Roman" panose="02020603050405020304" pitchFamily="18" charset="0"/>
              <a:cs typeface="B Nazanin" panose="00000400000000000000" pitchFamily="2" charset="-78"/>
            </a:endParaRPr>
          </a:p>
          <a:p>
            <a:pPr algn="just" rtl="1">
              <a:lnSpc>
                <a:spcPct val="100000"/>
              </a:lnSpc>
              <a:buClr>
                <a:srgbClr val="00FFFF"/>
              </a:buClr>
              <a:buSzPct val="80000"/>
              <a:buFont typeface="Wingdings" panose="05000000000000000000" pitchFamily="2" charset="2"/>
              <a:buChar char="q"/>
            </a:pPr>
            <a:r>
              <a:rPr lang="fa-IR" dirty="0">
                <a:latin typeface="Times New Roman" panose="02020603050405020304" pitchFamily="18" charset="0"/>
                <a:cs typeface="B Nazanin" panose="00000400000000000000" pitchFamily="2" charset="-78"/>
              </a:rPr>
              <a:t> </a:t>
            </a:r>
            <a:r>
              <a:rPr lang="fa-IR" sz="2800" dirty="0" smtClean="0">
                <a:latin typeface="Times New Roman" panose="02020603050405020304" pitchFamily="18" charset="0"/>
                <a:cs typeface="B Nazanin" panose="00000400000000000000" pitchFamily="2" charset="-78"/>
              </a:rPr>
              <a:t> ایزوتوپ </a:t>
            </a:r>
            <a:r>
              <a:rPr lang="fa-IR" sz="2800" dirty="0">
                <a:latin typeface="Times New Roman" panose="02020603050405020304" pitchFamily="18" charset="0"/>
                <a:cs typeface="B Nazanin" panose="00000400000000000000" pitchFamily="2" charset="-78"/>
              </a:rPr>
              <a:t>های رادیواکتیو که در این روش استفاده می شوند گرانقیمت هستند و طول عمر کوتاهی دارند. </a:t>
            </a:r>
            <a:endParaRPr lang="fa-IR" sz="2800" dirty="0" smtClean="0">
              <a:latin typeface="Times New Roman" panose="02020603050405020304" pitchFamily="18" charset="0"/>
              <a:cs typeface="B Nazanin" panose="00000400000000000000" pitchFamily="2" charset="-78"/>
            </a:endParaRPr>
          </a:p>
          <a:p>
            <a:pPr algn="just" rtl="1">
              <a:lnSpc>
                <a:spcPct val="100000"/>
              </a:lnSpc>
              <a:buClr>
                <a:srgbClr val="00FFFF"/>
              </a:buClr>
              <a:buSzPct val="80000"/>
              <a:buFont typeface="Wingdings" panose="05000000000000000000" pitchFamily="2" charset="2"/>
              <a:buChar char="q"/>
            </a:pPr>
            <a:r>
              <a:rPr lang="fa-IR" sz="2800" dirty="0" smtClean="0">
                <a:latin typeface="Times New Roman" panose="02020603050405020304" pitchFamily="18" charset="0"/>
                <a:cs typeface="B Nazanin" panose="00000400000000000000" pitchFamily="2" charset="-78"/>
              </a:rPr>
              <a:t>  همچنین </a:t>
            </a:r>
            <a:r>
              <a:rPr lang="fa-IR" sz="2800" dirty="0">
                <a:latin typeface="Times New Roman" panose="02020603050405020304" pitchFamily="18" charset="0"/>
                <a:cs typeface="B Nazanin" panose="00000400000000000000" pitchFamily="2" charset="-78"/>
              </a:rPr>
              <a:t>خطر کوچکی در خصوص دخالت وجود ترکیبات رادیواکتیو در داخل بدن وجود دارد</a:t>
            </a:r>
            <a:r>
              <a:rPr lang="fa-IR" sz="2800" dirty="0" smtClean="0">
                <a:latin typeface="Times New Roman" panose="02020603050405020304" pitchFamily="18" charset="0"/>
                <a:cs typeface="B Nazanin" panose="00000400000000000000" pitchFamily="2" charset="-78"/>
              </a:rPr>
              <a:t>. </a:t>
            </a:r>
            <a:endParaRPr lang="en-US" sz="2800" dirty="0">
              <a:latin typeface="Times New Roman" panose="02020603050405020304" pitchFamily="18" charset="0"/>
              <a:cs typeface="B Nazanin" panose="00000400000000000000" pitchFamily="2" charset="-78"/>
            </a:endParaRPr>
          </a:p>
        </p:txBody>
      </p:sp>
      <p:sp>
        <p:nvSpPr>
          <p:cNvPr id="2" name="Slide Number Placeholder 1"/>
          <p:cNvSpPr>
            <a:spLocks noGrp="1"/>
          </p:cNvSpPr>
          <p:nvPr>
            <p:ph type="sldNum" sz="quarter" idx="12"/>
          </p:nvPr>
        </p:nvSpPr>
        <p:spPr/>
        <p:txBody>
          <a:bodyPr/>
          <a:lstStyle/>
          <a:p>
            <a:fld id="{F0B78986-2869-41C1-8CF9-4E59167B5C2C}" type="slidenum">
              <a:rPr lang="en-US" smtClean="0"/>
              <a:t>10</a:t>
            </a:fld>
            <a:endParaRPr lang="en-US"/>
          </a:p>
        </p:txBody>
      </p:sp>
      <p:sp>
        <p:nvSpPr>
          <p:cNvPr id="6" name="Rectangle 1"/>
          <p:cNvSpPr txBox="1">
            <a:spLocks noChangeArrowheads="1"/>
          </p:cNvSpPr>
          <p:nvPr/>
        </p:nvSpPr>
        <p:spPr>
          <a:xfrm>
            <a:off x="2490952" y="312637"/>
            <a:ext cx="8560676" cy="740845"/>
          </a:xfrm>
          <a:prstGeom prst="rect">
            <a:avLst/>
          </a:prstGeom>
        </p:spPr>
        <p:txBody>
          <a:bodyPr vert="horz" wrap="square" lIns="90000" tIns="46800" rIns="90000" bIns="46800" rtlCol="0" anchor="ctr">
            <a:spAutoFit/>
          </a:bodyPr>
          <a:lstStyle>
            <a:defPPr>
              <a:defRPr lang="en-US"/>
            </a:defPPr>
            <a:lvl1pPr algn="r" rtl="1">
              <a:lnSpc>
                <a:spcPct val="100000"/>
              </a:lnSpc>
              <a:spcBef>
                <a:spcPct val="0"/>
              </a:spcBef>
              <a:buClr>
                <a:srgbClr val="DFDEF6"/>
              </a:buClr>
              <a:buSzPct val="100000"/>
              <a:buNone/>
              <a:tabLst>
                <a:tab pos="723900" algn="l"/>
                <a:tab pos="1447800" algn="l"/>
                <a:tab pos="2171700" algn="l"/>
                <a:tab pos="2895600" algn="l"/>
                <a:tab pos="3619500" algn="l"/>
                <a:tab pos="4343400" algn="l"/>
                <a:tab pos="5067300" algn="l"/>
                <a:tab pos="5791200" algn="l"/>
                <a:tab pos="6515100" algn="l"/>
                <a:tab pos="7239000" algn="l"/>
                <a:tab pos="7962900" algn="l"/>
              </a:tabLst>
              <a:defRPr sz="2800">
                <a:latin typeface="+mj-lt"/>
                <a:ea typeface="+mj-ea"/>
                <a:cs typeface="B Titr" panose="00000700000000000000" pitchFamily="2" charset="-78"/>
              </a:defRPr>
            </a:lvl1pPr>
          </a:lstStyle>
          <a:p>
            <a:pPr algn="just">
              <a:lnSpc>
                <a:spcPct val="150000"/>
              </a:lnSpc>
            </a:pPr>
            <a:r>
              <a:rPr lang="fa-IR" dirty="0">
                <a:latin typeface="Times New Roman" panose="02020603050405020304" pitchFamily="18" charset="0"/>
              </a:rPr>
              <a:t>پرتونگاری نشر پوزیترون: </a:t>
            </a:r>
            <a:r>
              <a:rPr lang="en-US" b="1" dirty="0">
                <a:latin typeface="Times New Roman" panose="02020603050405020304" pitchFamily="18" charset="0"/>
              </a:rPr>
              <a:t>PET </a:t>
            </a:r>
            <a:r>
              <a:rPr lang="en-US" sz="2400" b="1" dirty="0">
                <a:latin typeface="Times New Roman" panose="02020603050405020304" pitchFamily="18" charset="0"/>
              </a:rPr>
              <a:t>(Positron Emission Tomography)</a:t>
            </a:r>
            <a:endParaRPr lang="fa-IR" sz="2200" b="1" dirty="0">
              <a:latin typeface="Times New Roman" panose="02020603050405020304" pitchFamily="18" charset="0"/>
            </a:endParaRPr>
          </a:p>
        </p:txBody>
      </p:sp>
      <p:pic>
        <p:nvPicPr>
          <p:cNvPr id="7" name="Picture 5" descr="NeoPulseustration.jpg"/>
          <p:cNvPicPr>
            <a:picLocks noChangeAspect="1"/>
          </p:cNvPicPr>
          <p:nvPr/>
        </p:nvPicPr>
        <p:blipFill>
          <a:blip r:embed="rId3"/>
          <a:srcRect/>
          <a:stretch>
            <a:fillRect/>
          </a:stretch>
        </p:blipFill>
        <p:spPr bwMode="auto">
          <a:xfrm>
            <a:off x="1371611" y="0"/>
            <a:ext cx="1006310" cy="1261241"/>
          </a:xfrm>
          <a:prstGeom prst="rect">
            <a:avLst/>
          </a:prstGeom>
          <a:noFill/>
          <a:ln w="9525">
            <a:noFill/>
            <a:miter lim="800000"/>
            <a:headEnd/>
            <a:tailEnd/>
          </a:ln>
        </p:spPr>
      </p:pic>
    </p:spTree>
    <p:extLst>
      <p:ext uri="{BB962C8B-B14F-4D97-AF65-F5344CB8AC3E}">
        <p14:creationId xmlns:p14="http://schemas.microsoft.com/office/powerpoint/2010/main" val="360369256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63871"/>
          </a:xfrm>
          <a:prstGeom prst="rect">
            <a:avLst/>
          </a:prstGeom>
        </p:spPr>
      </p:pic>
      <p:sp>
        <p:nvSpPr>
          <p:cNvPr id="22531" name="Rectangle 3"/>
          <p:cNvSpPr>
            <a:spLocks noGrp="1" noChangeArrowheads="1"/>
          </p:cNvSpPr>
          <p:nvPr>
            <p:ph type="body" idx="1"/>
          </p:nvPr>
        </p:nvSpPr>
        <p:spPr>
          <a:xfrm>
            <a:off x="1560802" y="1602605"/>
            <a:ext cx="9695783" cy="4309469"/>
          </a:xfrm>
        </p:spPr>
        <p:txBody>
          <a:bodyPr>
            <a:normAutofit/>
          </a:bodyPr>
          <a:lstStyle/>
          <a:p>
            <a:pPr lvl="1" algn="just" rtl="1">
              <a:lnSpc>
                <a:spcPct val="160000"/>
              </a:lnSpc>
              <a:buClr>
                <a:srgbClr val="00FFFF"/>
              </a:buClr>
              <a:buSzPct val="80000"/>
              <a:buFont typeface="Wingdings" panose="05000000000000000000" pitchFamily="2" charset="2"/>
              <a:buChar char="q"/>
            </a:pPr>
            <a:r>
              <a:rPr lang="fa-IR" sz="2800" dirty="0" smtClean="0">
                <a:latin typeface="Times New Roman" panose="02020603050405020304" pitchFamily="18" charset="0"/>
                <a:cs typeface="B Nazanin" panose="00000400000000000000" pitchFamily="2" charset="-78"/>
              </a:rPr>
              <a:t>  بیمار </a:t>
            </a:r>
            <a:r>
              <a:rPr lang="fa-IR" sz="2800" dirty="0">
                <a:latin typeface="Times New Roman" panose="02020603050405020304" pitchFamily="18" charset="0"/>
                <a:cs typeface="B Nazanin" panose="00000400000000000000" pitchFamily="2" charset="-78"/>
              </a:rPr>
              <a:t>درون یک استوانه حاوی یک آهنربای قوی قرار می گیرد. پروتون های موجود در </a:t>
            </a:r>
            <a:r>
              <a:rPr lang="fa-IR" sz="2800" dirty="0" smtClean="0">
                <a:latin typeface="Times New Roman" panose="02020603050405020304" pitchFamily="18" charset="0"/>
                <a:cs typeface="B Nazanin" panose="00000400000000000000" pitchFamily="2" charset="-78"/>
              </a:rPr>
              <a:t>بدن، در </a:t>
            </a:r>
            <a:r>
              <a:rPr lang="fa-IR" sz="2800" dirty="0">
                <a:latin typeface="Times New Roman" panose="02020603050405020304" pitchFamily="18" charset="0"/>
                <a:cs typeface="B Nazanin" panose="00000400000000000000" pitchFamily="2" charset="-78"/>
              </a:rPr>
              <a:t>این میدان مغناطیسی منظم و هم راستا می </a:t>
            </a:r>
            <a:r>
              <a:rPr lang="fa-IR" sz="2800" dirty="0" smtClean="0">
                <a:latin typeface="Times New Roman" panose="02020603050405020304" pitchFamily="18" charset="0"/>
                <a:cs typeface="B Nazanin" panose="00000400000000000000" pitchFamily="2" charset="-78"/>
              </a:rPr>
              <a:t>شوند</a:t>
            </a:r>
            <a:r>
              <a:rPr lang="fa-IR" sz="2800" dirty="0">
                <a:latin typeface="Times New Roman" panose="02020603050405020304" pitchFamily="18" charset="0"/>
                <a:cs typeface="B Nazanin" panose="00000400000000000000" pitchFamily="2" charset="-78"/>
              </a:rPr>
              <a:t>. </a:t>
            </a:r>
            <a:endParaRPr lang="fa-IR" sz="2800" dirty="0" smtClean="0">
              <a:latin typeface="Times New Roman" panose="02020603050405020304" pitchFamily="18" charset="0"/>
              <a:cs typeface="B Nazanin" panose="00000400000000000000" pitchFamily="2" charset="-78"/>
            </a:endParaRPr>
          </a:p>
          <a:p>
            <a:pPr lvl="1" algn="just" rtl="1">
              <a:lnSpc>
                <a:spcPct val="160000"/>
              </a:lnSpc>
              <a:buClr>
                <a:srgbClr val="00FFFF"/>
              </a:buClr>
              <a:buSzPct val="80000"/>
              <a:buFont typeface="Wingdings" panose="05000000000000000000" pitchFamily="2" charset="2"/>
              <a:buChar char="q"/>
            </a:pPr>
            <a:r>
              <a:rPr lang="fa-IR" sz="2800" dirty="0">
                <a:latin typeface="Times New Roman" panose="02020603050405020304" pitchFamily="18" charset="0"/>
                <a:cs typeface="B Nazanin" panose="00000400000000000000" pitchFamily="2" charset="-78"/>
              </a:rPr>
              <a:t> </a:t>
            </a:r>
            <a:r>
              <a:rPr lang="fa-IR" sz="2800" dirty="0" smtClean="0">
                <a:latin typeface="Times New Roman" panose="02020603050405020304" pitchFamily="18" charset="0"/>
                <a:cs typeface="B Nazanin" panose="00000400000000000000" pitchFamily="2" charset="-78"/>
              </a:rPr>
              <a:t>یک </a:t>
            </a:r>
            <a:r>
              <a:rPr lang="fa-IR" sz="2800" dirty="0">
                <a:latin typeface="Times New Roman" panose="02020603050405020304" pitchFamily="18" charset="0"/>
                <a:cs typeface="B Nazanin" panose="00000400000000000000" pitchFamily="2" charset="-78"/>
              </a:rPr>
              <a:t>پالس موج رادیویی به قسمت مغز (یا هر قسمتی از بدن) وارد می شود. سیگنال های رادیویی خارج شده توسط یک واحد آشکارساز جمع آوری می شوند. </a:t>
            </a:r>
            <a:endParaRPr lang="en-US" sz="2800" dirty="0">
              <a:latin typeface="Times New Roman" panose="02020603050405020304" pitchFamily="18" charset="0"/>
              <a:cs typeface="B Nazanin" panose="00000400000000000000" pitchFamily="2" charset="-78"/>
            </a:endParaRPr>
          </a:p>
          <a:p>
            <a:pPr lvl="1" algn="just" rtl="1">
              <a:lnSpc>
                <a:spcPct val="160000"/>
              </a:lnSpc>
              <a:buClr>
                <a:srgbClr val="00FFFF"/>
              </a:buClr>
              <a:buSzPct val="80000"/>
              <a:buFont typeface="Wingdings" panose="05000000000000000000" pitchFamily="2" charset="2"/>
              <a:buChar char="q"/>
            </a:pPr>
            <a:r>
              <a:rPr lang="fa-IR" sz="2800" dirty="0" smtClean="0">
                <a:latin typeface="Times New Roman" panose="02020603050405020304" pitchFamily="18" charset="0"/>
                <a:cs typeface="B Nazanin" panose="00000400000000000000" pitchFamily="2" charset="-78"/>
              </a:rPr>
              <a:t>  ضعف های </a:t>
            </a:r>
            <a:r>
              <a:rPr lang="en-US" dirty="0" smtClean="0">
                <a:latin typeface="Times New Roman" panose="02020603050405020304" pitchFamily="18" charset="0"/>
                <a:cs typeface="B Nazanin" panose="00000400000000000000" pitchFamily="2" charset="-78"/>
              </a:rPr>
              <a:t>PET</a:t>
            </a:r>
            <a:r>
              <a:rPr lang="fa-IR" dirty="0" smtClean="0">
                <a:latin typeface="Times New Roman" panose="02020603050405020304" pitchFamily="18" charset="0"/>
                <a:cs typeface="B Nazanin" panose="00000400000000000000" pitchFamily="2" charset="-78"/>
              </a:rPr>
              <a:t> </a:t>
            </a:r>
            <a:r>
              <a:rPr lang="fa-IR" sz="2800" dirty="0" smtClean="0">
                <a:latin typeface="Times New Roman" panose="02020603050405020304" pitchFamily="18" charset="0"/>
                <a:cs typeface="B Nazanin" panose="00000400000000000000" pitchFamily="2" charset="-78"/>
              </a:rPr>
              <a:t>را ندارد. </a:t>
            </a:r>
          </a:p>
        </p:txBody>
      </p:sp>
      <p:sp>
        <p:nvSpPr>
          <p:cNvPr id="2" name="Slide Number Placeholder 1"/>
          <p:cNvSpPr>
            <a:spLocks noGrp="1"/>
          </p:cNvSpPr>
          <p:nvPr>
            <p:ph type="sldNum" sz="quarter" idx="12"/>
          </p:nvPr>
        </p:nvSpPr>
        <p:spPr/>
        <p:txBody>
          <a:bodyPr/>
          <a:lstStyle/>
          <a:p>
            <a:fld id="{F0B78986-2869-41C1-8CF9-4E59167B5C2C}" type="slidenum">
              <a:rPr lang="en-US" smtClean="0"/>
              <a:t>11</a:t>
            </a:fld>
            <a:endParaRPr lang="en-US"/>
          </a:p>
        </p:txBody>
      </p:sp>
      <p:sp>
        <p:nvSpPr>
          <p:cNvPr id="7" name="Rectangle 1"/>
          <p:cNvSpPr txBox="1">
            <a:spLocks noChangeArrowheads="1"/>
          </p:cNvSpPr>
          <p:nvPr/>
        </p:nvSpPr>
        <p:spPr>
          <a:xfrm>
            <a:off x="2490952" y="375702"/>
            <a:ext cx="8639505" cy="740845"/>
          </a:xfrm>
          <a:prstGeom prst="rect">
            <a:avLst/>
          </a:prstGeom>
        </p:spPr>
        <p:txBody>
          <a:bodyPr vert="horz" wrap="square" lIns="90000" tIns="46800" rIns="90000" bIns="46800" rtlCol="0" anchor="ctr">
            <a:spAutoFit/>
          </a:bodyPr>
          <a:lstStyle>
            <a:defPPr>
              <a:defRPr lang="en-US"/>
            </a:defPPr>
            <a:lvl1pPr algn="r" rtl="1">
              <a:lnSpc>
                <a:spcPct val="100000"/>
              </a:lnSpc>
              <a:spcBef>
                <a:spcPct val="0"/>
              </a:spcBef>
              <a:buClr>
                <a:srgbClr val="DFDEF6"/>
              </a:buClr>
              <a:buSzPct val="100000"/>
              <a:buNone/>
              <a:tabLst>
                <a:tab pos="723900" algn="l"/>
                <a:tab pos="1447800" algn="l"/>
                <a:tab pos="2171700" algn="l"/>
                <a:tab pos="2895600" algn="l"/>
                <a:tab pos="3619500" algn="l"/>
                <a:tab pos="4343400" algn="l"/>
                <a:tab pos="5067300" algn="l"/>
                <a:tab pos="5791200" algn="l"/>
                <a:tab pos="6515100" algn="l"/>
                <a:tab pos="7239000" algn="l"/>
                <a:tab pos="7962900" algn="l"/>
              </a:tabLst>
              <a:defRPr sz="2800">
                <a:latin typeface="+mj-lt"/>
                <a:ea typeface="+mj-ea"/>
                <a:cs typeface="B Titr" panose="00000700000000000000" pitchFamily="2" charset="-78"/>
              </a:defRPr>
            </a:lvl1pPr>
          </a:lstStyle>
          <a:p>
            <a:pPr algn="just">
              <a:lnSpc>
                <a:spcPct val="150000"/>
              </a:lnSpc>
            </a:pPr>
            <a:r>
              <a:rPr lang="fa-IR" sz="2600" dirty="0">
                <a:latin typeface="Times New Roman" panose="02020603050405020304" pitchFamily="18" charset="0"/>
              </a:rPr>
              <a:t>تصویر برداری تشدید مغناطیسی</a:t>
            </a:r>
            <a:r>
              <a:rPr lang="fa-IR" sz="2600" dirty="0" smtClean="0">
                <a:latin typeface="Times New Roman" panose="02020603050405020304" pitchFamily="18" charset="0"/>
              </a:rPr>
              <a:t>: </a:t>
            </a:r>
            <a:r>
              <a:rPr lang="fa-IR" sz="2600" b="1" dirty="0" smtClean="0">
                <a:latin typeface="Times New Roman" panose="02020603050405020304" pitchFamily="18" charset="0"/>
              </a:rPr>
              <a:t> </a:t>
            </a:r>
            <a:r>
              <a:rPr lang="en-US" b="1" dirty="0" smtClean="0">
                <a:latin typeface="Times New Roman" panose="02020603050405020304" pitchFamily="18" charset="0"/>
              </a:rPr>
              <a:t>MRI </a:t>
            </a:r>
            <a:r>
              <a:rPr lang="en-US" sz="2000" b="1" dirty="0" smtClean="0">
                <a:latin typeface="Times New Roman" panose="02020603050405020304" pitchFamily="18" charset="0"/>
              </a:rPr>
              <a:t>(Magnetic Resonance Imaging)</a:t>
            </a:r>
            <a:endParaRPr lang="fa-IR" sz="2400" b="1" dirty="0">
              <a:latin typeface="Times New Roman" panose="02020603050405020304" pitchFamily="18" charset="0"/>
            </a:endParaRPr>
          </a:p>
        </p:txBody>
      </p:sp>
      <p:pic>
        <p:nvPicPr>
          <p:cNvPr id="8" name="Picture 5" descr="NeoPulseustration.jpg"/>
          <p:cNvPicPr>
            <a:picLocks noChangeAspect="1"/>
          </p:cNvPicPr>
          <p:nvPr/>
        </p:nvPicPr>
        <p:blipFill>
          <a:blip r:embed="rId3"/>
          <a:srcRect/>
          <a:stretch>
            <a:fillRect/>
          </a:stretch>
        </p:blipFill>
        <p:spPr bwMode="auto">
          <a:xfrm>
            <a:off x="1371611" y="0"/>
            <a:ext cx="1006310" cy="1261241"/>
          </a:xfrm>
          <a:prstGeom prst="rect">
            <a:avLst/>
          </a:prstGeom>
          <a:noFill/>
          <a:ln w="9525">
            <a:noFill/>
            <a:miter lim="800000"/>
            <a:headEnd/>
            <a:tailEnd/>
          </a:ln>
        </p:spPr>
      </p:pic>
    </p:spTree>
    <p:extLst>
      <p:ext uri="{BB962C8B-B14F-4D97-AF65-F5344CB8AC3E}">
        <p14:creationId xmlns:p14="http://schemas.microsoft.com/office/powerpoint/2010/main" val="278096351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63871"/>
          </a:xfrm>
          <a:prstGeom prst="rect">
            <a:avLst/>
          </a:prstGeom>
        </p:spPr>
      </p:pic>
      <p:sp>
        <p:nvSpPr>
          <p:cNvPr id="22531" name="Rectangle 3"/>
          <p:cNvSpPr>
            <a:spLocks noGrp="1" noChangeArrowheads="1"/>
          </p:cNvSpPr>
          <p:nvPr>
            <p:ph type="body" idx="1"/>
          </p:nvPr>
        </p:nvSpPr>
        <p:spPr>
          <a:xfrm>
            <a:off x="1513489" y="1544767"/>
            <a:ext cx="9903375" cy="4244105"/>
          </a:xfrm>
        </p:spPr>
        <p:txBody>
          <a:bodyPr>
            <a:noAutofit/>
          </a:bodyPr>
          <a:lstStyle/>
          <a:p>
            <a:pPr lvl="1" algn="just" rtl="1">
              <a:lnSpc>
                <a:spcPct val="150000"/>
              </a:lnSpc>
              <a:buClr>
                <a:srgbClr val="00FFFF"/>
              </a:buClr>
              <a:buSzPct val="80000"/>
              <a:buFont typeface="Wingdings" panose="05000000000000000000" pitchFamily="2" charset="2"/>
              <a:buChar char="q"/>
            </a:pPr>
            <a:r>
              <a:rPr lang="fa-IR" sz="2800" dirty="0" smtClean="0">
                <a:latin typeface="Times New Roman" panose="02020603050405020304" pitchFamily="18" charset="0"/>
                <a:cs typeface="B Nazanin" panose="00000400000000000000" pitchFamily="2" charset="-78"/>
              </a:rPr>
              <a:t>  نوع </a:t>
            </a:r>
            <a:r>
              <a:rPr lang="fa-IR" sz="2800" dirty="0">
                <a:latin typeface="Times New Roman" panose="02020603050405020304" pitchFamily="18" charset="0"/>
                <a:cs typeface="B Nazanin" panose="00000400000000000000" pitchFamily="2" charset="-78"/>
              </a:rPr>
              <a:t>پیشرفته </a:t>
            </a:r>
            <a:r>
              <a:rPr lang="fa-IR" sz="2800" dirty="0" smtClean="0">
                <a:latin typeface="Times New Roman" panose="02020603050405020304" pitchFamily="18" charset="0"/>
                <a:cs typeface="B Nazanin" panose="00000400000000000000" pitchFamily="2" charset="-78"/>
              </a:rPr>
              <a:t>روش</a:t>
            </a:r>
            <a:r>
              <a:rPr lang="en-US" dirty="0" smtClean="0">
                <a:latin typeface="Times New Roman" panose="02020603050405020304" pitchFamily="18" charset="0"/>
                <a:cs typeface="B Nazanin" panose="00000400000000000000" pitchFamily="2" charset="-78"/>
              </a:rPr>
              <a:t>MRI </a:t>
            </a:r>
            <a:r>
              <a:rPr lang="fa-IR" dirty="0" smtClean="0">
                <a:latin typeface="Times New Roman" panose="02020603050405020304" pitchFamily="18" charset="0"/>
                <a:cs typeface="B Nazanin" panose="00000400000000000000" pitchFamily="2" charset="-78"/>
              </a:rPr>
              <a:t> </a:t>
            </a:r>
            <a:r>
              <a:rPr lang="fa-IR" sz="2800" dirty="0" smtClean="0">
                <a:latin typeface="Times New Roman" panose="02020603050405020304" pitchFamily="18" charset="0"/>
                <a:cs typeface="B Nazanin" panose="00000400000000000000" pitchFamily="2" charset="-78"/>
              </a:rPr>
              <a:t>است. </a:t>
            </a:r>
          </a:p>
          <a:p>
            <a:pPr lvl="1" algn="just" rtl="1">
              <a:lnSpc>
                <a:spcPct val="150000"/>
              </a:lnSpc>
              <a:buClr>
                <a:srgbClr val="00FFFF"/>
              </a:buClr>
              <a:buSzPct val="80000"/>
              <a:buFont typeface="Wingdings" panose="05000000000000000000" pitchFamily="2" charset="2"/>
              <a:buChar char="q"/>
            </a:pPr>
            <a:r>
              <a:rPr lang="fa-IR" sz="2800" dirty="0" smtClean="0">
                <a:latin typeface="Times New Roman" panose="02020603050405020304" pitchFamily="18" charset="0"/>
                <a:cs typeface="B Nazanin" panose="00000400000000000000" pitchFamily="2" charset="-78"/>
              </a:rPr>
              <a:t>  برای </a:t>
            </a:r>
            <a:r>
              <a:rPr lang="fa-IR" sz="2800" dirty="0">
                <a:latin typeface="Times New Roman" panose="02020603050405020304" pitchFamily="18" charset="0"/>
                <a:cs typeface="B Nazanin" panose="00000400000000000000" pitchFamily="2" charset="-78"/>
              </a:rPr>
              <a:t>تغییر فعالیت مغزی در طول زمان مورد استفاده قرار می گیرد. </a:t>
            </a:r>
          </a:p>
          <a:p>
            <a:pPr lvl="1" algn="just" rtl="1">
              <a:lnSpc>
                <a:spcPct val="150000"/>
              </a:lnSpc>
              <a:buClr>
                <a:srgbClr val="00FFFF"/>
              </a:buClr>
              <a:buSzPct val="80000"/>
              <a:buFont typeface="Wingdings" panose="05000000000000000000" pitchFamily="2" charset="2"/>
              <a:buChar char="q"/>
            </a:pPr>
            <a:r>
              <a:rPr lang="fa-IR" sz="2800" dirty="0" smtClean="0">
                <a:latin typeface="Times New Roman" panose="02020603050405020304" pitchFamily="18" charset="0"/>
                <a:cs typeface="B Nazanin" panose="00000400000000000000" pitchFamily="2" charset="-78"/>
              </a:rPr>
              <a:t>  اسکن </a:t>
            </a:r>
            <a:r>
              <a:rPr lang="en-US" dirty="0">
                <a:latin typeface="Times New Roman" panose="02020603050405020304" pitchFamily="18" charset="0"/>
                <a:cs typeface="B Nazanin" panose="00000400000000000000" pitchFamily="2" charset="-78"/>
              </a:rPr>
              <a:t>fMRI</a:t>
            </a:r>
            <a:r>
              <a:rPr lang="fa-IR" dirty="0">
                <a:latin typeface="Times New Roman" panose="02020603050405020304" pitchFamily="18" charset="0"/>
                <a:cs typeface="B Nazanin" panose="00000400000000000000" pitchFamily="2" charset="-78"/>
              </a:rPr>
              <a:t> </a:t>
            </a:r>
            <a:r>
              <a:rPr lang="fa-IR" sz="2800" dirty="0">
                <a:latin typeface="Times New Roman" panose="02020603050405020304" pitchFamily="18" charset="0"/>
                <a:cs typeface="B Nazanin" panose="00000400000000000000" pitchFamily="2" charset="-78"/>
              </a:rPr>
              <a:t>شبیه اسکن </a:t>
            </a:r>
            <a:r>
              <a:rPr lang="en-US" dirty="0">
                <a:latin typeface="Times New Roman" panose="02020603050405020304" pitchFamily="18" charset="0"/>
                <a:cs typeface="B Nazanin" panose="00000400000000000000" pitchFamily="2" charset="-78"/>
              </a:rPr>
              <a:t>PET</a:t>
            </a:r>
            <a:r>
              <a:rPr lang="fa-IR" dirty="0">
                <a:latin typeface="Times New Roman" panose="02020603050405020304" pitchFamily="18" charset="0"/>
                <a:cs typeface="B Nazanin" panose="00000400000000000000" pitchFamily="2" charset="-78"/>
              </a:rPr>
              <a:t> </a:t>
            </a:r>
            <a:r>
              <a:rPr lang="fa-IR" sz="2800" dirty="0">
                <a:latin typeface="Times New Roman" panose="02020603050405020304" pitchFamily="18" charset="0"/>
                <a:cs typeface="B Nazanin" panose="00000400000000000000" pitchFamily="2" charset="-78"/>
              </a:rPr>
              <a:t>برای نقشه برداری از نواحی مغزی فعال استفاده می </a:t>
            </a:r>
            <a:r>
              <a:rPr lang="fa-IR" sz="2800" dirty="0" smtClean="0">
                <a:latin typeface="Times New Roman" panose="02020603050405020304" pitchFamily="18" charset="0"/>
                <a:cs typeface="B Nazanin" panose="00000400000000000000" pitchFamily="2" charset="-78"/>
              </a:rPr>
              <a:t>شود. </a:t>
            </a:r>
          </a:p>
          <a:p>
            <a:pPr lvl="1" algn="just" rtl="1">
              <a:lnSpc>
                <a:spcPct val="150000"/>
              </a:lnSpc>
              <a:buClr>
                <a:srgbClr val="00FFFF"/>
              </a:buClr>
              <a:buSzPct val="80000"/>
              <a:buFont typeface="Wingdings" panose="05000000000000000000" pitchFamily="2" charset="2"/>
              <a:buChar char="q"/>
            </a:pPr>
            <a:r>
              <a:rPr lang="fa-IR" sz="2800" dirty="0" smtClean="0">
                <a:latin typeface="Times New Roman" panose="02020603050405020304" pitchFamily="18" charset="0"/>
                <a:cs typeface="B Nazanin" panose="00000400000000000000" pitchFamily="2" charset="-78"/>
              </a:rPr>
              <a:t>  همچنین </a:t>
            </a:r>
            <a:r>
              <a:rPr lang="fa-IR" sz="2800" dirty="0">
                <a:latin typeface="Times New Roman" panose="02020603050405020304" pitchFamily="18" charset="0"/>
                <a:cs typeface="B Nazanin" panose="00000400000000000000" pitchFamily="2" charset="-78"/>
              </a:rPr>
              <a:t>اسکن </a:t>
            </a:r>
            <a:r>
              <a:rPr lang="en-US" dirty="0">
                <a:latin typeface="Times New Roman" panose="02020603050405020304" pitchFamily="18" charset="0"/>
                <a:cs typeface="B Nazanin" panose="00000400000000000000" pitchFamily="2" charset="-78"/>
              </a:rPr>
              <a:t>fMRI</a:t>
            </a:r>
            <a:r>
              <a:rPr lang="fa-IR" dirty="0">
                <a:latin typeface="Times New Roman" panose="02020603050405020304" pitchFamily="18" charset="0"/>
                <a:cs typeface="B Nazanin" panose="00000400000000000000" pitchFamily="2" charset="-78"/>
              </a:rPr>
              <a:t> </a:t>
            </a:r>
            <a:r>
              <a:rPr lang="fa-IR" sz="2800" dirty="0">
                <a:latin typeface="Times New Roman" panose="02020603050405020304" pitchFamily="18" charset="0"/>
                <a:cs typeface="B Nazanin" panose="00000400000000000000" pitchFamily="2" charset="-78"/>
              </a:rPr>
              <a:t>دقت فضایی بهتری نسبت به اسکن </a:t>
            </a:r>
            <a:r>
              <a:rPr lang="en-US" dirty="0">
                <a:latin typeface="Times New Roman" panose="02020603050405020304" pitchFamily="18" charset="0"/>
                <a:cs typeface="B Nazanin" panose="00000400000000000000" pitchFamily="2" charset="-78"/>
              </a:rPr>
              <a:t>CAT</a:t>
            </a:r>
            <a:r>
              <a:rPr lang="fa-IR" dirty="0">
                <a:latin typeface="Times New Roman" panose="02020603050405020304" pitchFamily="18" charset="0"/>
                <a:cs typeface="B Nazanin" panose="00000400000000000000" pitchFamily="2" charset="-78"/>
              </a:rPr>
              <a:t> </a:t>
            </a:r>
            <a:r>
              <a:rPr lang="fa-IR" sz="2800" dirty="0">
                <a:latin typeface="Times New Roman" panose="02020603050405020304" pitchFamily="18" charset="0"/>
                <a:cs typeface="B Nazanin" panose="00000400000000000000" pitchFamily="2" charset="-78"/>
              </a:rPr>
              <a:t>دارد بدون این که هیچ یک از خطرات </a:t>
            </a:r>
            <a:r>
              <a:rPr lang="fa-IR" sz="2800" dirty="0" smtClean="0">
                <a:latin typeface="Times New Roman" panose="02020603050405020304" pitchFamily="18" charset="0"/>
                <a:cs typeface="B Nazanin" panose="00000400000000000000" pitchFamily="2" charset="-78"/>
              </a:rPr>
              <a:t>قبلی را داشته </a:t>
            </a:r>
            <a:r>
              <a:rPr lang="fa-IR" sz="2800" dirty="0">
                <a:latin typeface="Times New Roman" panose="02020603050405020304" pitchFamily="18" charset="0"/>
                <a:cs typeface="B Nazanin" panose="00000400000000000000" pitchFamily="2" charset="-78"/>
              </a:rPr>
              <a:t>باشد. </a:t>
            </a:r>
            <a:endParaRPr lang="en-US" sz="2800" dirty="0" smtClean="0">
              <a:latin typeface="Times New Roman" panose="02020603050405020304" pitchFamily="18" charset="0"/>
              <a:cs typeface="B Nazanin" panose="00000400000000000000" pitchFamily="2" charset="-78"/>
            </a:endParaRPr>
          </a:p>
        </p:txBody>
      </p:sp>
      <p:sp>
        <p:nvSpPr>
          <p:cNvPr id="2" name="Slide Number Placeholder 1"/>
          <p:cNvSpPr>
            <a:spLocks noGrp="1"/>
          </p:cNvSpPr>
          <p:nvPr>
            <p:ph type="sldNum" sz="quarter" idx="12"/>
          </p:nvPr>
        </p:nvSpPr>
        <p:spPr/>
        <p:txBody>
          <a:bodyPr/>
          <a:lstStyle/>
          <a:p>
            <a:fld id="{F0B78986-2869-41C1-8CF9-4E59167B5C2C}" type="slidenum">
              <a:rPr lang="en-US" smtClean="0"/>
              <a:t>12</a:t>
            </a:fld>
            <a:endParaRPr lang="en-US"/>
          </a:p>
        </p:txBody>
      </p:sp>
      <p:sp>
        <p:nvSpPr>
          <p:cNvPr id="7" name="Rectangle 1"/>
          <p:cNvSpPr txBox="1">
            <a:spLocks noChangeArrowheads="1"/>
          </p:cNvSpPr>
          <p:nvPr/>
        </p:nvSpPr>
        <p:spPr>
          <a:xfrm>
            <a:off x="2377921" y="446081"/>
            <a:ext cx="8752534" cy="694678"/>
          </a:xfrm>
          <a:prstGeom prst="rect">
            <a:avLst/>
          </a:prstGeom>
        </p:spPr>
        <p:txBody>
          <a:bodyPr vert="horz" wrap="square" lIns="90000" tIns="46800" rIns="90000" bIns="46800" rtlCol="0" anchor="ctr">
            <a:spAutoFit/>
          </a:bodyPr>
          <a:lstStyle>
            <a:defPPr>
              <a:defRPr lang="en-US"/>
            </a:defPPr>
            <a:lvl1pPr algn="r" rtl="1">
              <a:lnSpc>
                <a:spcPct val="100000"/>
              </a:lnSpc>
              <a:spcBef>
                <a:spcPct val="0"/>
              </a:spcBef>
              <a:buClr>
                <a:srgbClr val="DFDEF6"/>
              </a:buClr>
              <a:buSzPct val="100000"/>
              <a:buNone/>
              <a:tabLst>
                <a:tab pos="723900" algn="l"/>
                <a:tab pos="1447800" algn="l"/>
                <a:tab pos="2171700" algn="l"/>
                <a:tab pos="2895600" algn="l"/>
                <a:tab pos="3619500" algn="l"/>
                <a:tab pos="4343400" algn="l"/>
                <a:tab pos="5067300" algn="l"/>
                <a:tab pos="5791200" algn="l"/>
                <a:tab pos="6515100" algn="l"/>
                <a:tab pos="7239000" algn="l"/>
                <a:tab pos="7962900" algn="l"/>
              </a:tabLst>
              <a:defRPr sz="2800">
                <a:latin typeface="+mj-lt"/>
                <a:ea typeface="+mj-ea"/>
                <a:cs typeface="B Titr" panose="00000700000000000000" pitchFamily="2" charset="-78"/>
              </a:defRPr>
            </a:lvl1pPr>
          </a:lstStyle>
          <a:p>
            <a:pPr algn="just">
              <a:lnSpc>
                <a:spcPct val="150000"/>
              </a:lnSpc>
            </a:pPr>
            <a:r>
              <a:rPr lang="fa-IR" sz="2600" b="1" dirty="0">
                <a:latin typeface="Times New Roman" panose="02020603050405020304" pitchFamily="18" charset="0"/>
              </a:rPr>
              <a:t>تصویر برداری تشدید مغناطیسی کارکردی: </a:t>
            </a:r>
            <a:r>
              <a:rPr lang="en-US" sz="2600" b="1" dirty="0">
                <a:latin typeface="Times New Roman" panose="02020603050405020304" pitchFamily="18" charset="0"/>
              </a:rPr>
              <a:t>fMRI</a:t>
            </a:r>
            <a:r>
              <a:rPr lang="en-US" sz="2400" b="1" dirty="0">
                <a:latin typeface="Times New Roman" panose="02020603050405020304" pitchFamily="18" charset="0"/>
              </a:rPr>
              <a:t> (functional</a:t>
            </a:r>
            <a:r>
              <a:rPr lang="en-US" sz="2000" b="1" dirty="0">
                <a:latin typeface="Times New Roman" panose="02020603050405020304" pitchFamily="18" charset="0"/>
              </a:rPr>
              <a:t> </a:t>
            </a:r>
            <a:r>
              <a:rPr lang="en-US" sz="2400" b="1" dirty="0">
                <a:latin typeface="Times New Roman" panose="02020603050405020304" pitchFamily="18" charset="0"/>
              </a:rPr>
              <a:t>MRI)</a:t>
            </a:r>
            <a:r>
              <a:rPr lang="fa-IR" sz="2400" b="1" dirty="0">
                <a:latin typeface="Times New Roman" panose="02020603050405020304" pitchFamily="18" charset="0"/>
              </a:rPr>
              <a:t> </a:t>
            </a:r>
            <a:endParaRPr lang="fa-IR" b="1" dirty="0">
              <a:latin typeface="Times New Roman" panose="02020603050405020304" pitchFamily="18" charset="0"/>
            </a:endParaRPr>
          </a:p>
        </p:txBody>
      </p:sp>
      <p:pic>
        <p:nvPicPr>
          <p:cNvPr id="8" name="Picture 5" descr="NeoPulseustration.jpg"/>
          <p:cNvPicPr>
            <a:picLocks noChangeAspect="1"/>
          </p:cNvPicPr>
          <p:nvPr/>
        </p:nvPicPr>
        <p:blipFill>
          <a:blip r:embed="rId3"/>
          <a:srcRect/>
          <a:stretch>
            <a:fillRect/>
          </a:stretch>
        </p:blipFill>
        <p:spPr bwMode="auto">
          <a:xfrm>
            <a:off x="1371611" y="0"/>
            <a:ext cx="1006310" cy="1261241"/>
          </a:xfrm>
          <a:prstGeom prst="rect">
            <a:avLst/>
          </a:prstGeom>
          <a:noFill/>
          <a:ln w="9525">
            <a:noFill/>
            <a:miter lim="800000"/>
            <a:headEnd/>
            <a:tailEnd/>
          </a:ln>
        </p:spPr>
      </p:pic>
    </p:spTree>
    <p:extLst>
      <p:ext uri="{BB962C8B-B14F-4D97-AF65-F5344CB8AC3E}">
        <p14:creationId xmlns:p14="http://schemas.microsoft.com/office/powerpoint/2010/main" val="411520965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872"/>
            <a:ext cx="12191999" cy="6863871"/>
          </a:xfrm>
          <a:prstGeom prst="rect">
            <a:avLst/>
          </a:prstGeom>
        </p:spPr>
      </p:pic>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371611" y="1463010"/>
                <a:ext cx="9869204" cy="4893339"/>
              </a:xfrm>
            </p:spPr>
            <p:txBody>
              <a:bodyPr>
                <a:normAutofit/>
              </a:bodyPr>
              <a:lstStyle/>
              <a:p>
                <a:pPr algn="just" rtl="1">
                  <a:buClr>
                    <a:srgbClr val="00FFFF"/>
                  </a:buClr>
                  <a:buSzPct val="80000"/>
                  <a:buFont typeface="Wingdings" panose="05000000000000000000" pitchFamily="2" charset="2"/>
                  <a:buChar char="q"/>
                </a:pPr>
                <a:r>
                  <a:rPr lang="fa-IR" dirty="0" smtClean="0">
                    <a:cs typeface="B Nazanin" panose="00000400000000000000" pitchFamily="2" charset="-78"/>
                  </a:rPr>
                  <a:t> سِگال برای اولین بار </a:t>
                </a:r>
                <a:r>
                  <a:rPr lang="fa-IR" dirty="0">
                    <a:cs typeface="B Nazanin" panose="00000400000000000000" pitchFamily="2" charset="-78"/>
                  </a:rPr>
                  <a:t>در سال 1911 </a:t>
                </a:r>
                <a:r>
                  <a:rPr lang="fa-IR" dirty="0" smtClean="0">
                    <a:cs typeface="B Nazanin" panose="00000400000000000000" pitchFamily="2" charset="-78"/>
                  </a:rPr>
                  <a:t>اعلام کرد که مغز از عناصر اصلی ساختاری به نام نورون تشکیل شده است. </a:t>
                </a:r>
              </a:p>
              <a:p>
                <a:pPr lvl="0" algn="just" rtl="1">
                  <a:buClr>
                    <a:srgbClr val="00FFFF"/>
                  </a:buClr>
                  <a:buSzPct val="80000"/>
                  <a:buFont typeface="Wingdings" panose="05000000000000000000" pitchFamily="2" charset="2"/>
                  <a:buChar char="q"/>
                </a:pPr>
                <a:r>
                  <a:rPr lang="fa-IR" dirty="0" smtClean="0">
                    <a:cs typeface="B Nazanin" panose="00000400000000000000" pitchFamily="2" charset="-78"/>
                  </a:rPr>
                  <a:t> مغز </a:t>
                </a:r>
                <a:r>
                  <a:rPr lang="fa-IR" dirty="0">
                    <a:cs typeface="B Nazanin" panose="00000400000000000000" pitchFamily="2" charset="-78"/>
                  </a:rPr>
                  <a:t>از </a:t>
                </a:r>
                <a14:m>
                  <m:oMath xmlns:m="http://schemas.openxmlformats.org/officeDocument/2006/math">
                    <m:sSup>
                      <m:sSupPr>
                        <m:ctrlPr>
                          <a:rPr lang="fa-IR" i="1">
                            <a:latin typeface="Cambria Math" panose="02040503050406030204" pitchFamily="18" charset="0"/>
                            <a:cs typeface="B Nazanin" panose="00000400000000000000" pitchFamily="2" charset="-78"/>
                          </a:rPr>
                        </m:ctrlPr>
                      </m:sSupPr>
                      <m:e>
                        <m:r>
                          <a:rPr lang="fa-IR">
                            <a:latin typeface="Cambria Math" panose="02040503050406030204" pitchFamily="18" charset="0"/>
                            <a:cs typeface="B Nazanin" panose="00000400000000000000" pitchFamily="2" charset="-78"/>
                          </a:rPr>
                          <m:t>10</m:t>
                        </m:r>
                      </m:e>
                      <m:sup>
                        <m:r>
                          <a:rPr lang="fa-IR">
                            <a:latin typeface="Cambria Math" panose="02040503050406030204" pitchFamily="18" charset="0"/>
                            <a:cs typeface="B Nazanin" panose="00000400000000000000" pitchFamily="2" charset="-78"/>
                          </a:rPr>
                          <m:t>11</m:t>
                        </m:r>
                      </m:sup>
                    </m:sSup>
                  </m:oMath>
                </a14:m>
                <a:r>
                  <a:rPr lang="fa-IR" dirty="0">
                    <a:cs typeface="B Nazanin" panose="00000400000000000000" pitchFamily="2" charset="-78"/>
                  </a:rPr>
                  <a:t> نرون به هم مرتبط با تعداد </a:t>
                </a:r>
                <a14:m>
                  <m:oMath xmlns:m="http://schemas.openxmlformats.org/officeDocument/2006/math">
                    <m:sSup>
                      <m:sSupPr>
                        <m:ctrlPr>
                          <a:rPr lang="fa-IR" i="1">
                            <a:latin typeface="Cambria Math" panose="02040503050406030204" pitchFamily="18" charset="0"/>
                            <a:cs typeface="B Nazanin" panose="00000400000000000000" pitchFamily="2" charset="-78"/>
                          </a:rPr>
                        </m:ctrlPr>
                      </m:sSupPr>
                      <m:e>
                        <m:r>
                          <a:rPr lang="fa-IR">
                            <a:latin typeface="Cambria Math" panose="02040503050406030204" pitchFamily="18" charset="0"/>
                            <a:cs typeface="B Nazanin" panose="00000400000000000000" pitchFamily="2" charset="-78"/>
                          </a:rPr>
                          <m:t>10</m:t>
                        </m:r>
                      </m:e>
                      <m:sup>
                        <m:r>
                          <a:rPr lang="fa-IR">
                            <a:latin typeface="Cambria Math" panose="02040503050406030204" pitchFamily="18" charset="0"/>
                            <a:cs typeface="B Nazanin" panose="00000400000000000000" pitchFamily="2" charset="-78"/>
                          </a:rPr>
                          <m:t>16</m:t>
                        </m:r>
                      </m:sup>
                    </m:sSup>
                  </m:oMath>
                </a14:m>
                <a:r>
                  <a:rPr lang="fa-IR" dirty="0">
                    <a:cs typeface="B Nazanin" panose="00000400000000000000" pitchFamily="2" charset="-78"/>
                  </a:rPr>
                  <a:t> ارتباط تشکیل شده است. </a:t>
                </a:r>
                <a:endParaRPr lang="fa-IR" dirty="0" smtClean="0">
                  <a:cs typeface="B Nazanin" panose="00000400000000000000" pitchFamily="2" charset="-78"/>
                </a:endParaRPr>
              </a:p>
              <a:p>
                <a:pPr lvl="0" algn="just" rtl="1">
                  <a:buClr>
                    <a:srgbClr val="00FFFF"/>
                  </a:buClr>
                  <a:buSzPct val="80000"/>
                  <a:buFont typeface="Wingdings" panose="05000000000000000000" pitchFamily="2" charset="2"/>
                  <a:buChar char="q"/>
                </a:pPr>
                <a:r>
                  <a:rPr lang="fa-IR" dirty="0" smtClean="0">
                    <a:cs typeface="B Nazanin" panose="00000400000000000000" pitchFamily="2" charset="-78"/>
                  </a:rPr>
                  <a:t> هر نرون دارای 1000 تا 10000 ارتباط سیناپسی با </a:t>
                </a:r>
                <a:r>
                  <a:rPr lang="fa-IR" dirty="0">
                    <a:cs typeface="B Nazanin" panose="00000400000000000000" pitchFamily="2" charset="-78"/>
                  </a:rPr>
                  <a:t>دیگر </a:t>
                </a:r>
                <a:r>
                  <a:rPr lang="fa-IR" dirty="0" smtClean="0">
                    <a:cs typeface="B Nazanin" panose="00000400000000000000" pitchFamily="2" charset="-78"/>
                  </a:rPr>
                  <a:t>نرون ها می باشد. </a:t>
                </a:r>
                <a:endParaRPr lang="en-US" dirty="0">
                  <a:cs typeface="B Nazanin" panose="00000400000000000000" pitchFamily="2" charset="-78"/>
                </a:endParaRPr>
              </a:p>
              <a:p>
                <a:pPr algn="just" rtl="1">
                  <a:buClr>
                    <a:srgbClr val="00FFFF"/>
                  </a:buClr>
                  <a:buSzPct val="80000"/>
                  <a:buFont typeface="Wingdings" panose="05000000000000000000" pitchFamily="2" charset="2"/>
                  <a:buChar char="q"/>
                </a:pPr>
                <a:r>
                  <a:rPr lang="fa-IR" dirty="0" smtClean="0">
                    <a:cs typeface="B Nazanin" panose="00000400000000000000" pitchFamily="2" charset="-78"/>
                  </a:rPr>
                  <a:t> زمان </a:t>
                </a:r>
                <a:r>
                  <a:rPr lang="fa-IR" dirty="0">
                    <a:cs typeface="B Nazanin" panose="00000400000000000000" pitchFamily="2" charset="-78"/>
                  </a:rPr>
                  <a:t>پاسخ نورون مغز انسان 1 میلی ثانیه است. </a:t>
                </a:r>
                <a:r>
                  <a:rPr lang="fa-IR" dirty="0" smtClean="0">
                    <a:cs typeface="B Nazanin" panose="00000400000000000000" pitchFamily="2" charset="-78"/>
                  </a:rPr>
                  <a:t>زمان </a:t>
                </a:r>
                <a:r>
                  <a:rPr lang="fa-IR" dirty="0">
                    <a:cs typeface="B Nazanin" panose="00000400000000000000" pitchFamily="2" charset="-78"/>
                  </a:rPr>
                  <a:t>پاسخ یک مدار سیلیکونی (کامپیوتر) 1 نانو ثانیه است. یعنی 1 میلیون بار سریعتر از نورون مغز انسان است. </a:t>
                </a:r>
                <a:endParaRPr lang="en-US" dirty="0">
                  <a:cs typeface="B Nazanin" panose="00000400000000000000" pitchFamily="2" charset="-78"/>
                </a:endParaRPr>
              </a:p>
              <a:p>
                <a:pPr algn="just" rtl="1">
                  <a:buClr>
                    <a:srgbClr val="00FFFF"/>
                  </a:buClr>
                  <a:buSzPct val="80000"/>
                  <a:buFont typeface="Wingdings" panose="05000000000000000000" pitchFamily="2" charset="2"/>
                  <a:buChar char="q"/>
                </a:pPr>
                <a:r>
                  <a:rPr lang="fa-IR" dirty="0" smtClean="0">
                    <a:cs typeface="B Nazanin" panose="00000400000000000000" pitchFamily="2" charset="-78"/>
                  </a:rPr>
                  <a:t> قانون </a:t>
                </a:r>
                <a:r>
                  <a:rPr lang="fa-IR" dirty="0">
                    <a:cs typeface="B Nazanin" panose="00000400000000000000" pitchFamily="2" charset="-78"/>
                  </a:rPr>
                  <a:t>100 گام: در مغز انسان برای هر فعالیتی حداکثر 100 نورون دخالت می </a:t>
                </a:r>
                <a:r>
                  <a:rPr lang="fa-IR" dirty="0" smtClean="0">
                    <a:cs typeface="B Nazanin" panose="00000400000000000000" pitchFamily="2" charset="-78"/>
                  </a:rPr>
                  <a:t>کنند</a:t>
                </a:r>
                <a:r>
                  <a:rPr lang="fa-IR" dirty="0">
                    <a:cs typeface="B Nazanin" panose="00000400000000000000" pitchFamily="2" charset="-78"/>
                  </a:rPr>
                  <a:t>. پس هر عمل در مغز انسان در بدترین حالت در 100 میلی ثانیه تصمیم گیری می شود. </a:t>
                </a:r>
                <a:endParaRPr lang="en-US" dirty="0">
                  <a:cs typeface="B Nazanin" panose="00000400000000000000" pitchFamily="2" charset="-78"/>
                </a:endParaRPr>
              </a:p>
              <a:p>
                <a:pPr algn="just" rtl="1">
                  <a:buClr>
                    <a:srgbClr val="00FFFF"/>
                  </a:buClr>
                  <a:buSzPct val="80000"/>
                  <a:buFont typeface="Wingdings" panose="05000000000000000000" pitchFamily="2" charset="2"/>
                  <a:buChar char="q"/>
                </a:pPr>
                <a:endParaRPr lang="en-US" dirty="0">
                  <a:cs typeface="B Nazanin" panose="00000400000000000000" pitchFamily="2" charset="-78"/>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371611" y="1463010"/>
                <a:ext cx="9869204" cy="4893339"/>
              </a:xfrm>
              <a:blipFill rotWithShape="0">
                <a:blip r:embed="rId3"/>
                <a:stretch>
                  <a:fillRect l="-2162" t="-1993" r="-803"/>
                </a:stretch>
              </a:blipFill>
            </p:spPr>
            <p:txBody>
              <a:bodyPr/>
              <a:lstStyle/>
              <a:p>
                <a:r>
                  <a:rPr lang="en-US">
                    <a:noFill/>
                  </a:rPr>
                  <a:t> </a:t>
                </a:r>
              </a:p>
            </p:txBody>
          </p:sp>
        </mc:Fallback>
      </mc:AlternateContent>
      <p:sp>
        <p:nvSpPr>
          <p:cNvPr id="4" name="Slide Number Placeholder 3"/>
          <p:cNvSpPr>
            <a:spLocks noGrp="1"/>
          </p:cNvSpPr>
          <p:nvPr>
            <p:ph type="sldNum" sz="quarter" idx="12"/>
          </p:nvPr>
        </p:nvSpPr>
        <p:spPr/>
        <p:txBody>
          <a:bodyPr/>
          <a:lstStyle/>
          <a:p>
            <a:fld id="{F0B78986-2869-41C1-8CF9-4E59167B5C2C}" type="slidenum">
              <a:rPr lang="en-US" smtClean="0"/>
              <a:t>13</a:t>
            </a:fld>
            <a:endParaRPr lang="en-US"/>
          </a:p>
        </p:txBody>
      </p:sp>
      <p:sp>
        <p:nvSpPr>
          <p:cNvPr id="5" name="Rectangle 1"/>
          <p:cNvSpPr txBox="1">
            <a:spLocks noChangeArrowheads="1"/>
          </p:cNvSpPr>
          <p:nvPr/>
        </p:nvSpPr>
        <p:spPr>
          <a:xfrm>
            <a:off x="3878317" y="451889"/>
            <a:ext cx="6889532" cy="525401"/>
          </a:xfrm>
          <a:prstGeom prst="rect">
            <a:avLst/>
          </a:prstGeom>
        </p:spPr>
        <p:txBody>
          <a:bodyPr vert="horz" wrap="square" lIns="90000" tIns="46800" rIns="90000" bIns="46800" rtlCol="0" anchor="ctr">
            <a:spAutoFit/>
          </a:bodyPr>
          <a:lstStyle>
            <a:defPPr>
              <a:defRPr lang="en-US"/>
            </a:defPPr>
            <a:lvl1pPr algn="r" rtl="1">
              <a:lnSpc>
                <a:spcPct val="100000"/>
              </a:lnSpc>
              <a:spcBef>
                <a:spcPct val="0"/>
              </a:spcBef>
              <a:buClr>
                <a:srgbClr val="DFDEF6"/>
              </a:buClr>
              <a:buSzPct val="100000"/>
              <a:buNone/>
              <a:tabLst>
                <a:tab pos="723900" algn="l"/>
                <a:tab pos="1447800" algn="l"/>
                <a:tab pos="2171700" algn="l"/>
                <a:tab pos="2895600" algn="l"/>
                <a:tab pos="3619500" algn="l"/>
                <a:tab pos="4343400" algn="l"/>
                <a:tab pos="5067300" algn="l"/>
                <a:tab pos="5791200" algn="l"/>
                <a:tab pos="6515100" algn="l"/>
                <a:tab pos="7239000" algn="l"/>
                <a:tab pos="7962900" algn="l"/>
              </a:tabLst>
              <a:defRPr sz="2800">
                <a:latin typeface="+mj-lt"/>
                <a:ea typeface="+mj-ea"/>
                <a:cs typeface="B Titr" panose="00000700000000000000" pitchFamily="2" charset="-78"/>
              </a:defRPr>
            </a:lvl1pPr>
          </a:lstStyle>
          <a:p>
            <a:r>
              <a:rPr lang="fa-IR" dirty="0" smtClean="0"/>
              <a:t>نورون </a:t>
            </a:r>
            <a:endParaRPr lang="en-US" dirty="0"/>
          </a:p>
        </p:txBody>
      </p:sp>
      <p:pic>
        <p:nvPicPr>
          <p:cNvPr id="8" name="Picture 5" descr="NeoPulseustration.jpg"/>
          <p:cNvPicPr>
            <a:picLocks noChangeAspect="1"/>
          </p:cNvPicPr>
          <p:nvPr/>
        </p:nvPicPr>
        <p:blipFill>
          <a:blip r:embed="rId4"/>
          <a:srcRect/>
          <a:stretch>
            <a:fillRect/>
          </a:stretch>
        </p:blipFill>
        <p:spPr bwMode="auto">
          <a:xfrm>
            <a:off x="1371611" y="0"/>
            <a:ext cx="1006310" cy="1261241"/>
          </a:xfrm>
          <a:prstGeom prst="rect">
            <a:avLst/>
          </a:prstGeom>
          <a:noFill/>
          <a:ln w="9525">
            <a:noFill/>
            <a:miter lim="800000"/>
            <a:headEnd/>
            <a:tailEnd/>
          </a:ln>
        </p:spPr>
      </p:pic>
    </p:spTree>
    <p:extLst>
      <p:ext uri="{BB962C8B-B14F-4D97-AF65-F5344CB8AC3E}">
        <p14:creationId xmlns:p14="http://schemas.microsoft.com/office/powerpoint/2010/main" val="27883468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872"/>
            <a:ext cx="12191999" cy="6863871"/>
          </a:xfrm>
          <a:prstGeom prst="rect">
            <a:avLst/>
          </a:prstGeom>
        </p:spPr>
      </p:pic>
      <p:sp>
        <p:nvSpPr>
          <p:cNvPr id="7171" name="Rectangle 2"/>
          <p:cNvSpPr>
            <a:spLocks noGrp="1" noChangeArrowheads="1"/>
          </p:cNvSpPr>
          <p:nvPr>
            <p:ph type="body" idx="1"/>
          </p:nvPr>
        </p:nvSpPr>
        <p:spPr>
          <a:xfrm>
            <a:off x="1387377" y="1720812"/>
            <a:ext cx="9821906" cy="3582648"/>
          </a:xfrm>
        </p:spPr>
        <p:txBody>
          <a:bodyPr vert="horz" wrap="square" lIns="90000" tIns="46800" rIns="90000" bIns="46800" rtlCol="0">
            <a:spAutoFit/>
          </a:bodyPr>
          <a:lstStyle/>
          <a:p>
            <a:pPr algn="just" rtl="1">
              <a:lnSpc>
                <a:spcPct val="150000"/>
              </a:lnSpc>
              <a:buClr>
                <a:srgbClr val="00FFFF"/>
              </a:buClr>
              <a:buSzPct val="80000"/>
              <a:buFont typeface="Wingdings" panose="05000000000000000000" pitchFamily="2" charset="2"/>
              <a:buChar char="q"/>
            </a:pPr>
            <a:r>
              <a:rPr lang="fa-IR" dirty="0" smtClean="0">
                <a:cs typeface="B Nazanin" panose="00000400000000000000" pitchFamily="2" charset="-78"/>
              </a:rPr>
              <a:t>  نورون </a:t>
            </a:r>
            <a:r>
              <a:rPr lang="fa-IR" dirty="0">
                <a:cs typeface="B Nazanin" panose="00000400000000000000" pitchFamily="2" charset="-78"/>
              </a:rPr>
              <a:t>ها پایه و اساس میکروسکوپی مغز هستند. </a:t>
            </a:r>
            <a:endParaRPr lang="fa-IR" dirty="0" smtClean="0">
              <a:cs typeface="B Nazanin" panose="00000400000000000000" pitchFamily="2" charset="-78"/>
            </a:endParaRPr>
          </a:p>
          <a:p>
            <a:pPr algn="just" rtl="1">
              <a:lnSpc>
                <a:spcPct val="150000"/>
              </a:lnSpc>
              <a:buClr>
                <a:srgbClr val="00FFFF"/>
              </a:buClr>
              <a:buSzPct val="80000"/>
              <a:buFont typeface="Wingdings" panose="05000000000000000000" pitchFamily="2" charset="2"/>
              <a:buChar char="q"/>
            </a:pPr>
            <a:r>
              <a:rPr lang="fa-IR" dirty="0" smtClean="0">
                <a:cs typeface="B Nazanin" panose="00000400000000000000" pitchFamily="2" charset="-78"/>
              </a:rPr>
              <a:t>  هدف </a:t>
            </a:r>
            <a:r>
              <a:rPr lang="fa-IR" dirty="0">
                <a:cs typeface="B Nazanin" panose="00000400000000000000" pitchFamily="2" charset="-78"/>
              </a:rPr>
              <a:t>نورون انتقال پیام به صورت یک تکان الکتریکی است. </a:t>
            </a:r>
            <a:endParaRPr lang="fa-IR" dirty="0" smtClean="0">
              <a:cs typeface="B Nazanin" panose="00000400000000000000" pitchFamily="2" charset="-78"/>
            </a:endParaRPr>
          </a:p>
          <a:p>
            <a:pPr algn="just" rtl="1">
              <a:lnSpc>
                <a:spcPct val="150000"/>
              </a:lnSpc>
              <a:buClr>
                <a:srgbClr val="00FFFF"/>
              </a:buClr>
              <a:buSzPct val="80000"/>
              <a:buFont typeface="Wingdings" panose="05000000000000000000" pitchFamily="2" charset="2"/>
              <a:buChar char="q"/>
            </a:pPr>
            <a:r>
              <a:rPr lang="fa-IR" dirty="0" smtClean="0">
                <a:cs typeface="B Nazanin" panose="00000400000000000000" pitchFamily="2" charset="-78"/>
              </a:rPr>
              <a:t>  یک </a:t>
            </a:r>
            <a:r>
              <a:rPr lang="fa-IR" dirty="0">
                <a:cs typeface="B Nazanin" panose="00000400000000000000" pitchFamily="2" charset="-78"/>
              </a:rPr>
              <a:t>نورون را می توان به عنوان یک حلقه در یک زنجیر پیچیده در نظر گرفت زیرا هر نورون پیام را از نورون قبلی دریافت می کند و آن گاه تصمیم می گیرد که آیا پیامی از آن چه را که دریافت کرده است بفرستد یا نه؟ </a:t>
            </a:r>
            <a:endParaRPr lang="en-US" dirty="0">
              <a:cs typeface="B Nazanin" panose="00000400000000000000" pitchFamily="2" charset="-78"/>
            </a:endParaRPr>
          </a:p>
        </p:txBody>
      </p:sp>
      <p:sp>
        <p:nvSpPr>
          <p:cNvPr id="2" name="Slide Number Placeholder 1"/>
          <p:cNvSpPr>
            <a:spLocks noGrp="1"/>
          </p:cNvSpPr>
          <p:nvPr>
            <p:ph type="sldNum" sz="quarter" idx="12"/>
          </p:nvPr>
        </p:nvSpPr>
        <p:spPr/>
        <p:txBody>
          <a:bodyPr/>
          <a:lstStyle/>
          <a:p>
            <a:fld id="{F0B78986-2869-41C1-8CF9-4E59167B5C2C}" type="slidenum">
              <a:rPr lang="en-US" smtClean="0"/>
              <a:t>14</a:t>
            </a:fld>
            <a:endParaRPr lang="en-US" dirty="0"/>
          </a:p>
        </p:txBody>
      </p:sp>
      <p:sp>
        <p:nvSpPr>
          <p:cNvPr id="7" name="Rectangle 1"/>
          <p:cNvSpPr txBox="1">
            <a:spLocks noChangeArrowheads="1"/>
          </p:cNvSpPr>
          <p:nvPr/>
        </p:nvSpPr>
        <p:spPr>
          <a:xfrm>
            <a:off x="3878317" y="451889"/>
            <a:ext cx="6889532" cy="525401"/>
          </a:xfrm>
          <a:prstGeom prst="rect">
            <a:avLst/>
          </a:prstGeom>
        </p:spPr>
        <p:txBody>
          <a:bodyPr vert="horz" wrap="square" lIns="90000" tIns="46800" rIns="90000" bIns="46800" rtlCol="0" anchor="ctr">
            <a:spAutoFit/>
          </a:bodyPr>
          <a:lstStyle>
            <a:defPPr>
              <a:defRPr lang="en-US"/>
            </a:defPPr>
            <a:lvl1pPr algn="r" rtl="1">
              <a:lnSpc>
                <a:spcPct val="100000"/>
              </a:lnSpc>
              <a:spcBef>
                <a:spcPct val="0"/>
              </a:spcBef>
              <a:buClr>
                <a:srgbClr val="DFDEF6"/>
              </a:buClr>
              <a:buSzPct val="100000"/>
              <a:buNone/>
              <a:tabLst>
                <a:tab pos="723900" algn="l"/>
                <a:tab pos="1447800" algn="l"/>
                <a:tab pos="2171700" algn="l"/>
                <a:tab pos="2895600" algn="l"/>
                <a:tab pos="3619500" algn="l"/>
                <a:tab pos="4343400" algn="l"/>
                <a:tab pos="5067300" algn="l"/>
                <a:tab pos="5791200" algn="l"/>
                <a:tab pos="6515100" algn="l"/>
                <a:tab pos="7239000" algn="l"/>
                <a:tab pos="7962900" algn="l"/>
              </a:tabLst>
              <a:defRPr sz="2800">
                <a:latin typeface="+mj-lt"/>
                <a:ea typeface="+mj-ea"/>
                <a:cs typeface="B Titr" panose="00000700000000000000" pitchFamily="2" charset="-78"/>
              </a:defRPr>
            </a:lvl1pPr>
          </a:lstStyle>
          <a:p>
            <a:r>
              <a:rPr lang="fa-IR" dirty="0"/>
              <a:t>تصویر کوچک: آناتومی و فیزیولوژی نورون</a:t>
            </a:r>
            <a:endParaRPr lang="en-US" dirty="0"/>
          </a:p>
        </p:txBody>
      </p:sp>
      <p:pic>
        <p:nvPicPr>
          <p:cNvPr id="8" name="Picture 5" descr="NeoPulseustration.jpg"/>
          <p:cNvPicPr>
            <a:picLocks noChangeAspect="1"/>
          </p:cNvPicPr>
          <p:nvPr/>
        </p:nvPicPr>
        <p:blipFill>
          <a:blip r:embed="rId4"/>
          <a:srcRect/>
          <a:stretch>
            <a:fillRect/>
          </a:stretch>
        </p:blipFill>
        <p:spPr bwMode="auto">
          <a:xfrm>
            <a:off x="1371611" y="0"/>
            <a:ext cx="1006310" cy="1261241"/>
          </a:xfrm>
          <a:prstGeom prst="rect">
            <a:avLst/>
          </a:prstGeom>
          <a:noFill/>
          <a:ln w="9525">
            <a:noFill/>
            <a:miter lim="800000"/>
            <a:headEnd/>
            <a:tailEnd/>
          </a:ln>
        </p:spPr>
      </p:pic>
    </p:spTree>
    <p:extLst>
      <p:ext uri="{BB962C8B-B14F-4D97-AF65-F5344CB8AC3E}">
        <p14:creationId xmlns:p14="http://schemas.microsoft.com/office/powerpoint/2010/main" val="289908762"/>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F0B78986-2869-41C1-8CF9-4E59167B5C2C}" type="slidenum">
              <a:rPr lang="en-US" smtClean="0"/>
              <a:t>15</a:t>
            </a:fld>
            <a:endParaRPr lang="en-US"/>
          </a:p>
        </p:txBody>
      </p:sp>
      <p:pic>
        <p:nvPicPr>
          <p:cNvPr id="7" name="Picture 6"/>
          <p:cNvPicPr/>
          <p:nvPr/>
        </p:nvPicPr>
        <p:blipFill>
          <a:blip r:embed="rId3">
            <a:extLst>
              <a:ext uri="{28A0092B-C50C-407E-A947-70E740481C1C}">
                <a14:useLocalDpi xmlns:a14="http://schemas.microsoft.com/office/drawing/2010/main" val="0"/>
              </a:ext>
            </a:extLst>
          </a:blip>
          <a:stretch>
            <a:fillRect/>
          </a:stretch>
        </p:blipFill>
        <p:spPr>
          <a:xfrm>
            <a:off x="1302985" y="0"/>
            <a:ext cx="9530553" cy="6858001"/>
          </a:xfrm>
          <a:prstGeom prst="rect">
            <a:avLst/>
          </a:prstGeom>
        </p:spPr>
      </p:pic>
    </p:spTree>
    <p:extLst>
      <p:ext uri="{BB962C8B-B14F-4D97-AF65-F5344CB8AC3E}">
        <p14:creationId xmlns:p14="http://schemas.microsoft.com/office/powerpoint/2010/main" val="82290227"/>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0B78986-2869-41C1-8CF9-4E59167B5C2C}" type="slidenum">
              <a:rPr lang="en-US" smtClean="0"/>
              <a:t>16</a:t>
            </a:fld>
            <a:endParaRPr lang="en-US"/>
          </a:p>
        </p:txBody>
      </p:sp>
      <p:pic>
        <p:nvPicPr>
          <p:cNvPr id="5" name="Picture 4"/>
          <p:cNvPicPr/>
          <p:nvPr/>
        </p:nvPicPr>
        <p:blipFill>
          <a:blip r:embed="rId2">
            <a:extLst>
              <a:ext uri="{28A0092B-C50C-407E-A947-70E740481C1C}">
                <a14:useLocalDpi xmlns:a14="http://schemas.microsoft.com/office/drawing/2010/main" val="0"/>
              </a:ext>
            </a:extLst>
          </a:blip>
          <a:stretch>
            <a:fillRect/>
          </a:stretch>
        </p:blipFill>
        <p:spPr>
          <a:xfrm>
            <a:off x="1749973" y="-6"/>
            <a:ext cx="8765626" cy="6858006"/>
          </a:xfrm>
          <a:prstGeom prst="rect">
            <a:avLst/>
          </a:prstGeom>
        </p:spPr>
      </p:pic>
    </p:spTree>
    <p:extLst>
      <p:ext uri="{BB962C8B-B14F-4D97-AF65-F5344CB8AC3E}">
        <p14:creationId xmlns:p14="http://schemas.microsoft.com/office/powerpoint/2010/main" val="27760327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872"/>
            <a:ext cx="12191999" cy="6863871"/>
          </a:xfrm>
          <a:prstGeom prst="rect">
            <a:avLst/>
          </a:prstGeom>
        </p:spPr>
      </p:pic>
      <p:sp>
        <p:nvSpPr>
          <p:cNvPr id="3" name="Content Placeholder 2"/>
          <p:cNvSpPr>
            <a:spLocks noGrp="1"/>
          </p:cNvSpPr>
          <p:nvPr>
            <p:ph idx="1"/>
          </p:nvPr>
        </p:nvSpPr>
        <p:spPr>
          <a:xfrm>
            <a:off x="6258910" y="1403136"/>
            <a:ext cx="5073868" cy="4729655"/>
          </a:xfrm>
        </p:spPr>
        <p:txBody>
          <a:bodyPr>
            <a:noAutofit/>
          </a:bodyPr>
          <a:lstStyle/>
          <a:p>
            <a:pPr algn="just" rtl="1">
              <a:lnSpc>
                <a:spcPct val="100000"/>
              </a:lnSpc>
              <a:buClr>
                <a:srgbClr val="008000"/>
              </a:buClr>
              <a:buSzPct val="120000"/>
              <a:buFont typeface="Wingdings" panose="05000000000000000000" pitchFamily="2" charset="2"/>
              <a:buChar char="ü"/>
            </a:pPr>
            <a:r>
              <a:rPr lang="fa-IR" b="1" dirty="0" smtClean="0">
                <a:cs typeface="B Nazanin" panose="00000400000000000000" pitchFamily="2" charset="-78"/>
              </a:rPr>
              <a:t>   تقسیم بندی آناتومیست ها: </a:t>
            </a:r>
            <a:endParaRPr lang="en-US" b="1" dirty="0">
              <a:cs typeface="B Nazanin" panose="00000400000000000000" pitchFamily="2" charset="-78"/>
            </a:endParaRPr>
          </a:p>
          <a:p>
            <a:pPr algn="just" rtl="1">
              <a:lnSpc>
                <a:spcPct val="100000"/>
              </a:lnSpc>
              <a:buClr>
                <a:srgbClr val="00FFFF"/>
              </a:buClr>
              <a:buSzPct val="80000"/>
              <a:buFont typeface="Wingdings" panose="05000000000000000000" pitchFamily="2" charset="2"/>
              <a:buChar char="q"/>
            </a:pPr>
            <a:r>
              <a:rPr lang="fa-IR" dirty="0" smtClean="0">
                <a:cs typeface="B Nazanin" panose="00000400000000000000" pitchFamily="2" charset="-78"/>
              </a:rPr>
              <a:t>  سطح </a:t>
            </a:r>
            <a:r>
              <a:rPr lang="fa-IR" dirty="0">
                <a:cs typeface="B Nazanin" panose="00000400000000000000" pitchFamily="2" charset="-78"/>
              </a:rPr>
              <a:t>پشتی: به سمت بالا</a:t>
            </a:r>
            <a:endParaRPr lang="en-US" dirty="0">
              <a:cs typeface="B Nazanin" panose="00000400000000000000" pitchFamily="2" charset="-78"/>
            </a:endParaRPr>
          </a:p>
          <a:p>
            <a:pPr algn="just" rtl="1">
              <a:lnSpc>
                <a:spcPct val="100000"/>
              </a:lnSpc>
              <a:buClr>
                <a:srgbClr val="00FFFF"/>
              </a:buClr>
              <a:buSzPct val="80000"/>
              <a:buFont typeface="Wingdings" panose="05000000000000000000" pitchFamily="2" charset="2"/>
              <a:buChar char="q"/>
            </a:pPr>
            <a:r>
              <a:rPr lang="fa-IR" dirty="0" smtClean="0">
                <a:cs typeface="B Nazanin" panose="00000400000000000000" pitchFamily="2" charset="-78"/>
              </a:rPr>
              <a:t>  سطح </a:t>
            </a:r>
            <a:r>
              <a:rPr lang="fa-IR" dirty="0">
                <a:cs typeface="B Nazanin" panose="00000400000000000000" pitchFamily="2" charset="-78"/>
              </a:rPr>
              <a:t>شکمی: رو به پایین</a:t>
            </a:r>
            <a:endParaRPr lang="en-US" dirty="0">
              <a:cs typeface="B Nazanin" panose="00000400000000000000" pitchFamily="2" charset="-78"/>
            </a:endParaRPr>
          </a:p>
          <a:p>
            <a:pPr algn="just" rtl="1">
              <a:lnSpc>
                <a:spcPct val="100000"/>
              </a:lnSpc>
              <a:buClr>
                <a:srgbClr val="00FFFF"/>
              </a:buClr>
              <a:buSzPct val="80000"/>
              <a:buFont typeface="Wingdings" panose="05000000000000000000" pitchFamily="2" charset="2"/>
              <a:buChar char="q"/>
            </a:pPr>
            <a:r>
              <a:rPr lang="fa-IR" dirty="0" smtClean="0">
                <a:cs typeface="B Nazanin" panose="00000400000000000000" pitchFamily="2" charset="-78"/>
              </a:rPr>
              <a:t>  قدامی</a:t>
            </a:r>
            <a:r>
              <a:rPr lang="fa-IR" dirty="0">
                <a:cs typeface="B Nazanin" panose="00000400000000000000" pitchFamily="2" charset="-78"/>
              </a:rPr>
              <a:t>: نواحی </a:t>
            </a:r>
            <a:r>
              <a:rPr lang="fa-IR" dirty="0" smtClean="0">
                <a:cs typeface="B Nazanin" panose="00000400000000000000" pitchFamily="2" charset="-78"/>
              </a:rPr>
              <a:t>سمت </a:t>
            </a:r>
            <a:r>
              <a:rPr lang="fa-IR" dirty="0">
                <a:cs typeface="B Nazanin" panose="00000400000000000000" pitchFamily="2" charset="-78"/>
              </a:rPr>
              <a:t>جلوی </a:t>
            </a:r>
            <a:r>
              <a:rPr lang="fa-IR" dirty="0" smtClean="0">
                <a:cs typeface="B Nazanin" panose="00000400000000000000" pitchFamily="2" charset="-78"/>
              </a:rPr>
              <a:t>مغز</a:t>
            </a:r>
            <a:endParaRPr lang="en-US" dirty="0">
              <a:cs typeface="B Nazanin" panose="00000400000000000000" pitchFamily="2" charset="-78"/>
            </a:endParaRPr>
          </a:p>
          <a:p>
            <a:pPr algn="just" rtl="1">
              <a:lnSpc>
                <a:spcPct val="100000"/>
              </a:lnSpc>
              <a:buClr>
                <a:srgbClr val="00FFFF"/>
              </a:buClr>
              <a:buSzPct val="80000"/>
              <a:buFont typeface="Wingdings" panose="05000000000000000000" pitchFamily="2" charset="2"/>
              <a:buChar char="q"/>
            </a:pPr>
            <a:r>
              <a:rPr lang="fa-IR" dirty="0" smtClean="0">
                <a:cs typeface="B Nazanin" panose="00000400000000000000" pitchFamily="2" charset="-78"/>
              </a:rPr>
              <a:t>  خلفی</a:t>
            </a:r>
            <a:r>
              <a:rPr lang="fa-IR" dirty="0">
                <a:cs typeface="B Nazanin" panose="00000400000000000000" pitchFamily="2" charset="-78"/>
              </a:rPr>
              <a:t>: نواحی </a:t>
            </a:r>
            <a:r>
              <a:rPr lang="fa-IR" dirty="0" smtClean="0">
                <a:cs typeface="B Nazanin" panose="00000400000000000000" pitchFamily="2" charset="-78"/>
              </a:rPr>
              <a:t>سمت </a:t>
            </a:r>
            <a:r>
              <a:rPr lang="fa-IR" dirty="0">
                <a:cs typeface="B Nazanin" panose="00000400000000000000" pitchFamily="2" charset="-78"/>
              </a:rPr>
              <a:t>عقب </a:t>
            </a:r>
            <a:r>
              <a:rPr lang="fa-IR" dirty="0" smtClean="0">
                <a:cs typeface="B Nazanin" panose="00000400000000000000" pitchFamily="2" charset="-78"/>
              </a:rPr>
              <a:t>مغز</a:t>
            </a:r>
            <a:endParaRPr lang="en-US" dirty="0">
              <a:cs typeface="B Nazanin" panose="00000400000000000000" pitchFamily="2" charset="-78"/>
            </a:endParaRPr>
          </a:p>
          <a:p>
            <a:pPr algn="just" rtl="1">
              <a:lnSpc>
                <a:spcPct val="100000"/>
              </a:lnSpc>
              <a:buClr>
                <a:srgbClr val="00FFFF"/>
              </a:buClr>
              <a:buSzPct val="80000"/>
              <a:buFont typeface="Wingdings" panose="05000000000000000000" pitchFamily="2" charset="2"/>
              <a:buChar char="q"/>
            </a:pPr>
            <a:r>
              <a:rPr lang="fa-IR" dirty="0" smtClean="0">
                <a:cs typeface="B Nazanin" panose="00000400000000000000" pitchFamily="2" charset="-78"/>
              </a:rPr>
              <a:t>  میانی</a:t>
            </a:r>
            <a:r>
              <a:rPr lang="fa-IR" dirty="0">
                <a:cs typeface="B Nazanin" panose="00000400000000000000" pitchFamily="2" charset="-78"/>
              </a:rPr>
              <a:t>: نواحی که در وسط مغز هستند</a:t>
            </a:r>
            <a:endParaRPr lang="en-US" dirty="0">
              <a:cs typeface="B Nazanin" panose="00000400000000000000" pitchFamily="2" charset="-78"/>
            </a:endParaRPr>
          </a:p>
          <a:p>
            <a:pPr algn="just" rtl="1">
              <a:lnSpc>
                <a:spcPct val="100000"/>
              </a:lnSpc>
              <a:buClr>
                <a:srgbClr val="00FFFF"/>
              </a:buClr>
              <a:buSzPct val="80000"/>
              <a:buFont typeface="Wingdings" panose="05000000000000000000" pitchFamily="2" charset="2"/>
              <a:buChar char="q"/>
            </a:pPr>
            <a:r>
              <a:rPr lang="fa-IR" dirty="0" smtClean="0">
                <a:cs typeface="B Nazanin" panose="00000400000000000000" pitchFamily="2" charset="-78"/>
              </a:rPr>
              <a:t>  طرفی</a:t>
            </a:r>
            <a:r>
              <a:rPr lang="fa-IR" dirty="0">
                <a:cs typeface="B Nazanin" panose="00000400000000000000" pitchFamily="2" charset="-78"/>
              </a:rPr>
              <a:t>: قسمت </a:t>
            </a:r>
            <a:r>
              <a:rPr lang="fa-IR" dirty="0" smtClean="0">
                <a:cs typeface="B Nazanin" panose="00000400000000000000" pitchFamily="2" charset="-78"/>
              </a:rPr>
              <a:t>های نزدیک به بیرون</a:t>
            </a:r>
            <a:endParaRPr lang="en-US"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F0B78986-2869-41C1-8CF9-4E59167B5C2C}" type="slidenum">
              <a:rPr lang="en-US" smtClean="0"/>
              <a:t>17</a:t>
            </a:fld>
            <a:endParaRPr lang="en-US"/>
          </a:p>
        </p:txBody>
      </p:sp>
      <p:sp>
        <p:nvSpPr>
          <p:cNvPr id="8" name="Content Placeholder 2"/>
          <p:cNvSpPr txBox="1">
            <a:spLocks/>
          </p:cNvSpPr>
          <p:nvPr/>
        </p:nvSpPr>
        <p:spPr>
          <a:xfrm>
            <a:off x="1371611" y="1403136"/>
            <a:ext cx="5202621" cy="4871549"/>
          </a:xfrm>
          <a:prstGeom prst="rect">
            <a:avLst/>
          </a:prstGeom>
        </p:spPr>
        <p:txBody>
          <a:bodyPr vert="horz" lIns="91440" tIns="45720" rIns="91440" bIns="45720" rtlCol="0">
            <a:noAutofit/>
          </a:bodyPr>
          <a:lstStyle>
            <a:lvl1pPr indent="0" algn="just" rtl="1">
              <a:lnSpc>
                <a:spcPct val="90000"/>
              </a:lnSpc>
              <a:spcBef>
                <a:spcPts val="1000"/>
              </a:spcBef>
              <a:buFont typeface="Arial" panose="020B0604020202020204" pitchFamily="34" charset="0"/>
              <a:buNone/>
              <a:defRPr sz="2400" b="1">
                <a:cs typeface="B Nazanin" panose="00000400000000000000" pitchFamily="2" charset="-78"/>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342900" indent="-342900">
              <a:lnSpc>
                <a:spcPct val="100000"/>
              </a:lnSpc>
              <a:buClr>
                <a:srgbClr val="008000"/>
              </a:buClr>
              <a:buSzPct val="120000"/>
              <a:buFont typeface="Wingdings" panose="05000000000000000000" pitchFamily="2" charset="2"/>
              <a:buChar char="ü"/>
            </a:pPr>
            <a:r>
              <a:rPr lang="fa-IR" sz="2800" dirty="0" smtClean="0"/>
              <a:t>  انواع برش های مغز: </a:t>
            </a:r>
            <a:endParaRPr lang="en-US" sz="2800" dirty="0" smtClean="0"/>
          </a:p>
          <a:p>
            <a:pPr marL="342900" indent="-342900">
              <a:lnSpc>
                <a:spcPct val="100000"/>
              </a:lnSpc>
              <a:buClr>
                <a:srgbClr val="00FFFF"/>
              </a:buClr>
              <a:buSzPct val="80000"/>
              <a:buFont typeface="Wingdings" panose="05000000000000000000" pitchFamily="2" charset="2"/>
              <a:buChar char="q"/>
            </a:pPr>
            <a:r>
              <a:rPr lang="fa-IR" sz="2800" b="0" dirty="0" smtClean="0"/>
              <a:t>سطح </a:t>
            </a:r>
            <a:r>
              <a:rPr lang="fa-IR" sz="2800" b="0" dirty="0"/>
              <a:t>ساجیتال: مغز به طور عمودی برش می خورد و به دو </a:t>
            </a:r>
            <a:r>
              <a:rPr lang="fa-IR" sz="2800" b="0" dirty="0" smtClean="0"/>
              <a:t>نیمکره چپ </a:t>
            </a:r>
            <a:r>
              <a:rPr lang="fa-IR" sz="2800" b="0" dirty="0"/>
              <a:t>و راست تقسیم می شود. </a:t>
            </a:r>
            <a:endParaRPr lang="fa-IR" sz="2800" b="0" dirty="0" smtClean="0"/>
          </a:p>
          <a:p>
            <a:pPr marL="342900" indent="-342900">
              <a:lnSpc>
                <a:spcPct val="100000"/>
              </a:lnSpc>
              <a:buClr>
                <a:srgbClr val="00FFFF"/>
              </a:buClr>
              <a:buSzPct val="80000"/>
              <a:buFont typeface="Wingdings" panose="05000000000000000000" pitchFamily="2" charset="2"/>
              <a:buChar char="q"/>
            </a:pPr>
            <a:r>
              <a:rPr lang="fa-IR" sz="2800" b="0" dirty="0" smtClean="0"/>
              <a:t>سطح </a:t>
            </a:r>
            <a:r>
              <a:rPr lang="fa-IR" sz="2800" b="0" dirty="0"/>
              <a:t>افقی: مغز به طور افقی برش می خورد و به دو قسمت پشتی و شکمی تقسیم می شود. </a:t>
            </a:r>
            <a:endParaRPr lang="fa-IR" sz="2800" b="0" dirty="0" smtClean="0"/>
          </a:p>
          <a:p>
            <a:pPr marL="342900" indent="-342900">
              <a:lnSpc>
                <a:spcPct val="100000"/>
              </a:lnSpc>
              <a:buClr>
                <a:srgbClr val="00FFFF"/>
              </a:buClr>
              <a:buSzPct val="80000"/>
              <a:buFont typeface="Wingdings" panose="05000000000000000000" pitchFamily="2" charset="2"/>
              <a:buChar char="q"/>
            </a:pPr>
            <a:r>
              <a:rPr lang="fa-IR" sz="2800" b="0" dirty="0" smtClean="0"/>
              <a:t>سطح </a:t>
            </a:r>
            <a:r>
              <a:rPr lang="fa-IR" sz="2800" b="0" dirty="0"/>
              <a:t>تاجی: مغز به طور عمودی برش می خورد و به دو قسمت قدامی و خلفی تقسیم می شود. </a:t>
            </a:r>
            <a:endParaRPr lang="en-US" sz="2800" b="0" dirty="0"/>
          </a:p>
        </p:txBody>
      </p:sp>
      <p:sp>
        <p:nvSpPr>
          <p:cNvPr id="11" name="Rectangle 1"/>
          <p:cNvSpPr txBox="1">
            <a:spLocks noChangeArrowheads="1"/>
          </p:cNvSpPr>
          <p:nvPr/>
        </p:nvSpPr>
        <p:spPr>
          <a:xfrm>
            <a:off x="3878317" y="451889"/>
            <a:ext cx="6889532" cy="525401"/>
          </a:xfrm>
          <a:prstGeom prst="rect">
            <a:avLst/>
          </a:prstGeom>
        </p:spPr>
        <p:txBody>
          <a:bodyPr vert="horz" wrap="square" lIns="90000" tIns="46800" rIns="90000" bIns="46800" rtlCol="0" anchor="ctr">
            <a:spAutoFit/>
          </a:bodyPr>
          <a:lstStyle>
            <a:defPPr>
              <a:defRPr lang="en-US"/>
            </a:defPPr>
            <a:lvl1pPr algn="r" rtl="1">
              <a:lnSpc>
                <a:spcPct val="100000"/>
              </a:lnSpc>
              <a:spcBef>
                <a:spcPct val="0"/>
              </a:spcBef>
              <a:buClr>
                <a:srgbClr val="DFDEF6"/>
              </a:buClr>
              <a:buSzPct val="100000"/>
              <a:buNone/>
              <a:tabLst>
                <a:tab pos="723900" algn="l"/>
                <a:tab pos="1447800" algn="l"/>
                <a:tab pos="2171700" algn="l"/>
                <a:tab pos="2895600" algn="l"/>
                <a:tab pos="3619500" algn="l"/>
                <a:tab pos="4343400" algn="l"/>
                <a:tab pos="5067300" algn="l"/>
                <a:tab pos="5791200" algn="l"/>
                <a:tab pos="6515100" algn="l"/>
                <a:tab pos="7239000" algn="l"/>
                <a:tab pos="7962900" algn="l"/>
              </a:tabLst>
              <a:defRPr sz="2800">
                <a:latin typeface="+mj-lt"/>
                <a:ea typeface="+mj-ea"/>
                <a:cs typeface="B Titr" panose="00000700000000000000" pitchFamily="2" charset="-78"/>
              </a:defRPr>
            </a:lvl1pPr>
          </a:lstStyle>
          <a:p>
            <a:r>
              <a:rPr lang="fa-IR" dirty="0"/>
              <a:t>تصویر بزرگ: آناتومی </a:t>
            </a:r>
            <a:r>
              <a:rPr lang="fa-IR" dirty="0" smtClean="0"/>
              <a:t>مغز </a:t>
            </a:r>
            <a:endParaRPr lang="en-US" dirty="0"/>
          </a:p>
        </p:txBody>
      </p:sp>
      <p:pic>
        <p:nvPicPr>
          <p:cNvPr id="12" name="Picture 5" descr="NeoPulseustration.jpg"/>
          <p:cNvPicPr>
            <a:picLocks noChangeAspect="1"/>
          </p:cNvPicPr>
          <p:nvPr/>
        </p:nvPicPr>
        <p:blipFill>
          <a:blip r:embed="rId3"/>
          <a:srcRect/>
          <a:stretch>
            <a:fillRect/>
          </a:stretch>
        </p:blipFill>
        <p:spPr bwMode="auto">
          <a:xfrm>
            <a:off x="1371611" y="0"/>
            <a:ext cx="1006310" cy="1261241"/>
          </a:xfrm>
          <a:prstGeom prst="rect">
            <a:avLst/>
          </a:prstGeom>
          <a:noFill/>
          <a:ln w="9525">
            <a:noFill/>
            <a:miter lim="800000"/>
            <a:headEnd/>
            <a:tailEnd/>
          </a:ln>
        </p:spPr>
      </p:pic>
    </p:spTree>
    <p:extLst>
      <p:ext uri="{BB962C8B-B14F-4D97-AF65-F5344CB8AC3E}">
        <p14:creationId xmlns:p14="http://schemas.microsoft.com/office/powerpoint/2010/main" val="81068129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872"/>
            <a:ext cx="12191999" cy="6863871"/>
          </a:xfrm>
          <a:prstGeom prst="rect">
            <a:avLst/>
          </a:prstGeom>
        </p:spPr>
      </p:pic>
      <p:sp>
        <p:nvSpPr>
          <p:cNvPr id="4" name="Slide Number Placeholder 3"/>
          <p:cNvSpPr>
            <a:spLocks noGrp="1"/>
          </p:cNvSpPr>
          <p:nvPr>
            <p:ph type="sldNum" sz="quarter" idx="12"/>
          </p:nvPr>
        </p:nvSpPr>
        <p:spPr/>
        <p:txBody>
          <a:bodyPr/>
          <a:lstStyle/>
          <a:p>
            <a:fld id="{F0B78986-2869-41C1-8CF9-4E59167B5C2C}" type="slidenum">
              <a:rPr lang="en-US" smtClean="0"/>
              <a:t>18</a:t>
            </a:fld>
            <a:endParaRPr lang="en-US"/>
          </a:p>
        </p:txBody>
      </p:sp>
      <p:sp>
        <p:nvSpPr>
          <p:cNvPr id="8" name="Content Placeholder 2"/>
          <p:cNvSpPr txBox="1">
            <a:spLocks/>
          </p:cNvSpPr>
          <p:nvPr/>
        </p:nvSpPr>
        <p:spPr>
          <a:xfrm>
            <a:off x="1387377" y="1481802"/>
            <a:ext cx="9727318" cy="4414511"/>
          </a:xfrm>
          <a:prstGeom prst="rect">
            <a:avLst/>
          </a:prstGeom>
        </p:spPr>
        <p:txBody>
          <a:bodyPr vert="horz" lIns="91440" tIns="45720" rIns="91440" bIns="45720" rtlCol="0">
            <a:noAutofit/>
          </a:bodyPr>
          <a:lstStyle>
            <a:lvl1pPr indent="0" algn="just" rtl="1">
              <a:lnSpc>
                <a:spcPct val="90000"/>
              </a:lnSpc>
              <a:spcBef>
                <a:spcPts val="1000"/>
              </a:spcBef>
              <a:buFont typeface="Arial" panose="020B0604020202020204" pitchFamily="34" charset="0"/>
              <a:buNone/>
              <a:defRPr sz="2400" b="1">
                <a:cs typeface="B Nazanin" panose="00000400000000000000" pitchFamily="2" charset="-78"/>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00000"/>
              </a:lnSpc>
            </a:pPr>
            <a:r>
              <a:rPr lang="fa-IR" sz="2800" b="0" dirty="0" smtClean="0"/>
              <a:t>قشر </a:t>
            </a:r>
            <a:r>
              <a:rPr lang="fa-IR" sz="2800" b="0" dirty="0"/>
              <a:t>مغزی به دو نیم کره چپ و راست تقسیم شده </a:t>
            </a:r>
            <a:r>
              <a:rPr lang="fa-IR" sz="2800" b="0" dirty="0" smtClean="0"/>
              <a:t>است و </a:t>
            </a:r>
            <a:r>
              <a:rPr lang="fa-IR" sz="2800" b="0" dirty="0"/>
              <a:t>مسئول تعدادی از </a:t>
            </a:r>
            <a:r>
              <a:rPr lang="fa-IR" sz="2800" b="0" dirty="0" smtClean="0"/>
              <a:t>فعالیت </a:t>
            </a:r>
            <a:r>
              <a:rPr lang="fa-IR" sz="2800" b="0" dirty="0"/>
              <a:t>های شناختی سطح بالا است. قشر مغز از </a:t>
            </a:r>
            <a:r>
              <a:rPr lang="fa-IR" sz="2800" b="0" dirty="0" smtClean="0"/>
              <a:t>4 ناحیه </a:t>
            </a:r>
            <a:r>
              <a:rPr lang="fa-IR" sz="2800" b="0" dirty="0"/>
              <a:t>بزرگ که لوب نامیده می شوند، تشکیل شده </a:t>
            </a:r>
            <a:r>
              <a:rPr lang="fa-IR" sz="2800" b="0" dirty="0" smtClean="0"/>
              <a:t>است. </a:t>
            </a:r>
          </a:p>
          <a:p>
            <a:pPr marL="342900" indent="-342900">
              <a:lnSpc>
                <a:spcPct val="100000"/>
              </a:lnSpc>
              <a:buClr>
                <a:srgbClr val="00FFFF"/>
              </a:buClr>
              <a:buSzPct val="80000"/>
              <a:buFont typeface="Wingdings" panose="05000000000000000000" pitchFamily="2" charset="2"/>
              <a:buChar char="q"/>
            </a:pPr>
            <a:r>
              <a:rPr lang="fa-IR" sz="2800" b="0" dirty="0" smtClean="0"/>
              <a:t> لوب پیشانی: </a:t>
            </a:r>
            <a:r>
              <a:rPr lang="fa-IR" sz="2800" b="0" dirty="0"/>
              <a:t>در جلوی مغز قرار گرفته و توسط شیار مرکزی شکاف کناری محدود شده است. </a:t>
            </a:r>
            <a:endParaRPr lang="fa-IR" sz="2800" b="0" dirty="0" smtClean="0"/>
          </a:p>
          <a:p>
            <a:pPr marL="342900" indent="-342900">
              <a:lnSpc>
                <a:spcPct val="100000"/>
              </a:lnSpc>
              <a:buClr>
                <a:srgbClr val="00FFFF"/>
              </a:buClr>
              <a:buSzPct val="80000"/>
              <a:buFont typeface="Wingdings" panose="05000000000000000000" pitchFamily="2" charset="2"/>
              <a:buChar char="q"/>
            </a:pPr>
            <a:r>
              <a:rPr lang="fa-IR" sz="2800" b="0" dirty="0"/>
              <a:t> </a:t>
            </a:r>
            <a:r>
              <a:rPr lang="fa-IR" sz="2800" b="0" dirty="0" smtClean="0"/>
              <a:t>لوب گیجگاهی: </a:t>
            </a:r>
            <a:r>
              <a:rPr lang="fa-IR" sz="2800" b="0" dirty="0"/>
              <a:t>در قسمت پشتی شکاف کناری واقع شده است. </a:t>
            </a:r>
            <a:endParaRPr lang="fa-IR" sz="2800" b="0" dirty="0" smtClean="0"/>
          </a:p>
          <a:p>
            <a:pPr marL="342900" indent="-342900">
              <a:lnSpc>
                <a:spcPct val="100000"/>
              </a:lnSpc>
              <a:buClr>
                <a:srgbClr val="00FFFF"/>
              </a:buClr>
              <a:buSzPct val="80000"/>
              <a:buFont typeface="Wingdings" panose="05000000000000000000" pitchFamily="2" charset="2"/>
              <a:buChar char="q"/>
            </a:pPr>
            <a:r>
              <a:rPr lang="fa-IR" sz="2800" b="0" dirty="0"/>
              <a:t> </a:t>
            </a:r>
            <a:r>
              <a:rPr lang="fa-IR" sz="2800" b="0" dirty="0" smtClean="0"/>
              <a:t>لوب </a:t>
            </a:r>
            <a:r>
              <a:rPr lang="fa-IR" sz="2800" b="0" dirty="0"/>
              <a:t>آهیانه </a:t>
            </a:r>
            <a:r>
              <a:rPr lang="fa-IR" sz="2800" b="0" dirty="0" smtClean="0"/>
              <a:t>ای: درست </a:t>
            </a:r>
            <a:r>
              <a:rPr lang="fa-IR" sz="2800" b="0" dirty="0"/>
              <a:t>پشت شیار مرکزی </a:t>
            </a:r>
            <a:r>
              <a:rPr lang="fa-IR" sz="2800" b="0" dirty="0" smtClean="0"/>
              <a:t>واقع </a:t>
            </a:r>
            <a:r>
              <a:rPr lang="fa-IR" sz="2800" b="0" dirty="0"/>
              <a:t>شده است. </a:t>
            </a:r>
            <a:endParaRPr lang="fa-IR" sz="2800" b="0" dirty="0" smtClean="0"/>
          </a:p>
          <a:p>
            <a:pPr marL="342900" indent="-342900">
              <a:lnSpc>
                <a:spcPct val="100000"/>
              </a:lnSpc>
              <a:buClr>
                <a:srgbClr val="00FFFF"/>
              </a:buClr>
              <a:buSzPct val="80000"/>
              <a:buFont typeface="Wingdings" panose="05000000000000000000" pitchFamily="2" charset="2"/>
              <a:buChar char="q"/>
            </a:pPr>
            <a:r>
              <a:rPr lang="fa-IR" sz="2800" b="0" dirty="0"/>
              <a:t> </a:t>
            </a:r>
            <a:r>
              <a:rPr lang="fa-IR" sz="2800" b="0" dirty="0" smtClean="0"/>
              <a:t>لوب </a:t>
            </a:r>
            <a:r>
              <a:rPr lang="fa-IR" sz="2800" b="0" dirty="0"/>
              <a:t>پس </a:t>
            </a:r>
            <a:r>
              <a:rPr lang="fa-IR" sz="2800" b="0" dirty="0" smtClean="0"/>
              <a:t>سری: جایی </a:t>
            </a:r>
            <a:r>
              <a:rPr lang="fa-IR" sz="2800" b="0" dirty="0"/>
              <a:t>که </a:t>
            </a:r>
            <a:r>
              <a:rPr lang="fa-IR" sz="2800" b="0" dirty="0" smtClean="0"/>
              <a:t>پردازش </a:t>
            </a:r>
            <a:r>
              <a:rPr lang="fa-IR" sz="2800" b="0" dirty="0"/>
              <a:t>بیشتر اطلاعات بینایی شروع می شود. </a:t>
            </a:r>
            <a:endParaRPr lang="en-US" sz="2800" b="0" dirty="0"/>
          </a:p>
        </p:txBody>
      </p:sp>
      <p:sp>
        <p:nvSpPr>
          <p:cNvPr id="10" name="Rectangle 1"/>
          <p:cNvSpPr txBox="1">
            <a:spLocks noChangeArrowheads="1"/>
          </p:cNvSpPr>
          <p:nvPr/>
        </p:nvSpPr>
        <p:spPr>
          <a:xfrm>
            <a:off x="3878317" y="451889"/>
            <a:ext cx="6889532" cy="525401"/>
          </a:xfrm>
          <a:prstGeom prst="rect">
            <a:avLst/>
          </a:prstGeom>
        </p:spPr>
        <p:txBody>
          <a:bodyPr vert="horz" wrap="square" lIns="90000" tIns="46800" rIns="90000" bIns="46800" rtlCol="0" anchor="ctr">
            <a:spAutoFit/>
          </a:bodyPr>
          <a:lstStyle>
            <a:defPPr>
              <a:defRPr lang="en-US"/>
            </a:defPPr>
            <a:lvl1pPr algn="r" rtl="1">
              <a:lnSpc>
                <a:spcPct val="100000"/>
              </a:lnSpc>
              <a:spcBef>
                <a:spcPct val="0"/>
              </a:spcBef>
              <a:buClr>
                <a:srgbClr val="DFDEF6"/>
              </a:buClr>
              <a:buSzPct val="100000"/>
              <a:buNone/>
              <a:tabLst>
                <a:tab pos="723900" algn="l"/>
                <a:tab pos="1447800" algn="l"/>
                <a:tab pos="2171700" algn="l"/>
                <a:tab pos="2895600" algn="l"/>
                <a:tab pos="3619500" algn="l"/>
                <a:tab pos="4343400" algn="l"/>
                <a:tab pos="5067300" algn="l"/>
                <a:tab pos="5791200" algn="l"/>
                <a:tab pos="6515100" algn="l"/>
                <a:tab pos="7239000" algn="l"/>
                <a:tab pos="7962900" algn="l"/>
              </a:tabLst>
              <a:defRPr sz="2800">
                <a:latin typeface="+mj-lt"/>
                <a:ea typeface="+mj-ea"/>
                <a:cs typeface="B Titr" panose="00000700000000000000" pitchFamily="2" charset="-78"/>
              </a:defRPr>
            </a:lvl1pPr>
          </a:lstStyle>
          <a:p>
            <a:r>
              <a:rPr lang="fa-IR" dirty="0" smtClean="0"/>
              <a:t>قشر </a:t>
            </a:r>
            <a:endParaRPr lang="en-US" dirty="0"/>
          </a:p>
        </p:txBody>
      </p:sp>
      <p:pic>
        <p:nvPicPr>
          <p:cNvPr id="11" name="Picture 5" descr="NeoPulseustration.jpg"/>
          <p:cNvPicPr>
            <a:picLocks noChangeAspect="1"/>
          </p:cNvPicPr>
          <p:nvPr/>
        </p:nvPicPr>
        <p:blipFill>
          <a:blip r:embed="rId3"/>
          <a:srcRect/>
          <a:stretch>
            <a:fillRect/>
          </a:stretch>
        </p:blipFill>
        <p:spPr bwMode="auto">
          <a:xfrm>
            <a:off x="1371611" y="0"/>
            <a:ext cx="1006310" cy="1261241"/>
          </a:xfrm>
          <a:prstGeom prst="rect">
            <a:avLst/>
          </a:prstGeom>
          <a:noFill/>
          <a:ln w="9525">
            <a:noFill/>
            <a:miter lim="800000"/>
            <a:headEnd/>
            <a:tailEnd/>
          </a:ln>
        </p:spPr>
      </p:pic>
    </p:spTree>
    <p:extLst>
      <p:ext uri="{BB962C8B-B14F-4D97-AF65-F5344CB8AC3E}">
        <p14:creationId xmlns:p14="http://schemas.microsoft.com/office/powerpoint/2010/main" val="40499503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0B78986-2869-41C1-8CF9-4E59167B5C2C}" type="slidenum">
              <a:rPr lang="en-US" smtClean="0"/>
              <a:t>19</a:t>
            </a:fld>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40068" y="299548"/>
            <a:ext cx="9522373" cy="6182929"/>
          </a:xfrm>
          <a:prstGeom prst="rect">
            <a:avLst/>
          </a:prstGeom>
        </p:spPr>
      </p:pic>
    </p:spTree>
    <p:extLst>
      <p:ext uri="{BB962C8B-B14F-4D97-AF65-F5344CB8AC3E}">
        <p14:creationId xmlns:p14="http://schemas.microsoft.com/office/powerpoint/2010/main" val="30596679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872"/>
            <a:ext cx="12191999" cy="6863871"/>
          </a:xfrm>
          <a:prstGeom prst="rect">
            <a:avLst/>
          </a:prstGeom>
        </p:spPr>
      </p:pic>
      <p:sp>
        <p:nvSpPr>
          <p:cNvPr id="2" name="Title 1"/>
          <p:cNvSpPr>
            <a:spLocks noGrp="1"/>
          </p:cNvSpPr>
          <p:nvPr>
            <p:ph type="ctrTitle"/>
          </p:nvPr>
        </p:nvSpPr>
        <p:spPr>
          <a:xfrm>
            <a:off x="1074024" y="493203"/>
            <a:ext cx="10043950" cy="3054040"/>
          </a:xfrm>
        </p:spPr>
        <p:txBody>
          <a:bodyPr>
            <a:normAutofit fontScale="90000"/>
          </a:bodyPr>
          <a:lstStyle/>
          <a:p>
            <a:pPr rtl="1"/>
            <a:r>
              <a:rPr lang="fa-IR" sz="6600" dirty="0" smtClean="0">
                <a:latin typeface="IranNastaliq" panose="02020505000000020003" pitchFamily="18" charset="0"/>
                <a:cs typeface="IranNastaliq" panose="02020505000000020003" pitchFamily="18" charset="0"/>
              </a:rPr>
              <a:t/>
            </a:r>
            <a:br>
              <a:rPr lang="fa-IR" sz="6600" dirty="0" smtClean="0">
                <a:latin typeface="IranNastaliq" panose="02020505000000020003" pitchFamily="18" charset="0"/>
                <a:cs typeface="IranNastaliq" panose="02020505000000020003" pitchFamily="18" charset="0"/>
              </a:rPr>
            </a:br>
            <a:r>
              <a:rPr lang="fa-IR" sz="7300" dirty="0" smtClean="0">
                <a:latin typeface="IranNastaliq" panose="02020505000000020003" pitchFamily="18" charset="0"/>
                <a:cs typeface="IranNastaliq" panose="02020505000000020003" pitchFamily="18" charset="0"/>
              </a:rPr>
              <a:t>رویکـرد علوم اعصاب</a:t>
            </a:r>
            <a:r>
              <a:rPr lang="fa-IR" sz="6600" dirty="0" smtClean="0">
                <a:latin typeface="IranNastaliq" panose="02020505000000020003" pitchFamily="18" charset="0"/>
                <a:cs typeface="IranNastaliq" panose="02020505000000020003" pitchFamily="18" charset="0"/>
              </a:rPr>
              <a:t/>
            </a:r>
            <a:br>
              <a:rPr lang="fa-IR" sz="6600" dirty="0" smtClean="0">
                <a:latin typeface="IranNastaliq" panose="02020505000000020003" pitchFamily="18" charset="0"/>
                <a:cs typeface="IranNastaliq" panose="02020505000000020003" pitchFamily="18" charset="0"/>
              </a:rPr>
            </a:br>
            <a:r>
              <a:rPr lang="fa-IR" sz="6600" dirty="0" smtClean="0">
                <a:latin typeface="IranNastaliq" panose="02020505000000020003" pitchFamily="18" charset="0"/>
                <a:cs typeface="IranNastaliq" panose="02020505000000020003" pitchFamily="18" charset="0"/>
              </a:rPr>
              <a:t/>
            </a:r>
            <a:br>
              <a:rPr lang="fa-IR" sz="6600" dirty="0" smtClean="0">
                <a:latin typeface="IranNastaliq" panose="02020505000000020003" pitchFamily="18" charset="0"/>
                <a:cs typeface="IranNastaliq" panose="02020505000000020003" pitchFamily="18" charset="0"/>
              </a:rPr>
            </a:br>
            <a:r>
              <a:rPr lang="fa-IR" dirty="0" smtClean="0">
                <a:latin typeface="IranNastaliq" panose="02020505000000020003" pitchFamily="18" charset="0"/>
                <a:cs typeface="IranNastaliq" panose="02020505000000020003" pitchFamily="18" charset="0"/>
              </a:rPr>
              <a:t>ذهن به مثابه مغز</a:t>
            </a:r>
            <a:endParaRPr lang="en-US" sz="900" dirty="0">
              <a:latin typeface="IranNastaliq" panose="02020505000000020003" pitchFamily="18" charset="0"/>
              <a:cs typeface="IranNastaliq" panose="02020505000000020003" pitchFamily="18" charset="0"/>
            </a:endParaRPr>
          </a:p>
        </p:txBody>
      </p:sp>
      <p:pic>
        <p:nvPicPr>
          <p:cNvPr id="6" name="Picture 35" descr="iStock_000004467441Small.jpg"/>
          <p:cNvPicPr>
            <a:picLocks noChangeAspect="1"/>
          </p:cNvPicPr>
          <p:nvPr/>
        </p:nvPicPr>
        <p:blipFill>
          <a:blip r:embed="rId3"/>
          <a:srcRect t="12064"/>
          <a:stretch>
            <a:fillRect/>
          </a:stretch>
        </p:blipFill>
        <p:spPr bwMode="auto">
          <a:xfrm rot="10800000">
            <a:off x="-3" y="2033751"/>
            <a:ext cx="5817477" cy="4824256"/>
          </a:xfrm>
          <a:prstGeom prst="rect">
            <a:avLst/>
          </a:prstGeom>
          <a:noFill/>
          <a:ln w="9525">
            <a:noFill/>
            <a:miter lim="800000"/>
            <a:headEnd/>
            <a:tailEnd/>
          </a:ln>
        </p:spPr>
      </p:pic>
      <p:sp>
        <p:nvSpPr>
          <p:cNvPr id="7" name="Title 1"/>
          <p:cNvSpPr txBox="1">
            <a:spLocks/>
          </p:cNvSpPr>
          <p:nvPr/>
        </p:nvSpPr>
        <p:spPr>
          <a:xfrm>
            <a:off x="4698126" y="5060735"/>
            <a:ext cx="6574219" cy="140107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rtl="1"/>
            <a:r>
              <a:rPr lang="fa-IR" sz="2800" dirty="0" smtClean="0">
                <a:cs typeface="B Nazanin" panose="00000400000000000000" pitchFamily="2" charset="-78"/>
              </a:rPr>
              <a:t>استاد: جناب آقای دکتر ستایشی</a:t>
            </a:r>
          </a:p>
          <a:p>
            <a:pPr algn="r" rtl="1"/>
            <a:r>
              <a:rPr lang="fa-IR" sz="2800" dirty="0" smtClean="0">
                <a:cs typeface="B Nazanin" panose="00000400000000000000" pitchFamily="2" charset="-78"/>
              </a:rPr>
              <a:t>کاری از رضوان خاندانی</a:t>
            </a:r>
          </a:p>
          <a:p>
            <a:pPr algn="r" rtl="1"/>
            <a:r>
              <a:rPr lang="fa-IR" sz="2800" dirty="0" smtClean="0">
                <a:cs typeface="B Nazanin" panose="00000400000000000000" pitchFamily="2" charset="-78"/>
              </a:rPr>
              <a:t>مربوط به درس مباحث ویژه (علوم شناختی)</a:t>
            </a:r>
            <a:endParaRPr lang="en-US" sz="2800" dirty="0">
              <a:cs typeface="B Nazanin" panose="00000400000000000000" pitchFamily="2" charset="-78"/>
            </a:endParaRPr>
          </a:p>
        </p:txBody>
      </p:sp>
    </p:spTree>
    <p:extLst>
      <p:ext uri="{BB962C8B-B14F-4D97-AF65-F5344CB8AC3E}">
        <p14:creationId xmlns:p14="http://schemas.microsoft.com/office/powerpoint/2010/main" val="3129917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63871"/>
          </a:xfrm>
          <a:prstGeom prst="rect">
            <a:avLst/>
          </a:prstGeom>
        </p:spPr>
      </p:pic>
      <p:pic>
        <p:nvPicPr>
          <p:cNvPr id="5" name="Brain Research through Advancing Innovative Neurotechnologies (BRAIN) Initiative - Research _ Training - National Institutes of Health (NIH)">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725206" y="13244"/>
            <a:ext cx="10846683" cy="6844755"/>
          </a:xfrm>
          <a:prstGeom prst="rect">
            <a:avLst/>
          </a:prstGeom>
        </p:spPr>
      </p:pic>
    </p:spTree>
    <p:extLst>
      <p:ext uri="{BB962C8B-B14F-4D97-AF65-F5344CB8AC3E}">
        <p14:creationId xmlns:p14="http://schemas.microsoft.com/office/powerpoint/2010/main" val="178720344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1999" cy="6863871"/>
          </a:xfrm>
          <a:prstGeom prst="rect">
            <a:avLst/>
          </a:prstGeom>
        </p:spPr>
      </p:pic>
      <p:sp>
        <p:nvSpPr>
          <p:cNvPr id="7" name="Content Placeholder 2"/>
          <p:cNvSpPr>
            <a:spLocks noGrp="1"/>
          </p:cNvSpPr>
          <p:nvPr>
            <p:ph idx="1"/>
          </p:nvPr>
        </p:nvSpPr>
        <p:spPr>
          <a:xfrm>
            <a:off x="6810703" y="1397756"/>
            <a:ext cx="4405787" cy="2779455"/>
          </a:xfrm>
        </p:spPr>
        <p:txBody>
          <a:bodyPr>
            <a:noAutofit/>
          </a:bodyPr>
          <a:lstStyle/>
          <a:p>
            <a:pPr algn="just" rtl="1">
              <a:buClr>
                <a:srgbClr val="00FFFF"/>
              </a:buClr>
              <a:buSzPct val="80000"/>
              <a:buFont typeface="Wingdings" panose="05000000000000000000" pitchFamily="2" charset="2"/>
              <a:buChar char="q"/>
            </a:pPr>
            <a:r>
              <a:rPr lang="fa-IR" dirty="0" smtClean="0">
                <a:cs typeface="B Nazanin" panose="00000400000000000000" pitchFamily="2" charset="-78"/>
              </a:rPr>
              <a:t> نیم </a:t>
            </a:r>
            <a:r>
              <a:rPr lang="fa-IR" dirty="0">
                <a:cs typeface="B Nazanin" panose="00000400000000000000" pitchFamily="2" charset="-78"/>
              </a:rPr>
              <a:t>کره راست جایگاه پردازش </a:t>
            </a:r>
            <a:r>
              <a:rPr lang="fa-IR" dirty="0" smtClean="0">
                <a:cs typeface="B Nazanin" panose="00000400000000000000" pitchFamily="2" charset="-78"/>
              </a:rPr>
              <a:t>تفکر، </a:t>
            </a:r>
            <a:r>
              <a:rPr lang="fa-IR" dirty="0">
                <a:cs typeface="B Nazanin" panose="00000400000000000000" pitchFamily="2" charset="-78"/>
              </a:rPr>
              <a:t>کارهای </a:t>
            </a:r>
            <a:r>
              <a:rPr lang="fa-IR" dirty="0" smtClean="0">
                <a:cs typeface="B Nazanin" panose="00000400000000000000" pitchFamily="2" charset="-78"/>
              </a:rPr>
              <a:t>سمبولیک، تخیلی </a:t>
            </a:r>
            <a:r>
              <a:rPr lang="fa-IR" dirty="0">
                <a:cs typeface="B Nazanin" panose="00000400000000000000" pitchFamily="2" charset="-78"/>
              </a:rPr>
              <a:t>و پردازش های موازی است و ترکیبی تر عمل می کند. </a:t>
            </a:r>
            <a:endParaRPr lang="en-US" dirty="0">
              <a:cs typeface="B Nazanin" panose="00000400000000000000" pitchFamily="2" charset="-78"/>
            </a:endParaRPr>
          </a:p>
          <a:p>
            <a:pPr lvl="0" algn="just" rtl="1">
              <a:buClr>
                <a:srgbClr val="00FFFF"/>
              </a:buClr>
              <a:buSzPct val="80000"/>
              <a:buFont typeface="Wingdings" panose="05000000000000000000" pitchFamily="2" charset="2"/>
              <a:buChar char="q"/>
            </a:pPr>
            <a:r>
              <a:rPr lang="fa-IR" dirty="0">
                <a:cs typeface="B Nazanin" panose="00000400000000000000" pitchFamily="2" charset="-78"/>
              </a:rPr>
              <a:t> </a:t>
            </a:r>
            <a:r>
              <a:rPr lang="fa-IR" dirty="0" smtClean="0">
                <a:cs typeface="B Nazanin" panose="00000400000000000000" pitchFamily="2" charset="-78"/>
              </a:rPr>
              <a:t>توانایی فضایی، خواب </a:t>
            </a:r>
            <a:r>
              <a:rPr lang="fa-IR" dirty="0">
                <a:cs typeface="B Nazanin" panose="00000400000000000000" pitchFamily="2" charset="-78"/>
              </a:rPr>
              <a:t>دیدن، رویا، تشخیص چهره، هنر موسیقی و </a:t>
            </a:r>
            <a:r>
              <a:rPr lang="fa-IR" dirty="0" smtClean="0">
                <a:cs typeface="B Nazanin" panose="00000400000000000000" pitchFamily="2" charset="-78"/>
              </a:rPr>
              <a:t>شعر</a:t>
            </a:r>
            <a:endParaRPr lang="en-US" dirty="0">
              <a:cs typeface="B Nazanin" panose="00000400000000000000" pitchFamily="2" charset="-78"/>
            </a:endParaRPr>
          </a:p>
        </p:txBody>
      </p:sp>
      <p:sp>
        <p:nvSpPr>
          <p:cNvPr id="12" name="Content Placeholder 2"/>
          <p:cNvSpPr txBox="1">
            <a:spLocks/>
          </p:cNvSpPr>
          <p:nvPr/>
        </p:nvSpPr>
        <p:spPr>
          <a:xfrm>
            <a:off x="1418909" y="1392561"/>
            <a:ext cx="4362614" cy="2501523"/>
          </a:xfrm>
          <a:prstGeom prst="rect">
            <a:avLst/>
          </a:prstGeom>
        </p:spPr>
        <p:txBody>
          <a:bodyPr vert="horz" lIns="91440" tIns="45720" rIns="91440" bIns="45720" rtlCol="0">
            <a:noAutofit/>
          </a:bodyPr>
          <a:lstStyle>
            <a:lvl1pPr marL="228600" indent="-228600" algn="just" rtl="1">
              <a:lnSpc>
                <a:spcPct val="90000"/>
              </a:lnSpc>
              <a:spcBef>
                <a:spcPts val="1000"/>
              </a:spcBef>
              <a:buFont typeface="Arial" panose="020B0604020202020204" pitchFamily="34" charset="0"/>
              <a:buChar char="•"/>
              <a:defRPr sz="2800">
                <a:cs typeface="B Nazanin" panose="00000400000000000000" pitchFamily="2" charset="-78"/>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buClr>
                <a:srgbClr val="00FFFF"/>
              </a:buClr>
              <a:buSzPct val="80000"/>
              <a:buFont typeface="Wingdings" panose="05000000000000000000" pitchFamily="2" charset="2"/>
              <a:buChar char="q"/>
            </a:pPr>
            <a:r>
              <a:rPr lang="fa-IR" dirty="0" smtClean="0"/>
              <a:t> نیم </a:t>
            </a:r>
            <a:r>
              <a:rPr lang="fa-IR" dirty="0"/>
              <a:t>کره چپ جایگاه استدلال منطقی و پردازش سریالی است و تحلیلی تر عمل می کند. </a:t>
            </a:r>
            <a:endParaRPr lang="en-US" dirty="0"/>
          </a:p>
          <a:p>
            <a:pPr>
              <a:buClr>
                <a:srgbClr val="00FFFF"/>
              </a:buClr>
              <a:buSzPct val="80000"/>
              <a:buFont typeface="Wingdings" panose="05000000000000000000" pitchFamily="2" charset="2"/>
              <a:buChar char="q"/>
            </a:pPr>
            <a:r>
              <a:rPr lang="fa-IR" dirty="0" smtClean="0"/>
              <a:t> عملکرد زبانی، محاسبات </a:t>
            </a:r>
            <a:r>
              <a:rPr lang="fa-IR" dirty="0"/>
              <a:t>ریاضی </a:t>
            </a:r>
            <a:r>
              <a:rPr lang="fa-IR" dirty="0" smtClean="0"/>
              <a:t>و عمل مقایسه </a:t>
            </a:r>
            <a:r>
              <a:rPr lang="fa-IR" dirty="0"/>
              <a:t>در اغلب افراد در نیم کره چپ قرار دارد. </a:t>
            </a:r>
          </a:p>
        </p:txBody>
      </p:sp>
      <p:sp>
        <p:nvSpPr>
          <p:cNvPr id="13" name="Content Placeholder 2"/>
          <p:cNvSpPr txBox="1">
            <a:spLocks/>
          </p:cNvSpPr>
          <p:nvPr/>
        </p:nvSpPr>
        <p:spPr>
          <a:xfrm>
            <a:off x="1355845" y="4240937"/>
            <a:ext cx="9844879" cy="239635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rtl="1">
              <a:lnSpc>
                <a:spcPct val="100000"/>
              </a:lnSpc>
              <a:buNone/>
            </a:pPr>
            <a:r>
              <a:rPr lang="fa-IR" dirty="0">
                <a:cs typeface="B Nazanin" panose="00000400000000000000" pitchFamily="2" charset="-78"/>
              </a:rPr>
              <a:t>هر </a:t>
            </a:r>
            <a:r>
              <a:rPr lang="fa-IR" dirty="0" smtClean="0">
                <a:cs typeface="B Nazanin" panose="00000400000000000000" pitchFamily="2" charset="-78"/>
              </a:rPr>
              <a:t>نیمکره، </a:t>
            </a:r>
            <a:r>
              <a:rPr lang="fa-IR" dirty="0">
                <a:cs typeface="B Nazanin" panose="00000400000000000000" pitchFamily="2" charset="-78"/>
              </a:rPr>
              <a:t>اطلاعات نیمه مخالف بدن را دریافت </a:t>
            </a:r>
            <a:r>
              <a:rPr lang="fa-IR" dirty="0" smtClean="0">
                <a:cs typeface="B Nazanin" panose="00000400000000000000" pitchFamily="2" charset="-78"/>
              </a:rPr>
              <a:t>می کند</a:t>
            </a:r>
            <a:r>
              <a:rPr lang="fa-IR" dirty="0">
                <a:cs typeface="B Nazanin" panose="00000400000000000000" pitchFamily="2" charset="-78"/>
              </a:rPr>
              <a:t>. </a:t>
            </a:r>
            <a:r>
              <a:rPr lang="fa-IR" dirty="0" smtClean="0">
                <a:cs typeface="B Nazanin" panose="00000400000000000000" pitchFamily="2" charset="-78"/>
              </a:rPr>
              <a:t>این </a:t>
            </a:r>
            <a:r>
              <a:rPr lang="fa-IR" dirty="0">
                <a:cs typeface="B Nazanin" panose="00000400000000000000" pitchFamily="2" charset="-78"/>
              </a:rPr>
              <a:t>سازمان دهی طرف </a:t>
            </a:r>
            <a:r>
              <a:rPr lang="fa-IR" dirty="0" smtClean="0">
                <a:cs typeface="B Nazanin" panose="00000400000000000000" pitchFamily="2" charset="-78"/>
              </a:rPr>
              <a:t>مقابل، درنتیجه ی تقاطع </a:t>
            </a:r>
            <a:r>
              <a:rPr lang="fa-IR" dirty="0">
                <a:cs typeface="B Nazanin" panose="00000400000000000000" pitchFamily="2" charset="-78"/>
              </a:rPr>
              <a:t>فیبرهایی است که از نورون های حسی واقع در یک نیمه بدن منشأ می </a:t>
            </a:r>
            <a:r>
              <a:rPr lang="fa-IR" dirty="0" smtClean="0">
                <a:cs typeface="B Nazanin" panose="00000400000000000000" pitchFamily="2" charset="-78"/>
              </a:rPr>
              <a:t>شوند</a:t>
            </a:r>
            <a:r>
              <a:rPr lang="fa-IR" dirty="0">
                <a:cs typeface="B Nazanin" panose="00000400000000000000" pitchFamily="2" charset="-78"/>
              </a:rPr>
              <a:t>. یعنی این فیبرها از یک سمت به سمت دیگر تقاطع حاصل می کنند. پس نیمکره چپ به نیمه راست بدن دستور می فرستد </a:t>
            </a:r>
            <a:r>
              <a:rPr lang="fa-IR" dirty="0" smtClean="0">
                <a:cs typeface="B Nazanin" panose="00000400000000000000" pitchFamily="2" charset="-78"/>
              </a:rPr>
              <a:t>و همچنین نیمکره راست، </a:t>
            </a:r>
            <a:r>
              <a:rPr lang="fa-IR" dirty="0">
                <a:cs typeface="B Nazanin" panose="00000400000000000000" pitchFamily="2" charset="-78"/>
              </a:rPr>
              <a:t>نیمه چپ بدن را کنترل می کند. </a:t>
            </a:r>
            <a:endParaRPr lang="en-US" dirty="0">
              <a:cs typeface="B Nazanin" panose="00000400000000000000" pitchFamily="2" charset="-78"/>
            </a:endParaRPr>
          </a:p>
        </p:txBody>
      </p:sp>
      <p:sp>
        <p:nvSpPr>
          <p:cNvPr id="11" name="Rectangle 1"/>
          <p:cNvSpPr txBox="1">
            <a:spLocks noChangeArrowheads="1"/>
          </p:cNvSpPr>
          <p:nvPr/>
        </p:nvSpPr>
        <p:spPr>
          <a:xfrm>
            <a:off x="3878317" y="451889"/>
            <a:ext cx="6889532" cy="525401"/>
          </a:xfrm>
          <a:prstGeom prst="rect">
            <a:avLst/>
          </a:prstGeom>
        </p:spPr>
        <p:txBody>
          <a:bodyPr vert="horz" wrap="square" lIns="90000" tIns="46800" rIns="90000" bIns="46800" rtlCol="0" anchor="ctr">
            <a:spAutoFit/>
          </a:bodyPr>
          <a:lstStyle>
            <a:defPPr>
              <a:defRPr lang="en-US"/>
            </a:defPPr>
            <a:lvl1pPr algn="r" rtl="1">
              <a:lnSpc>
                <a:spcPct val="100000"/>
              </a:lnSpc>
              <a:spcBef>
                <a:spcPct val="0"/>
              </a:spcBef>
              <a:buClr>
                <a:srgbClr val="DFDEF6"/>
              </a:buClr>
              <a:buSzPct val="100000"/>
              <a:buNone/>
              <a:tabLst>
                <a:tab pos="723900" algn="l"/>
                <a:tab pos="1447800" algn="l"/>
                <a:tab pos="2171700" algn="l"/>
                <a:tab pos="2895600" algn="l"/>
                <a:tab pos="3619500" algn="l"/>
                <a:tab pos="4343400" algn="l"/>
                <a:tab pos="5067300" algn="l"/>
                <a:tab pos="5791200" algn="l"/>
                <a:tab pos="6515100" algn="l"/>
                <a:tab pos="7239000" algn="l"/>
                <a:tab pos="7962900" algn="l"/>
              </a:tabLst>
              <a:defRPr sz="2800">
                <a:latin typeface="+mj-lt"/>
                <a:ea typeface="+mj-ea"/>
                <a:cs typeface="B Titr" panose="00000700000000000000" pitchFamily="2" charset="-78"/>
              </a:defRPr>
            </a:lvl1pPr>
          </a:lstStyle>
          <a:p>
            <a:r>
              <a:rPr lang="fa-IR" dirty="0"/>
              <a:t>مغز دو </a:t>
            </a:r>
            <a:r>
              <a:rPr lang="fa-IR" dirty="0" smtClean="0"/>
              <a:t>پاره </a:t>
            </a:r>
            <a:endParaRPr lang="en-US" dirty="0"/>
          </a:p>
        </p:txBody>
      </p:sp>
      <p:pic>
        <p:nvPicPr>
          <p:cNvPr id="14" name="Picture 5" descr="NeoPulseustration.jpg"/>
          <p:cNvPicPr>
            <a:picLocks noChangeAspect="1"/>
          </p:cNvPicPr>
          <p:nvPr/>
        </p:nvPicPr>
        <p:blipFill>
          <a:blip r:embed="rId3"/>
          <a:srcRect/>
          <a:stretch>
            <a:fillRect/>
          </a:stretch>
        </p:blipFill>
        <p:spPr bwMode="auto">
          <a:xfrm>
            <a:off x="1371611" y="0"/>
            <a:ext cx="1006310" cy="1261241"/>
          </a:xfrm>
          <a:prstGeom prst="rect">
            <a:avLst/>
          </a:prstGeom>
          <a:noFill/>
          <a:ln w="9525">
            <a:noFill/>
            <a:miter lim="800000"/>
            <a:headEnd/>
            <a:tailEnd/>
          </a:ln>
        </p:spPr>
      </p:pic>
      <p:sp>
        <p:nvSpPr>
          <p:cNvPr id="15" name="Slide Number Placeholder 3"/>
          <p:cNvSpPr>
            <a:spLocks noGrp="1"/>
          </p:cNvSpPr>
          <p:nvPr>
            <p:ph type="sldNum" sz="quarter" idx="12"/>
          </p:nvPr>
        </p:nvSpPr>
        <p:spPr>
          <a:xfrm>
            <a:off x="8610600" y="6356350"/>
            <a:ext cx="2743200" cy="365125"/>
          </a:xfrm>
        </p:spPr>
        <p:txBody>
          <a:bodyPr/>
          <a:lstStyle/>
          <a:p>
            <a:r>
              <a:rPr lang="en-US" dirty="0" smtClean="0"/>
              <a:t>21</a:t>
            </a:r>
            <a:endParaRPr lang="en-US" dirty="0"/>
          </a:p>
        </p:txBody>
      </p:sp>
    </p:spTree>
    <p:extLst>
      <p:ext uri="{BB962C8B-B14F-4D97-AF65-F5344CB8AC3E}">
        <p14:creationId xmlns:p14="http://schemas.microsoft.com/office/powerpoint/2010/main" val="355006868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1999" cy="6863871"/>
          </a:xfrm>
          <a:prstGeom prst="rect">
            <a:avLst/>
          </a:prstGeom>
        </p:spPr>
      </p:pic>
      <p:sp>
        <p:nvSpPr>
          <p:cNvPr id="3" name="Content Placeholder 2"/>
          <p:cNvSpPr>
            <a:spLocks noGrp="1"/>
          </p:cNvSpPr>
          <p:nvPr>
            <p:ph idx="1"/>
          </p:nvPr>
        </p:nvSpPr>
        <p:spPr>
          <a:xfrm>
            <a:off x="1513488" y="1517156"/>
            <a:ext cx="9695795" cy="4839194"/>
          </a:xfrm>
        </p:spPr>
        <p:txBody>
          <a:bodyPr>
            <a:normAutofit/>
          </a:bodyPr>
          <a:lstStyle/>
          <a:p>
            <a:pPr algn="just" rtl="1">
              <a:lnSpc>
                <a:spcPct val="100000"/>
              </a:lnSpc>
              <a:buClr>
                <a:srgbClr val="00FFFF"/>
              </a:buClr>
              <a:buSzPct val="80000"/>
              <a:buFont typeface="Wingdings" panose="05000000000000000000" pitchFamily="2" charset="2"/>
              <a:buChar char="q"/>
            </a:pPr>
            <a:r>
              <a:rPr lang="fa-IR" dirty="0" smtClean="0">
                <a:cs typeface="B Nazanin" panose="00000400000000000000" pitchFamily="2" charset="-78"/>
              </a:rPr>
              <a:t>  کلمه </a:t>
            </a:r>
            <a:r>
              <a:rPr lang="fa-IR" dirty="0">
                <a:cs typeface="B Nazanin" panose="00000400000000000000" pitchFamily="2" charset="-78"/>
              </a:rPr>
              <a:t>"قاشق" برای یک بیمار با مغز دوپاره </a:t>
            </a:r>
            <a:r>
              <a:rPr lang="fa-IR" dirty="0" smtClean="0">
                <a:cs typeface="B Nazanin" panose="00000400000000000000" pitchFamily="2" charset="-78"/>
              </a:rPr>
              <a:t>در </a:t>
            </a:r>
            <a:r>
              <a:rPr lang="fa-IR" dirty="0">
                <a:cs typeface="B Nazanin" panose="00000400000000000000" pitchFamily="2" charset="-78"/>
              </a:rPr>
              <a:t>میدان بینایی چپ او نمایش داده </a:t>
            </a:r>
            <a:r>
              <a:rPr lang="fa-IR" dirty="0" smtClean="0">
                <a:cs typeface="B Nazanin" panose="00000400000000000000" pitchFamily="2" charset="-78"/>
              </a:rPr>
              <a:t>می شود</a:t>
            </a:r>
            <a:r>
              <a:rPr lang="fa-IR" dirty="0">
                <a:cs typeface="B Nazanin" panose="00000400000000000000" pitchFamily="2" charset="-78"/>
              </a:rPr>
              <a:t>. اطلاعات به نیم کره راست او می رود و بیمار قادر نخواهد بود کلمه را بخواند زیرا </a:t>
            </a:r>
            <a:r>
              <a:rPr lang="fa-IR" dirty="0" smtClean="0">
                <a:cs typeface="B Nazanin" panose="00000400000000000000" pitchFamily="2" charset="-78"/>
              </a:rPr>
              <a:t>توانایی </a:t>
            </a:r>
            <a:r>
              <a:rPr lang="fa-IR" dirty="0">
                <a:cs typeface="B Nazanin" panose="00000400000000000000" pitchFamily="2" charset="-78"/>
              </a:rPr>
              <a:t>زبانی در نیم کره چپ قرار دارد که در این بیمار نیم کره چپ هیچ اطلاعاتی از قاشق ندارد. با این حال این بیمار می تواند قاشق را با دست چپش بردارد و انتخاب کند. </a:t>
            </a:r>
            <a:endParaRPr lang="en-US" dirty="0">
              <a:cs typeface="B Nazanin" panose="00000400000000000000" pitchFamily="2" charset="-78"/>
            </a:endParaRPr>
          </a:p>
          <a:p>
            <a:pPr algn="just" rtl="1">
              <a:lnSpc>
                <a:spcPct val="100000"/>
              </a:lnSpc>
              <a:buClr>
                <a:srgbClr val="00FFFF"/>
              </a:buClr>
              <a:buSzPct val="80000"/>
              <a:buFont typeface="Wingdings" panose="05000000000000000000" pitchFamily="2" charset="2"/>
              <a:buChar char="q"/>
            </a:pPr>
            <a:r>
              <a:rPr lang="fa-IR" dirty="0" smtClean="0">
                <a:cs typeface="B Nazanin" panose="00000400000000000000" pitchFamily="2" charset="-78"/>
              </a:rPr>
              <a:t>  حالت </a:t>
            </a:r>
            <a:r>
              <a:rPr lang="fa-IR" dirty="0">
                <a:cs typeface="B Nazanin" panose="00000400000000000000" pitchFamily="2" charset="-78"/>
              </a:rPr>
              <a:t>دیگری را تصور کنید که در آن کلمه قاشق در نیمه بینایی راست ارایه شود که در این حالت اطلاعات به نیم کره چپ فرستاده می شود. اکنون بیمار می تواند بگوید که آن کلمه قاشق بود و آن را با دست راستش بردارد</a:t>
            </a:r>
            <a:r>
              <a:rPr lang="fa-IR" dirty="0" smtClean="0">
                <a:cs typeface="B Nazanin" panose="00000400000000000000" pitchFamily="2" charset="-78"/>
              </a:rPr>
              <a:t>. اما </a:t>
            </a:r>
            <a:r>
              <a:rPr lang="fa-IR" dirty="0">
                <a:cs typeface="B Nazanin" panose="00000400000000000000" pitchFamily="2" charset="-78"/>
              </a:rPr>
              <a:t>این بیمار قادر نخواهد بود با دست چپش قاشق را پیدا کند. </a:t>
            </a:r>
            <a:endParaRPr lang="en-US"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F0B78986-2869-41C1-8CF9-4E59167B5C2C}" type="slidenum">
              <a:rPr lang="en-US" smtClean="0"/>
              <a:t>22</a:t>
            </a:fld>
            <a:endParaRPr lang="en-US"/>
          </a:p>
        </p:txBody>
      </p:sp>
      <p:sp>
        <p:nvSpPr>
          <p:cNvPr id="7" name="Rectangle 1"/>
          <p:cNvSpPr txBox="1">
            <a:spLocks noChangeArrowheads="1"/>
          </p:cNvSpPr>
          <p:nvPr/>
        </p:nvSpPr>
        <p:spPr>
          <a:xfrm>
            <a:off x="3878317" y="451889"/>
            <a:ext cx="6889532" cy="525401"/>
          </a:xfrm>
          <a:prstGeom prst="rect">
            <a:avLst/>
          </a:prstGeom>
        </p:spPr>
        <p:txBody>
          <a:bodyPr vert="horz" wrap="square" lIns="90000" tIns="46800" rIns="90000" bIns="46800" rtlCol="0" anchor="ctr">
            <a:spAutoFit/>
          </a:bodyPr>
          <a:lstStyle>
            <a:defPPr>
              <a:defRPr lang="en-US"/>
            </a:defPPr>
            <a:lvl1pPr algn="r" rtl="1">
              <a:lnSpc>
                <a:spcPct val="100000"/>
              </a:lnSpc>
              <a:spcBef>
                <a:spcPct val="0"/>
              </a:spcBef>
              <a:buClr>
                <a:srgbClr val="DFDEF6"/>
              </a:buClr>
              <a:buSzPct val="100000"/>
              <a:buNone/>
              <a:tabLst>
                <a:tab pos="723900" algn="l"/>
                <a:tab pos="1447800" algn="l"/>
                <a:tab pos="2171700" algn="l"/>
                <a:tab pos="2895600" algn="l"/>
                <a:tab pos="3619500" algn="l"/>
                <a:tab pos="4343400" algn="l"/>
                <a:tab pos="5067300" algn="l"/>
                <a:tab pos="5791200" algn="l"/>
                <a:tab pos="6515100" algn="l"/>
                <a:tab pos="7239000" algn="l"/>
                <a:tab pos="7962900" algn="l"/>
              </a:tabLst>
              <a:defRPr sz="2800">
                <a:latin typeface="+mj-lt"/>
                <a:ea typeface="+mj-ea"/>
                <a:cs typeface="B Titr" panose="00000700000000000000" pitchFamily="2" charset="-78"/>
              </a:defRPr>
            </a:lvl1pPr>
          </a:lstStyle>
          <a:p>
            <a:r>
              <a:rPr lang="fa-IR" dirty="0"/>
              <a:t>آزمایش مغز </a:t>
            </a:r>
            <a:r>
              <a:rPr lang="fa-IR" dirty="0" smtClean="0"/>
              <a:t>دوپاره </a:t>
            </a:r>
            <a:endParaRPr lang="en-US" dirty="0"/>
          </a:p>
        </p:txBody>
      </p:sp>
      <p:pic>
        <p:nvPicPr>
          <p:cNvPr id="8" name="Picture 5" descr="NeoPulseustration.jpg"/>
          <p:cNvPicPr>
            <a:picLocks noChangeAspect="1"/>
          </p:cNvPicPr>
          <p:nvPr/>
        </p:nvPicPr>
        <p:blipFill>
          <a:blip r:embed="rId3"/>
          <a:srcRect/>
          <a:stretch>
            <a:fillRect/>
          </a:stretch>
        </p:blipFill>
        <p:spPr bwMode="auto">
          <a:xfrm>
            <a:off x="1371611" y="0"/>
            <a:ext cx="1006310" cy="1261241"/>
          </a:xfrm>
          <a:prstGeom prst="rect">
            <a:avLst/>
          </a:prstGeom>
          <a:noFill/>
          <a:ln w="9525">
            <a:noFill/>
            <a:miter lim="800000"/>
            <a:headEnd/>
            <a:tailEnd/>
          </a:ln>
        </p:spPr>
      </p:pic>
    </p:spTree>
    <p:extLst>
      <p:ext uri="{BB962C8B-B14F-4D97-AF65-F5344CB8AC3E}">
        <p14:creationId xmlns:p14="http://schemas.microsoft.com/office/powerpoint/2010/main" val="17645063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1999" cy="6863871"/>
          </a:xfrm>
          <a:prstGeom prst="rect">
            <a:avLst/>
          </a:prstGeom>
        </p:spPr>
      </p:pic>
      <p:sp>
        <p:nvSpPr>
          <p:cNvPr id="3" name="Content Placeholder 2"/>
          <p:cNvSpPr>
            <a:spLocks noGrp="1"/>
          </p:cNvSpPr>
          <p:nvPr>
            <p:ph idx="1"/>
          </p:nvPr>
        </p:nvSpPr>
        <p:spPr>
          <a:xfrm>
            <a:off x="1324307" y="1147700"/>
            <a:ext cx="9884976" cy="5542243"/>
          </a:xfrm>
        </p:spPr>
        <p:txBody>
          <a:bodyPr>
            <a:noAutofit/>
          </a:bodyPr>
          <a:lstStyle/>
          <a:p>
            <a:pPr algn="just" rtl="1">
              <a:buClr>
                <a:srgbClr val="00FFFF"/>
              </a:buClr>
              <a:buSzPct val="80000"/>
              <a:buFont typeface="Wingdings" panose="05000000000000000000" pitchFamily="2" charset="2"/>
              <a:buChar char="q"/>
            </a:pPr>
            <a:r>
              <a:rPr lang="fa-IR" b="1" dirty="0" smtClean="0">
                <a:cs typeface="B Nazanin" panose="00000400000000000000" pitchFamily="2" charset="-78"/>
              </a:rPr>
              <a:t>  نیمه </a:t>
            </a:r>
            <a:r>
              <a:rPr lang="fa-IR" b="1" dirty="0">
                <a:cs typeface="B Nazanin" panose="00000400000000000000" pitchFamily="2" charset="-78"/>
              </a:rPr>
              <a:t>بالا: </a:t>
            </a:r>
            <a:endParaRPr lang="fa-IR" b="1" dirty="0" smtClean="0">
              <a:cs typeface="B Nazanin" panose="00000400000000000000" pitchFamily="2" charset="-78"/>
            </a:endParaRPr>
          </a:p>
          <a:p>
            <a:pPr lvl="1" algn="just" rtl="1">
              <a:buClr>
                <a:srgbClr val="00FFFF"/>
              </a:buClr>
              <a:buFont typeface="Wingdings" panose="05000000000000000000" pitchFamily="2" charset="2"/>
              <a:buChar char="§"/>
            </a:pPr>
            <a:r>
              <a:rPr lang="fa-IR" sz="2800" dirty="0" smtClean="0">
                <a:cs typeface="B Nazanin" panose="00000400000000000000" pitchFamily="2" charset="-78"/>
              </a:rPr>
              <a:t> کارهای </a:t>
            </a:r>
            <a:r>
              <a:rPr lang="fa-IR" sz="2800" dirty="0">
                <a:cs typeface="B Nazanin" panose="00000400000000000000" pitchFamily="2" charset="-78"/>
              </a:rPr>
              <a:t>ارادی (ضمیر خودآگاه) </a:t>
            </a:r>
            <a:endParaRPr lang="fa-IR" sz="2800" dirty="0" smtClean="0">
              <a:cs typeface="B Nazanin" panose="00000400000000000000" pitchFamily="2" charset="-78"/>
            </a:endParaRPr>
          </a:p>
          <a:p>
            <a:pPr lvl="1" algn="just" rtl="1">
              <a:buClr>
                <a:srgbClr val="00FFFF"/>
              </a:buClr>
              <a:buFont typeface="Wingdings" panose="05000000000000000000" pitchFamily="2" charset="2"/>
              <a:buChar char="§"/>
            </a:pPr>
            <a:r>
              <a:rPr lang="fa-IR" sz="2800" dirty="0" smtClean="0">
                <a:cs typeface="B Nazanin" panose="00000400000000000000" pitchFamily="2" charset="-78"/>
              </a:rPr>
              <a:t> ضمیر </a:t>
            </a:r>
            <a:r>
              <a:rPr lang="fa-IR" sz="2800" dirty="0">
                <a:cs typeface="B Nazanin" panose="00000400000000000000" pitchFamily="2" charset="-78"/>
              </a:rPr>
              <a:t>خود آگاه </a:t>
            </a:r>
            <a:r>
              <a:rPr lang="fa-IR" sz="2800" dirty="0" smtClean="0">
                <a:cs typeface="B Nazanin" panose="00000400000000000000" pitchFamily="2" charset="-78"/>
              </a:rPr>
              <a:t>فقط </a:t>
            </a:r>
            <a:r>
              <a:rPr lang="fa-IR" sz="2800" dirty="0">
                <a:cs typeface="B Nazanin" panose="00000400000000000000" pitchFamily="2" charset="-78"/>
              </a:rPr>
              <a:t>وقتی فعال است که ما </a:t>
            </a:r>
            <a:r>
              <a:rPr lang="fa-IR" sz="2800" dirty="0" smtClean="0">
                <a:cs typeface="B Nazanin" panose="00000400000000000000" pitchFamily="2" charset="-78"/>
              </a:rPr>
              <a:t>بیداریم (در هوشمندی به سر می بریم). </a:t>
            </a:r>
          </a:p>
          <a:p>
            <a:pPr lvl="1" algn="just" rtl="1">
              <a:buClr>
                <a:srgbClr val="00FFFF"/>
              </a:buClr>
              <a:buFont typeface="Wingdings" panose="05000000000000000000" pitchFamily="2" charset="2"/>
              <a:buChar char="§"/>
            </a:pPr>
            <a:r>
              <a:rPr lang="fa-IR" sz="2800" dirty="0" smtClean="0">
                <a:cs typeface="B Nazanin" panose="00000400000000000000" pitchFamily="2" charset="-78"/>
              </a:rPr>
              <a:t> ضمیر </a:t>
            </a:r>
            <a:r>
              <a:rPr lang="fa-IR" sz="2800" dirty="0">
                <a:cs typeface="B Nazanin" panose="00000400000000000000" pitchFamily="2" charset="-78"/>
              </a:rPr>
              <a:t>خودآگاه فقط ورودی های منطقی را قبول </a:t>
            </a:r>
            <a:r>
              <a:rPr lang="fa-IR" sz="2800" dirty="0" smtClean="0">
                <a:cs typeface="B Nazanin" panose="00000400000000000000" pitchFamily="2" charset="-78"/>
              </a:rPr>
              <a:t>می کند</a:t>
            </a:r>
            <a:r>
              <a:rPr lang="fa-IR" sz="2800" dirty="0">
                <a:cs typeface="B Nazanin" panose="00000400000000000000" pitchFamily="2" charset="-78"/>
              </a:rPr>
              <a:t>. </a:t>
            </a:r>
            <a:endParaRPr lang="fa-IR" sz="2800" dirty="0" smtClean="0">
              <a:cs typeface="B Nazanin" panose="00000400000000000000" pitchFamily="2" charset="-78"/>
            </a:endParaRPr>
          </a:p>
          <a:p>
            <a:pPr algn="just" rtl="1">
              <a:buClr>
                <a:srgbClr val="00FFFF"/>
              </a:buClr>
              <a:buSzPct val="80000"/>
              <a:buFont typeface="Wingdings" panose="05000000000000000000" pitchFamily="2" charset="2"/>
              <a:buChar char="q"/>
            </a:pPr>
            <a:r>
              <a:rPr lang="fa-IR" b="1" dirty="0" smtClean="0">
                <a:cs typeface="B Nazanin" panose="00000400000000000000" pitchFamily="2" charset="-78"/>
              </a:rPr>
              <a:t>  نیمه پایین: </a:t>
            </a:r>
          </a:p>
          <a:p>
            <a:pPr lvl="1" algn="just" rtl="1">
              <a:buClr>
                <a:srgbClr val="00FFFF"/>
              </a:buClr>
              <a:buFont typeface="Wingdings" panose="05000000000000000000" pitchFamily="2" charset="2"/>
              <a:buChar char="§"/>
            </a:pPr>
            <a:r>
              <a:rPr lang="fa-IR" sz="2800" dirty="0" smtClean="0">
                <a:cs typeface="B Nazanin" panose="00000400000000000000" pitchFamily="2" charset="-78"/>
              </a:rPr>
              <a:t> کارهای </a:t>
            </a:r>
            <a:r>
              <a:rPr lang="fa-IR" sz="2800" dirty="0">
                <a:cs typeface="B Nazanin" panose="00000400000000000000" pitchFamily="2" charset="-78"/>
              </a:rPr>
              <a:t>غیر ارادی (ضمیر </a:t>
            </a:r>
            <a:r>
              <a:rPr lang="fa-IR" sz="2800" dirty="0" smtClean="0">
                <a:cs typeface="B Nazanin" panose="00000400000000000000" pitchFamily="2" charset="-78"/>
              </a:rPr>
              <a:t>ناخودآگاه</a:t>
            </a:r>
            <a:r>
              <a:rPr lang="fa-IR" sz="2800" dirty="0">
                <a:cs typeface="B Nazanin" panose="00000400000000000000" pitchFamily="2" charset="-78"/>
              </a:rPr>
              <a:t>) </a:t>
            </a:r>
            <a:r>
              <a:rPr lang="fa-IR" sz="2800" dirty="0" smtClean="0">
                <a:cs typeface="B Nazanin" panose="00000400000000000000" pitchFamily="2" charset="-78"/>
              </a:rPr>
              <a:t>مانند ضربان </a:t>
            </a:r>
            <a:r>
              <a:rPr lang="fa-IR" sz="2800" dirty="0">
                <a:cs typeface="B Nazanin" panose="00000400000000000000" pitchFamily="2" charset="-78"/>
              </a:rPr>
              <a:t>قلب، گردش خون، مردمک </a:t>
            </a:r>
            <a:r>
              <a:rPr lang="fa-IR" sz="2800" dirty="0" smtClean="0">
                <a:cs typeface="B Nazanin" panose="00000400000000000000" pitchFamily="2" charset="-78"/>
              </a:rPr>
              <a:t>چشم </a:t>
            </a:r>
          </a:p>
          <a:p>
            <a:pPr lvl="1" algn="just" rtl="1">
              <a:buClr>
                <a:srgbClr val="00FFFF"/>
              </a:buClr>
              <a:buFont typeface="Wingdings" panose="05000000000000000000" pitchFamily="2" charset="2"/>
              <a:buChar char="§"/>
            </a:pPr>
            <a:r>
              <a:rPr lang="fa-IR" sz="2800" dirty="0" smtClean="0">
                <a:cs typeface="B Nazanin" panose="00000400000000000000" pitchFamily="2" charset="-78"/>
              </a:rPr>
              <a:t> ضمیر ناخودآگاه </a:t>
            </a:r>
            <a:r>
              <a:rPr lang="fa-IR" sz="2800" dirty="0">
                <a:cs typeface="B Nazanin" panose="00000400000000000000" pitchFamily="2" charset="-78"/>
              </a:rPr>
              <a:t>بدون استراحت </a:t>
            </a:r>
            <a:r>
              <a:rPr lang="fa-IR" sz="2800" dirty="0" smtClean="0">
                <a:cs typeface="B Nazanin" panose="00000400000000000000" pitchFamily="2" charset="-78"/>
              </a:rPr>
              <a:t>و در همه حالات بیداری یا خواب یا بیهوشی فعال </a:t>
            </a:r>
            <a:r>
              <a:rPr lang="fa-IR" sz="2800" dirty="0">
                <a:cs typeface="B Nazanin" panose="00000400000000000000" pitchFamily="2" charset="-78"/>
              </a:rPr>
              <a:t>می باشد. </a:t>
            </a:r>
            <a:endParaRPr lang="fa-IR" sz="2800" dirty="0" smtClean="0">
              <a:cs typeface="B Nazanin" panose="00000400000000000000" pitchFamily="2" charset="-78"/>
            </a:endParaRPr>
          </a:p>
          <a:p>
            <a:pPr lvl="1" algn="just" rtl="1">
              <a:buClr>
                <a:srgbClr val="00FFFF"/>
              </a:buClr>
              <a:buFont typeface="Wingdings" panose="05000000000000000000" pitchFamily="2" charset="2"/>
              <a:buChar char="§"/>
            </a:pPr>
            <a:r>
              <a:rPr lang="fa-IR" sz="2800" dirty="0" smtClean="0">
                <a:cs typeface="B Nazanin" panose="00000400000000000000" pitchFamily="2" charset="-78"/>
              </a:rPr>
              <a:t> ضمیر </a:t>
            </a:r>
            <a:r>
              <a:rPr lang="fa-IR" sz="2800" dirty="0">
                <a:cs typeface="B Nazanin" panose="00000400000000000000" pitchFamily="2" charset="-78"/>
              </a:rPr>
              <a:t>ناخوداگاه هر آن چه که به او بدهیم را می پذیرد (منطقی یا غیر منطقی، شوخی یا جدی، راست یا دروغ، سازنده یا مخرب). </a:t>
            </a:r>
            <a:endParaRPr lang="fa-IR" sz="2800" dirty="0" smtClean="0">
              <a:cs typeface="B Nazanin" panose="00000400000000000000" pitchFamily="2" charset="-78"/>
            </a:endParaRPr>
          </a:p>
          <a:p>
            <a:pPr lvl="1" algn="just" rtl="1">
              <a:buClr>
                <a:srgbClr val="00FFFF"/>
              </a:buClr>
              <a:buFont typeface="Wingdings" panose="05000000000000000000" pitchFamily="2" charset="2"/>
              <a:buChar char="§"/>
            </a:pPr>
            <a:r>
              <a:rPr lang="fa-IR" sz="2800" dirty="0" smtClean="0">
                <a:cs typeface="B Nazanin" panose="00000400000000000000" pitchFamily="2" charset="-78"/>
              </a:rPr>
              <a:t> وقتی </a:t>
            </a:r>
            <a:r>
              <a:rPr lang="fa-IR" sz="2800" dirty="0">
                <a:cs typeface="B Nazanin" panose="00000400000000000000" pitchFamily="2" charset="-78"/>
              </a:rPr>
              <a:t>یک جمله غیر منطقی را می شنویم در </a:t>
            </a:r>
            <a:r>
              <a:rPr lang="fa-IR" sz="2800" dirty="0" smtClean="0">
                <a:cs typeface="B Nazanin" panose="00000400000000000000" pitchFamily="2" charset="-78"/>
              </a:rPr>
              <a:t>ناخودآگاهمان </a:t>
            </a:r>
            <a:r>
              <a:rPr lang="fa-IR" sz="2800" dirty="0">
                <a:cs typeface="B Nazanin" panose="00000400000000000000" pitchFamily="2" charset="-78"/>
              </a:rPr>
              <a:t>می ماند و دلیل ماندگاری موضوعات دور از ذهن در مغز همین ماندگاری در نیمه پایین مغز است</a:t>
            </a:r>
            <a:r>
              <a:rPr lang="fa-IR" sz="2800" dirty="0" smtClean="0">
                <a:cs typeface="B Nazanin" panose="00000400000000000000" pitchFamily="2" charset="-78"/>
              </a:rPr>
              <a:t>. </a:t>
            </a:r>
            <a:endParaRPr lang="en-US" sz="28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F0B78986-2869-41C1-8CF9-4E59167B5C2C}" type="slidenum">
              <a:rPr lang="en-US" smtClean="0"/>
              <a:t>23</a:t>
            </a:fld>
            <a:endParaRPr lang="en-US"/>
          </a:p>
        </p:txBody>
      </p:sp>
      <p:sp>
        <p:nvSpPr>
          <p:cNvPr id="5" name="Rectangle 1"/>
          <p:cNvSpPr txBox="1">
            <a:spLocks noChangeArrowheads="1"/>
          </p:cNvSpPr>
          <p:nvPr/>
        </p:nvSpPr>
        <p:spPr>
          <a:xfrm>
            <a:off x="3878317" y="404591"/>
            <a:ext cx="6889532" cy="525401"/>
          </a:xfrm>
          <a:prstGeom prst="rect">
            <a:avLst/>
          </a:prstGeom>
        </p:spPr>
        <p:txBody>
          <a:bodyPr vert="horz" wrap="square" lIns="90000" tIns="46800" rIns="90000" bIns="46800" rtlCol="0" anchor="ctr">
            <a:spAutoFit/>
          </a:bodyPr>
          <a:lstStyle>
            <a:defPPr>
              <a:defRPr lang="en-US"/>
            </a:defPPr>
            <a:lvl1pPr algn="r" rtl="1">
              <a:lnSpc>
                <a:spcPct val="100000"/>
              </a:lnSpc>
              <a:spcBef>
                <a:spcPct val="0"/>
              </a:spcBef>
              <a:buClr>
                <a:srgbClr val="DFDEF6"/>
              </a:buClr>
              <a:buSzPct val="100000"/>
              <a:buNone/>
              <a:tabLst>
                <a:tab pos="723900" algn="l"/>
                <a:tab pos="1447800" algn="l"/>
                <a:tab pos="2171700" algn="l"/>
                <a:tab pos="2895600" algn="l"/>
                <a:tab pos="3619500" algn="l"/>
                <a:tab pos="4343400" algn="l"/>
                <a:tab pos="5067300" algn="l"/>
                <a:tab pos="5791200" algn="l"/>
                <a:tab pos="6515100" algn="l"/>
                <a:tab pos="7239000" algn="l"/>
                <a:tab pos="7962900" algn="l"/>
              </a:tabLst>
              <a:defRPr sz="2800">
                <a:latin typeface="+mj-lt"/>
                <a:ea typeface="+mj-ea"/>
                <a:cs typeface="B Titr" panose="00000700000000000000" pitchFamily="2" charset="-78"/>
              </a:defRPr>
            </a:lvl1pPr>
          </a:lstStyle>
          <a:p>
            <a:r>
              <a:rPr lang="fa-IR" dirty="0"/>
              <a:t>برش افقی</a:t>
            </a:r>
            <a:endParaRPr lang="en-US" dirty="0"/>
          </a:p>
        </p:txBody>
      </p:sp>
      <p:pic>
        <p:nvPicPr>
          <p:cNvPr id="7" name="Picture 5" descr="NeoPulseustration.jpg"/>
          <p:cNvPicPr>
            <a:picLocks noChangeAspect="1"/>
          </p:cNvPicPr>
          <p:nvPr/>
        </p:nvPicPr>
        <p:blipFill>
          <a:blip r:embed="rId3"/>
          <a:srcRect/>
          <a:stretch>
            <a:fillRect/>
          </a:stretch>
        </p:blipFill>
        <p:spPr bwMode="auto">
          <a:xfrm>
            <a:off x="1371611" y="0"/>
            <a:ext cx="1006310" cy="1261241"/>
          </a:xfrm>
          <a:prstGeom prst="rect">
            <a:avLst/>
          </a:prstGeom>
          <a:noFill/>
          <a:ln w="9525">
            <a:noFill/>
            <a:miter lim="800000"/>
            <a:headEnd/>
            <a:tailEnd/>
          </a:ln>
        </p:spPr>
      </p:pic>
    </p:spTree>
    <p:extLst>
      <p:ext uri="{BB962C8B-B14F-4D97-AF65-F5344CB8AC3E}">
        <p14:creationId xmlns:p14="http://schemas.microsoft.com/office/powerpoint/2010/main" val="9476531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1999" cy="6863871"/>
          </a:xfrm>
          <a:prstGeom prst="rect">
            <a:avLst/>
          </a:prstGeom>
        </p:spPr>
      </p:pic>
      <p:sp>
        <p:nvSpPr>
          <p:cNvPr id="3" name="Content Placeholder 2"/>
          <p:cNvSpPr>
            <a:spLocks noGrp="1"/>
          </p:cNvSpPr>
          <p:nvPr>
            <p:ph idx="1"/>
          </p:nvPr>
        </p:nvSpPr>
        <p:spPr>
          <a:xfrm>
            <a:off x="1295409" y="1261241"/>
            <a:ext cx="9961179" cy="5312980"/>
          </a:xfrm>
        </p:spPr>
        <p:txBody>
          <a:bodyPr>
            <a:noAutofit/>
          </a:bodyPr>
          <a:lstStyle/>
          <a:p>
            <a:pPr lvl="0" algn="just" rtl="1">
              <a:buClr>
                <a:srgbClr val="00FFFF"/>
              </a:buClr>
              <a:buSzPct val="80000"/>
              <a:buFont typeface="Wingdings" panose="05000000000000000000" pitchFamily="2" charset="2"/>
              <a:buChar char="q"/>
            </a:pPr>
            <a:r>
              <a:rPr lang="fa-IR" sz="2400" dirty="0" smtClean="0">
                <a:cs typeface="B Nazanin" panose="00000400000000000000" pitchFamily="2" charset="-78"/>
              </a:rPr>
              <a:t> ضمیر ناخود آگاه را می توان کنترل کرد. </a:t>
            </a:r>
          </a:p>
          <a:p>
            <a:pPr algn="just" rtl="1">
              <a:buClr>
                <a:srgbClr val="00FFFF"/>
              </a:buClr>
              <a:buSzPct val="80000"/>
              <a:buFont typeface="Wingdings" panose="05000000000000000000" pitchFamily="2" charset="2"/>
              <a:buChar char="q"/>
            </a:pPr>
            <a:r>
              <a:rPr lang="fa-IR" sz="2400" dirty="0" smtClean="0">
                <a:cs typeface="B Nazanin" panose="00000400000000000000" pitchFamily="2" charset="-78"/>
              </a:rPr>
              <a:t> ضمیر ناخودآگاه نسبت به واژه های خنثی واکنشی نشان نمی دهد. ولی در عکس العمل به واژه های مثبت و منفی شروع به تکرار آن ها می کند. </a:t>
            </a:r>
            <a:endParaRPr lang="en-US" sz="2400" dirty="0" smtClean="0">
              <a:cs typeface="B Nazanin" panose="00000400000000000000" pitchFamily="2" charset="-78"/>
            </a:endParaRPr>
          </a:p>
          <a:p>
            <a:pPr algn="just" rtl="1">
              <a:buClr>
                <a:srgbClr val="00FFFF"/>
              </a:buClr>
              <a:buSzPct val="80000"/>
              <a:buFont typeface="Wingdings" panose="05000000000000000000" pitchFamily="2" charset="2"/>
              <a:buChar char="q"/>
            </a:pPr>
            <a:r>
              <a:rPr lang="fa-IR" sz="2400" dirty="0" smtClean="0">
                <a:cs typeface="B Nazanin" panose="00000400000000000000" pitchFamily="2" charset="-78"/>
              </a:rPr>
              <a:t> ضمیر خودآگاه ما با جمله برخورد می کند چون با منطق سرو کار دارد ولی ضمیر ناخودآگاه با واژه ها (مثبت و منفی) سرو کار دارد. </a:t>
            </a:r>
            <a:endParaRPr lang="en-US" sz="2400" dirty="0" smtClean="0">
              <a:cs typeface="B Nazanin" panose="00000400000000000000" pitchFamily="2" charset="-78"/>
            </a:endParaRPr>
          </a:p>
          <a:p>
            <a:pPr lvl="0" algn="just" rtl="1">
              <a:buClr>
                <a:srgbClr val="00FFFF"/>
              </a:buClr>
              <a:buSzPct val="80000"/>
              <a:buFont typeface="Wingdings" panose="05000000000000000000" pitchFamily="2" charset="2"/>
              <a:buChar char="q"/>
            </a:pPr>
            <a:r>
              <a:rPr lang="fa-IR" sz="2400" dirty="0" smtClean="0">
                <a:cs typeface="B Nazanin" panose="00000400000000000000" pitchFamily="2" charset="-78"/>
              </a:rPr>
              <a:t> هر عملی که به صورت عادت و تکرار در بیاید کنترل آن از ضمیر خودآگاه به ناخودآگاه منتقل می شود. </a:t>
            </a:r>
            <a:endParaRPr lang="en-US" sz="2400" dirty="0" smtClean="0">
              <a:cs typeface="B Nazanin" panose="00000400000000000000" pitchFamily="2" charset="-78"/>
            </a:endParaRPr>
          </a:p>
          <a:p>
            <a:pPr lvl="0" algn="just" rtl="1">
              <a:buClr>
                <a:srgbClr val="00FFFF"/>
              </a:buClr>
              <a:buSzPct val="80000"/>
              <a:buFont typeface="Wingdings" panose="05000000000000000000" pitchFamily="2" charset="2"/>
              <a:buChar char="q"/>
            </a:pPr>
            <a:r>
              <a:rPr lang="fa-IR" sz="2400" dirty="0" smtClean="0">
                <a:cs typeface="B Nazanin" panose="00000400000000000000" pitchFamily="2" charset="-78"/>
              </a:rPr>
              <a:t> هر پیامی که به صورت عادت و تکرار در بیاید کنترل آن از ضمیر خودآگاه به ناخودآگاه منتقل می شود. </a:t>
            </a:r>
            <a:endParaRPr lang="en-US" sz="2400" dirty="0" smtClean="0">
              <a:cs typeface="B Nazanin" panose="00000400000000000000" pitchFamily="2" charset="-78"/>
            </a:endParaRPr>
          </a:p>
          <a:p>
            <a:pPr lvl="0" algn="just" rtl="1">
              <a:buClr>
                <a:srgbClr val="00FFFF"/>
              </a:buClr>
              <a:buSzPct val="80000"/>
              <a:buFont typeface="Wingdings" panose="05000000000000000000" pitchFamily="2" charset="2"/>
              <a:buChar char="q"/>
            </a:pPr>
            <a:r>
              <a:rPr lang="fa-IR" sz="2400" dirty="0" smtClean="0">
                <a:cs typeface="B Nazanin" panose="00000400000000000000" pitchFamily="2" charset="-78"/>
              </a:rPr>
              <a:t> هرگاه ضمیر خودآگاه و ناخودآگاه در انجام امری با همدیگر مخالفت داشته باشند </a:t>
            </a:r>
            <a:r>
              <a:rPr lang="fa-IR" sz="2400" dirty="0" smtClean="0">
                <a:solidFill>
                  <a:srgbClr val="00FFFF"/>
                </a:solidFill>
                <a:cs typeface="B Nazanin" panose="00000400000000000000" pitchFamily="2" charset="-78"/>
              </a:rPr>
              <a:t>معمولاً</a:t>
            </a:r>
            <a:r>
              <a:rPr lang="fa-IR" sz="2400" dirty="0" smtClean="0">
                <a:cs typeface="B Nazanin" panose="00000400000000000000" pitchFamily="2" charset="-78"/>
              </a:rPr>
              <a:t> ناخودآگاه پیروز می شود. </a:t>
            </a:r>
            <a:endParaRPr lang="en-US" sz="2400" dirty="0" smtClean="0">
              <a:cs typeface="B Nazanin" panose="00000400000000000000" pitchFamily="2" charset="-78"/>
            </a:endParaRPr>
          </a:p>
          <a:p>
            <a:pPr lvl="0" algn="just" rtl="1">
              <a:buClr>
                <a:srgbClr val="00FFFF"/>
              </a:buClr>
              <a:buSzPct val="80000"/>
              <a:buFont typeface="Wingdings" panose="05000000000000000000" pitchFamily="2" charset="2"/>
              <a:buChar char="q"/>
            </a:pPr>
            <a:r>
              <a:rPr lang="fa-IR" sz="2400" dirty="0" smtClean="0">
                <a:cs typeface="B Nazanin" panose="00000400000000000000" pitchFamily="2" charset="-78"/>
              </a:rPr>
              <a:t> هرگاه ضمیر خودآگاه و ناخودآگاه در انجام امری با همدیگر توافق داشته باشند توان آن ها در همدیگر ضرب می شود. </a:t>
            </a:r>
            <a:endParaRPr lang="en-US" sz="2400" dirty="0" smtClean="0">
              <a:cs typeface="B Nazanin" panose="00000400000000000000" pitchFamily="2" charset="-78"/>
            </a:endParaRPr>
          </a:p>
          <a:p>
            <a:pPr lvl="0" algn="just" rtl="1"/>
            <a:endParaRPr lang="en-US" sz="2400" dirty="0">
              <a:cs typeface="B Nazanin" panose="00000400000000000000" pitchFamily="2" charset="-78"/>
            </a:endParaRPr>
          </a:p>
          <a:p>
            <a:pPr algn="just" rtl="1"/>
            <a:endParaRPr lang="en-US" sz="24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F0B78986-2869-41C1-8CF9-4E59167B5C2C}" type="slidenum">
              <a:rPr lang="en-US" smtClean="0"/>
              <a:t>24</a:t>
            </a:fld>
            <a:endParaRPr lang="en-US"/>
          </a:p>
        </p:txBody>
      </p:sp>
      <p:pic>
        <p:nvPicPr>
          <p:cNvPr id="6" name="Picture 5" descr="NeoPulseustration.jpg"/>
          <p:cNvPicPr>
            <a:picLocks noChangeAspect="1"/>
          </p:cNvPicPr>
          <p:nvPr/>
        </p:nvPicPr>
        <p:blipFill>
          <a:blip r:embed="rId3"/>
          <a:srcRect/>
          <a:stretch>
            <a:fillRect/>
          </a:stretch>
        </p:blipFill>
        <p:spPr bwMode="auto">
          <a:xfrm>
            <a:off x="1371611" y="0"/>
            <a:ext cx="1006310" cy="1261241"/>
          </a:xfrm>
          <a:prstGeom prst="rect">
            <a:avLst/>
          </a:prstGeom>
          <a:noFill/>
          <a:ln w="9525">
            <a:noFill/>
            <a:miter lim="800000"/>
            <a:headEnd/>
            <a:tailEnd/>
          </a:ln>
        </p:spPr>
      </p:pic>
      <p:sp>
        <p:nvSpPr>
          <p:cNvPr id="7" name="Rectangle 1"/>
          <p:cNvSpPr txBox="1">
            <a:spLocks noChangeArrowheads="1"/>
          </p:cNvSpPr>
          <p:nvPr/>
        </p:nvSpPr>
        <p:spPr>
          <a:xfrm>
            <a:off x="3878317" y="451889"/>
            <a:ext cx="6889532" cy="525401"/>
          </a:xfrm>
          <a:prstGeom prst="rect">
            <a:avLst/>
          </a:prstGeom>
        </p:spPr>
        <p:txBody>
          <a:bodyPr vert="horz" wrap="square" lIns="90000" tIns="46800" rIns="90000" bIns="46800" rtlCol="0" anchor="ctr">
            <a:spAutoFit/>
          </a:bodyPr>
          <a:lstStyle>
            <a:defPPr>
              <a:defRPr lang="en-US"/>
            </a:defPPr>
            <a:lvl1pPr algn="r" rtl="1">
              <a:lnSpc>
                <a:spcPct val="100000"/>
              </a:lnSpc>
              <a:spcBef>
                <a:spcPct val="0"/>
              </a:spcBef>
              <a:buClr>
                <a:srgbClr val="DFDEF6"/>
              </a:buClr>
              <a:buSzPct val="100000"/>
              <a:buNone/>
              <a:tabLst>
                <a:tab pos="723900" algn="l"/>
                <a:tab pos="1447800" algn="l"/>
                <a:tab pos="2171700" algn="l"/>
                <a:tab pos="2895600" algn="l"/>
                <a:tab pos="3619500" algn="l"/>
                <a:tab pos="4343400" algn="l"/>
                <a:tab pos="5067300" algn="l"/>
                <a:tab pos="5791200" algn="l"/>
                <a:tab pos="6515100" algn="l"/>
                <a:tab pos="7239000" algn="l"/>
                <a:tab pos="7962900" algn="l"/>
              </a:tabLst>
              <a:defRPr sz="2800">
                <a:latin typeface="+mj-lt"/>
                <a:ea typeface="+mj-ea"/>
                <a:cs typeface="B Titr" panose="00000700000000000000" pitchFamily="2" charset="-78"/>
              </a:defRPr>
            </a:lvl1pPr>
          </a:lstStyle>
          <a:p>
            <a:r>
              <a:rPr lang="fa-IR" dirty="0" smtClean="0"/>
              <a:t>ضمیر خودآگاه و ناخودآگاه</a:t>
            </a:r>
            <a:endParaRPr lang="en-US" dirty="0"/>
          </a:p>
        </p:txBody>
      </p:sp>
    </p:spTree>
    <p:extLst>
      <p:ext uri="{BB962C8B-B14F-4D97-AF65-F5344CB8AC3E}">
        <p14:creationId xmlns:p14="http://schemas.microsoft.com/office/powerpoint/2010/main" val="3721914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1999" cy="6863871"/>
          </a:xfrm>
          <a:prstGeom prst="rect">
            <a:avLst/>
          </a:prstGeom>
        </p:spPr>
      </p:pic>
      <p:sp>
        <p:nvSpPr>
          <p:cNvPr id="3" name="Content Placeholder 2"/>
          <p:cNvSpPr>
            <a:spLocks noGrp="1"/>
          </p:cNvSpPr>
          <p:nvPr>
            <p:ph idx="1"/>
          </p:nvPr>
        </p:nvSpPr>
        <p:spPr>
          <a:xfrm>
            <a:off x="1450427" y="1403134"/>
            <a:ext cx="9727328" cy="5026080"/>
          </a:xfrm>
        </p:spPr>
        <p:txBody>
          <a:bodyPr>
            <a:noAutofit/>
          </a:bodyPr>
          <a:lstStyle/>
          <a:p>
            <a:pPr lvl="0" algn="just" rtl="1">
              <a:buClr>
                <a:srgbClr val="00FFFF"/>
              </a:buClr>
              <a:buSzPct val="80000"/>
              <a:buFont typeface="Wingdings" panose="05000000000000000000" pitchFamily="2" charset="2"/>
              <a:buChar char="q"/>
            </a:pPr>
            <a:r>
              <a:rPr lang="fa-IR" sz="2400" dirty="0" smtClean="0">
                <a:cs typeface="B Nazanin" panose="00000400000000000000" pitchFamily="2" charset="-78"/>
              </a:rPr>
              <a:t>  روزانه 30000 </a:t>
            </a:r>
            <a:r>
              <a:rPr lang="fa-IR" sz="2400" dirty="0">
                <a:cs typeface="B Nazanin" panose="00000400000000000000" pitchFamily="2" charset="-78"/>
              </a:rPr>
              <a:t>فکر از مغز عبور می کند که حدود 90% آن ها غیر ارادی است. </a:t>
            </a:r>
            <a:endParaRPr lang="fa-IR" sz="2400" dirty="0" smtClean="0">
              <a:cs typeface="B Nazanin" panose="00000400000000000000" pitchFamily="2" charset="-78"/>
            </a:endParaRPr>
          </a:p>
          <a:p>
            <a:pPr lvl="0" algn="just" rtl="1">
              <a:buClr>
                <a:srgbClr val="00FFFF"/>
              </a:buClr>
              <a:buSzPct val="80000"/>
              <a:buFont typeface="Wingdings" panose="05000000000000000000" pitchFamily="2" charset="2"/>
              <a:buChar char="q"/>
            </a:pPr>
            <a:r>
              <a:rPr lang="fa-IR" sz="2400" dirty="0" smtClean="0">
                <a:cs typeface="B Nazanin" panose="00000400000000000000" pitchFamily="2" charset="-78"/>
              </a:rPr>
              <a:t>  دلیل </a:t>
            </a:r>
            <a:r>
              <a:rPr lang="fa-IR" sz="2400" dirty="0">
                <a:cs typeface="B Nazanin" panose="00000400000000000000" pitchFamily="2" charset="-78"/>
              </a:rPr>
              <a:t>اصلی </a:t>
            </a:r>
            <a:r>
              <a:rPr lang="fa-IR" sz="2400" dirty="0" smtClean="0">
                <a:cs typeface="B Nazanin" panose="00000400000000000000" pitchFamily="2" charset="-78"/>
              </a:rPr>
              <a:t>این که </a:t>
            </a:r>
            <a:r>
              <a:rPr lang="fa-IR" sz="2400" dirty="0">
                <a:cs typeface="B Nazanin" panose="00000400000000000000" pitchFamily="2" charset="-78"/>
              </a:rPr>
              <a:t>اطلاعات غلط چسبنده </a:t>
            </a:r>
            <a:r>
              <a:rPr lang="fa-IR" sz="2400" dirty="0" smtClean="0">
                <a:cs typeface="B Nazanin" panose="00000400000000000000" pitchFamily="2" charset="-78"/>
              </a:rPr>
              <a:t>هستند </a:t>
            </a:r>
            <a:r>
              <a:rPr lang="fa-IR" sz="2400" dirty="0">
                <a:cs typeface="B Nazanin" panose="00000400000000000000" pitchFamily="2" charset="-78"/>
              </a:rPr>
              <a:t>این است که رد آن اطلاعات در واقع به تلاش ذهنی نیاز دارد. سنجیدن معقول بودن و اعتبار منبع یک پیام، با توجه به آن که نیازمند محرکه اضافی و منابع شناختی افزوده است، از نظر شناختی بسیار دشوارتر از آن است که به </a:t>
            </a:r>
            <a:r>
              <a:rPr lang="fa-IR" sz="2400" dirty="0" smtClean="0">
                <a:cs typeface="B Nazanin" panose="00000400000000000000" pitchFamily="2" charset="-78"/>
              </a:rPr>
              <a:t>آسانی، </a:t>
            </a:r>
            <a:r>
              <a:rPr lang="fa-IR" sz="2400" dirty="0">
                <a:cs typeface="B Nazanin" panose="00000400000000000000" pitchFamily="2" charset="-78"/>
              </a:rPr>
              <a:t>درست بودن آن اطلاعات </a:t>
            </a:r>
            <a:r>
              <a:rPr lang="fa-IR" sz="2400" dirty="0" smtClean="0">
                <a:cs typeface="B Nazanin" panose="00000400000000000000" pitchFamily="2" charset="-78"/>
              </a:rPr>
              <a:t>پذیرفته شود. </a:t>
            </a:r>
          </a:p>
          <a:p>
            <a:pPr lvl="0" algn="just" rtl="1">
              <a:buClr>
                <a:srgbClr val="00FFFF"/>
              </a:buClr>
              <a:buSzPct val="80000"/>
              <a:buFont typeface="Wingdings" panose="05000000000000000000" pitchFamily="2" charset="2"/>
              <a:buChar char="q"/>
            </a:pPr>
            <a:r>
              <a:rPr lang="fa-IR" sz="2400" dirty="0" smtClean="0">
                <a:cs typeface="B Nazanin" panose="00000400000000000000" pitchFamily="2" charset="-78"/>
              </a:rPr>
              <a:t>  اگر </a:t>
            </a:r>
            <a:r>
              <a:rPr lang="fa-IR" sz="2400" dirty="0">
                <a:cs typeface="B Nazanin" panose="00000400000000000000" pitchFamily="2" charset="-78"/>
              </a:rPr>
              <a:t>موضوع چندان برایتان مهم نباشد و یا ذهنتان با چیزهایی دیگر مشغول باشد، در آن صورت احتمال بیشتری وجود دارد که جایگاه اطلاعات نادرست در ذهن شما محکم تر گردد.</a:t>
            </a:r>
            <a:endParaRPr lang="en-US" sz="2400" dirty="0">
              <a:cs typeface="B Nazanin" panose="00000400000000000000" pitchFamily="2" charset="-78"/>
            </a:endParaRPr>
          </a:p>
          <a:p>
            <a:pPr algn="just" rtl="1">
              <a:buClr>
                <a:srgbClr val="00FFFF"/>
              </a:buClr>
              <a:buSzPct val="80000"/>
              <a:buFont typeface="Wingdings" panose="05000000000000000000" pitchFamily="2" charset="2"/>
              <a:buChar char="q"/>
            </a:pPr>
            <a:r>
              <a:rPr lang="fa-IR" sz="2400" dirty="0" smtClean="0">
                <a:cs typeface="B Nazanin" panose="00000400000000000000" pitchFamily="2" charset="-78"/>
              </a:rPr>
              <a:t>  به </a:t>
            </a:r>
            <a:r>
              <a:rPr lang="fa-IR" sz="2400" dirty="0">
                <a:cs typeface="B Nazanin" panose="00000400000000000000" pitchFamily="2" charset="-78"/>
              </a:rPr>
              <a:t>علاوه، هنگامی که ما وقت می گذاریم تا </a:t>
            </a:r>
            <a:r>
              <a:rPr lang="fa-IR" sz="2400" dirty="0" smtClean="0">
                <a:cs typeface="B Nazanin" panose="00000400000000000000" pitchFamily="2" charset="-78"/>
              </a:rPr>
              <a:t>اطلاعات </a:t>
            </a:r>
            <a:r>
              <a:rPr lang="fa-IR" sz="2400" dirty="0">
                <a:cs typeface="B Nazanin" panose="00000400000000000000" pitchFamily="2" charset="-78"/>
              </a:rPr>
              <a:t>ورودی را بسنجیم، </a:t>
            </a:r>
            <a:r>
              <a:rPr lang="fa-IR" sz="2400" dirty="0" smtClean="0">
                <a:cs typeface="B Nazanin" panose="00000400000000000000" pitchFamily="2" charset="-78"/>
              </a:rPr>
              <a:t>احتمالا به ویژگی </a:t>
            </a:r>
            <a:r>
              <a:rPr lang="fa-IR" sz="2400" dirty="0">
                <a:cs typeface="B Nazanin" panose="00000400000000000000" pitchFamily="2" charset="-78"/>
              </a:rPr>
              <a:t>های خاصی </a:t>
            </a:r>
            <a:r>
              <a:rPr lang="fa-IR" sz="2400" dirty="0" smtClean="0">
                <a:cs typeface="B Nazanin" panose="00000400000000000000" pitchFamily="2" charset="-78"/>
              </a:rPr>
              <a:t>توجه </a:t>
            </a:r>
            <a:r>
              <a:rPr lang="fa-IR" sz="2400" dirty="0">
                <a:cs typeface="B Nazanin" panose="00000400000000000000" pitchFamily="2" charset="-78"/>
              </a:rPr>
              <a:t>نشان خواهیم داد: آیا این اطلاعات با دیگر چیزهایی که من به </a:t>
            </a:r>
            <a:r>
              <a:rPr lang="fa-IR" sz="2400" dirty="0" smtClean="0">
                <a:cs typeface="B Nazanin" panose="00000400000000000000" pitchFamily="2" charset="-78"/>
              </a:rPr>
              <a:t>آن ها </a:t>
            </a:r>
            <a:r>
              <a:rPr lang="fa-IR" sz="2400" dirty="0">
                <a:cs typeface="B Nazanin" panose="00000400000000000000" pitchFamily="2" charset="-78"/>
              </a:rPr>
              <a:t>باور دارم همخوانی دارد؟ </a:t>
            </a:r>
            <a:r>
              <a:rPr lang="fa-IR" sz="2400" dirty="0" smtClean="0">
                <a:cs typeface="B Nazanin" panose="00000400000000000000" pitchFamily="2" charset="-78"/>
              </a:rPr>
              <a:t>آیا </a:t>
            </a:r>
            <a:r>
              <a:rPr lang="fa-IR" sz="2400" dirty="0">
                <a:cs typeface="B Nazanin" panose="00000400000000000000" pitchFamily="2" charset="-78"/>
              </a:rPr>
              <a:t>این اطلاعات با آنچه که من از پیش باور دارم داستان منسجمی می سازد؟ </a:t>
            </a:r>
            <a:r>
              <a:rPr lang="fa-IR" sz="2400" dirty="0" smtClean="0">
                <a:cs typeface="B Nazanin" panose="00000400000000000000" pitchFamily="2" charset="-78"/>
              </a:rPr>
              <a:t>آیا </a:t>
            </a:r>
            <a:r>
              <a:rPr lang="fa-IR" sz="2400" dirty="0">
                <a:cs typeface="B Nazanin" panose="00000400000000000000" pitchFamily="2" charset="-78"/>
              </a:rPr>
              <a:t>از منبع معتبری می آید؟  آیا دیگران به آن باور دارند؟ </a:t>
            </a:r>
            <a:endParaRPr lang="fa-IR" sz="2400" dirty="0" smtClean="0">
              <a:cs typeface="B Nazanin" panose="00000400000000000000" pitchFamily="2" charset="-78"/>
            </a:endParaRPr>
          </a:p>
          <a:p>
            <a:pPr algn="just" rtl="1">
              <a:buClr>
                <a:srgbClr val="00FFFF"/>
              </a:buClr>
              <a:buSzPct val="80000"/>
              <a:buFont typeface="Wingdings" panose="05000000000000000000" pitchFamily="2" charset="2"/>
              <a:buChar char="q"/>
            </a:pPr>
            <a:r>
              <a:rPr lang="fa-IR" sz="2400" dirty="0" smtClean="0">
                <a:cs typeface="B Nazanin" panose="00000400000000000000" pitchFamily="2" charset="-78"/>
              </a:rPr>
              <a:t>  حتی تلاش برای </a:t>
            </a:r>
            <a:r>
              <a:rPr lang="fa-IR" sz="2400" dirty="0">
                <a:cs typeface="B Nazanin" panose="00000400000000000000" pitchFamily="2" charset="-78"/>
              </a:rPr>
              <a:t>پس گیری اطلاعات غلط اغلب نتیجه </a:t>
            </a:r>
            <a:r>
              <a:rPr lang="fa-IR" sz="2400" dirty="0" smtClean="0">
                <a:cs typeface="B Nazanin" panose="00000400000000000000" pitchFamily="2" charset="-78"/>
              </a:rPr>
              <a:t>معکوس می دهد و </a:t>
            </a:r>
            <a:r>
              <a:rPr lang="fa-IR" sz="2400" dirty="0">
                <a:cs typeface="B Nazanin" panose="00000400000000000000" pitchFamily="2" charset="-78"/>
              </a:rPr>
              <a:t>به صورت معما گونه ای تاثیر تشدیدسازی آن باور نادرست را با خود به دنبال دارد. </a:t>
            </a:r>
            <a:endParaRPr lang="en-US" sz="2400" dirty="0">
              <a:cs typeface="B Nazanin" panose="00000400000000000000" pitchFamily="2" charset="-78"/>
            </a:endParaRPr>
          </a:p>
          <a:p>
            <a:pPr algn="just" rtl="1">
              <a:buClr>
                <a:srgbClr val="00FFFF"/>
              </a:buClr>
              <a:buSzPct val="80000"/>
              <a:buFont typeface="Wingdings" panose="05000000000000000000" pitchFamily="2" charset="2"/>
              <a:buChar char="q"/>
            </a:pPr>
            <a:endParaRPr lang="en-US" sz="24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F0B78986-2869-41C1-8CF9-4E59167B5C2C}" type="slidenum">
              <a:rPr lang="en-US" smtClean="0"/>
              <a:t>25</a:t>
            </a:fld>
            <a:endParaRPr lang="en-US"/>
          </a:p>
        </p:txBody>
      </p:sp>
      <p:sp>
        <p:nvSpPr>
          <p:cNvPr id="5" name="Rectangle 1"/>
          <p:cNvSpPr txBox="1">
            <a:spLocks noChangeArrowheads="1"/>
          </p:cNvSpPr>
          <p:nvPr/>
        </p:nvSpPr>
        <p:spPr>
          <a:xfrm>
            <a:off x="3153103" y="451889"/>
            <a:ext cx="7614746" cy="525401"/>
          </a:xfrm>
          <a:prstGeom prst="rect">
            <a:avLst/>
          </a:prstGeom>
        </p:spPr>
        <p:txBody>
          <a:bodyPr vert="horz" wrap="square" lIns="90000" tIns="46800" rIns="90000" bIns="46800" rtlCol="0" anchor="ctr">
            <a:spAutoFit/>
          </a:bodyPr>
          <a:lstStyle>
            <a:defPPr>
              <a:defRPr lang="en-US"/>
            </a:defPPr>
            <a:lvl1pPr algn="r" rtl="1">
              <a:lnSpc>
                <a:spcPct val="100000"/>
              </a:lnSpc>
              <a:spcBef>
                <a:spcPct val="0"/>
              </a:spcBef>
              <a:buClr>
                <a:srgbClr val="DFDEF6"/>
              </a:buClr>
              <a:buSzPct val="100000"/>
              <a:buNone/>
              <a:tabLst>
                <a:tab pos="723900" algn="l"/>
                <a:tab pos="1447800" algn="l"/>
                <a:tab pos="2171700" algn="l"/>
                <a:tab pos="2895600" algn="l"/>
                <a:tab pos="3619500" algn="l"/>
                <a:tab pos="4343400" algn="l"/>
                <a:tab pos="5067300" algn="l"/>
                <a:tab pos="5791200" algn="l"/>
                <a:tab pos="6515100" algn="l"/>
                <a:tab pos="7239000" algn="l"/>
                <a:tab pos="7962900" algn="l"/>
              </a:tabLst>
              <a:defRPr sz="2800">
                <a:latin typeface="+mj-lt"/>
                <a:ea typeface="+mj-ea"/>
                <a:cs typeface="B Titr" panose="00000700000000000000" pitchFamily="2" charset="-78"/>
              </a:defRPr>
            </a:lvl1pPr>
          </a:lstStyle>
          <a:p>
            <a:r>
              <a:rPr lang="fa-IR" dirty="0"/>
              <a:t>چ</a:t>
            </a:r>
            <a:r>
              <a:rPr lang="ar-SA" dirty="0"/>
              <a:t>را ذهن اطلاعات نادرست را آسان تر می پذیرد؟ </a:t>
            </a:r>
            <a:endParaRPr lang="en-US" dirty="0"/>
          </a:p>
        </p:txBody>
      </p:sp>
      <p:pic>
        <p:nvPicPr>
          <p:cNvPr id="7" name="Picture 6" descr="NeoPulseustration.jpg"/>
          <p:cNvPicPr>
            <a:picLocks noChangeAspect="1"/>
          </p:cNvPicPr>
          <p:nvPr/>
        </p:nvPicPr>
        <p:blipFill>
          <a:blip r:embed="rId3"/>
          <a:srcRect/>
          <a:stretch>
            <a:fillRect/>
          </a:stretch>
        </p:blipFill>
        <p:spPr bwMode="auto">
          <a:xfrm>
            <a:off x="1371611" y="0"/>
            <a:ext cx="1006310" cy="1261241"/>
          </a:xfrm>
          <a:prstGeom prst="rect">
            <a:avLst/>
          </a:prstGeom>
          <a:noFill/>
          <a:ln w="9525">
            <a:noFill/>
            <a:miter lim="800000"/>
            <a:headEnd/>
            <a:tailEnd/>
          </a:ln>
        </p:spPr>
      </p:pic>
    </p:spTree>
    <p:extLst>
      <p:ext uri="{BB962C8B-B14F-4D97-AF65-F5344CB8AC3E}">
        <p14:creationId xmlns:p14="http://schemas.microsoft.com/office/powerpoint/2010/main" val="28310591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1999" cy="6863871"/>
          </a:xfrm>
          <a:prstGeom prst="rect">
            <a:avLst/>
          </a:prstGeom>
        </p:spPr>
      </p:pic>
      <p:sp>
        <p:nvSpPr>
          <p:cNvPr id="3" name="Content Placeholder 2"/>
          <p:cNvSpPr>
            <a:spLocks noGrp="1"/>
          </p:cNvSpPr>
          <p:nvPr>
            <p:ph idx="1"/>
          </p:nvPr>
        </p:nvSpPr>
        <p:spPr>
          <a:xfrm>
            <a:off x="5565228" y="1135116"/>
            <a:ext cx="5770183" cy="5312978"/>
          </a:xfrm>
        </p:spPr>
        <p:txBody>
          <a:bodyPr>
            <a:noAutofit/>
          </a:bodyPr>
          <a:lstStyle/>
          <a:p>
            <a:pPr algn="just" rtl="1">
              <a:lnSpc>
                <a:spcPct val="100000"/>
              </a:lnSpc>
              <a:buClr>
                <a:srgbClr val="00FFFF"/>
              </a:buClr>
              <a:buSzPct val="80000"/>
              <a:buFont typeface="Wingdings" panose="05000000000000000000" pitchFamily="2" charset="2"/>
              <a:buChar char="q"/>
            </a:pPr>
            <a:r>
              <a:rPr lang="fa-IR" sz="2400" dirty="0" smtClean="0">
                <a:cs typeface="B Nazanin" panose="00000400000000000000" pitchFamily="2" charset="-78"/>
              </a:rPr>
              <a:t>  داده </a:t>
            </a:r>
            <a:r>
              <a:rPr lang="fa-IR" sz="2400" dirty="0">
                <a:cs typeface="B Nazanin" panose="00000400000000000000" pitchFamily="2" charset="-78"/>
              </a:rPr>
              <a:t>های بینایی در قشر بینایی اولیه (لوب پس سری) تحت پردازش های مقدماتی قرار می گیرند. </a:t>
            </a:r>
            <a:r>
              <a:rPr lang="fa-IR" sz="2400" dirty="0" smtClean="0">
                <a:cs typeface="B Nazanin" panose="00000400000000000000" pitchFamily="2" charset="-78"/>
              </a:rPr>
              <a:t>سپس اطلاعات </a:t>
            </a:r>
            <a:r>
              <a:rPr lang="fa-IR" sz="2400" dirty="0">
                <a:cs typeface="B Nazanin" panose="00000400000000000000" pitchFamily="2" charset="-78"/>
              </a:rPr>
              <a:t>تقسیم شده و به دو بخش مختلف مغز هدایت </a:t>
            </a:r>
            <a:r>
              <a:rPr lang="fa-IR" sz="2400" dirty="0" smtClean="0">
                <a:cs typeface="B Nazanin" panose="00000400000000000000" pitchFamily="2" charset="-78"/>
              </a:rPr>
              <a:t>می شود</a:t>
            </a:r>
            <a:r>
              <a:rPr lang="fa-IR" sz="2400" dirty="0">
                <a:cs typeface="B Nazanin" panose="00000400000000000000" pitchFamily="2" charset="-78"/>
              </a:rPr>
              <a:t>. </a:t>
            </a:r>
          </a:p>
          <a:p>
            <a:pPr algn="just" rtl="1">
              <a:lnSpc>
                <a:spcPct val="100000"/>
              </a:lnSpc>
              <a:buClr>
                <a:srgbClr val="00FFFF"/>
              </a:buClr>
              <a:buSzPct val="80000"/>
              <a:buFont typeface="Wingdings" panose="05000000000000000000" pitchFamily="2" charset="2"/>
              <a:buChar char="q"/>
            </a:pPr>
            <a:r>
              <a:rPr lang="fa-IR" sz="2400" dirty="0" smtClean="0">
                <a:cs typeface="B Nazanin" panose="00000400000000000000" pitchFamily="2" charset="-78"/>
              </a:rPr>
              <a:t>  یکی </a:t>
            </a:r>
            <a:r>
              <a:rPr lang="fa-IR" sz="2400" dirty="0">
                <a:cs typeface="B Nazanin" panose="00000400000000000000" pitchFamily="2" charset="-78"/>
              </a:rPr>
              <a:t>از این مسیرها که مسیر بینایی پشتی نامیده </a:t>
            </a:r>
            <a:r>
              <a:rPr lang="fa-IR" sz="2400" dirty="0" smtClean="0">
                <a:cs typeface="B Nazanin" panose="00000400000000000000" pitchFamily="2" charset="-78"/>
              </a:rPr>
              <a:t>می شود </a:t>
            </a:r>
            <a:r>
              <a:rPr lang="fa-IR" sz="2400" dirty="0">
                <a:cs typeface="B Nazanin" panose="00000400000000000000" pitchFamily="2" charset="-78"/>
              </a:rPr>
              <a:t>در جهت بالا به لوب آهیانه </a:t>
            </a:r>
            <a:r>
              <a:rPr lang="fa-IR" sz="2400" dirty="0" smtClean="0">
                <a:cs typeface="B Nazanin" panose="00000400000000000000" pitchFamily="2" charset="-78"/>
              </a:rPr>
              <a:t>می رود </a:t>
            </a:r>
            <a:r>
              <a:rPr lang="fa-IR" sz="2400" dirty="0">
                <a:cs typeface="B Nazanin" panose="00000400000000000000" pitchFamily="2" charset="-78"/>
              </a:rPr>
              <a:t>یعنی جایی که اطلاعات مربوط به حرکت و مکان محرک پردازش و استخراج </a:t>
            </a:r>
            <a:r>
              <a:rPr lang="fa-IR" sz="2400" dirty="0" smtClean="0">
                <a:cs typeface="B Nazanin" panose="00000400000000000000" pitchFamily="2" charset="-78"/>
              </a:rPr>
              <a:t>می شود</a:t>
            </a:r>
            <a:r>
              <a:rPr lang="fa-IR" sz="2400" dirty="0">
                <a:cs typeface="B Nazanin" panose="00000400000000000000" pitchFamily="2" charset="-78"/>
              </a:rPr>
              <a:t>. به این مسیر اغلب مسیر "کجایی" گفته </a:t>
            </a:r>
            <a:r>
              <a:rPr lang="fa-IR" sz="2400" dirty="0" smtClean="0">
                <a:cs typeface="B Nazanin" panose="00000400000000000000" pitchFamily="2" charset="-78"/>
              </a:rPr>
              <a:t>می شود</a:t>
            </a:r>
            <a:r>
              <a:rPr lang="fa-IR" sz="2400" dirty="0">
                <a:cs typeface="B Nazanin" panose="00000400000000000000" pitchFamily="2" charset="-78"/>
              </a:rPr>
              <a:t>. زیرا محل فضایی اشیا را باز نمایی می کند. </a:t>
            </a:r>
            <a:endParaRPr lang="en-US" sz="2400" dirty="0">
              <a:cs typeface="B Nazanin" panose="00000400000000000000" pitchFamily="2" charset="-78"/>
            </a:endParaRPr>
          </a:p>
          <a:p>
            <a:pPr algn="just" rtl="1">
              <a:lnSpc>
                <a:spcPct val="100000"/>
              </a:lnSpc>
              <a:buClr>
                <a:srgbClr val="00FFFF"/>
              </a:buClr>
              <a:buSzPct val="80000"/>
              <a:buFont typeface="Wingdings" panose="05000000000000000000" pitchFamily="2" charset="2"/>
              <a:buChar char="q"/>
            </a:pPr>
            <a:r>
              <a:rPr lang="fa-IR" sz="2400" dirty="0" smtClean="0">
                <a:cs typeface="B Nazanin" panose="00000400000000000000" pitchFamily="2" charset="-78"/>
              </a:rPr>
              <a:t>  مسیر </a:t>
            </a:r>
            <a:r>
              <a:rPr lang="fa-IR" sz="2400" dirty="0">
                <a:cs typeface="B Nazanin" panose="00000400000000000000" pitchFamily="2" charset="-78"/>
              </a:rPr>
              <a:t>دوم مسیر بینایی شکمی، اطلاعات مربوط به رنگ و شکل را منتقل </a:t>
            </a:r>
            <a:r>
              <a:rPr lang="fa-IR" sz="2400" dirty="0" smtClean="0">
                <a:cs typeface="B Nazanin" panose="00000400000000000000" pitchFamily="2" charset="-78"/>
              </a:rPr>
              <a:t>می کند </a:t>
            </a:r>
            <a:r>
              <a:rPr lang="fa-IR" sz="2400" dirty="0">
                <a:cs typeface="B Nazanin" panose="00000400000000000000" pitchFamily="2" charset="-78"/>
              </a:rPr>
              <a:t>و در جهت پایین به سمت لوب گیجگاهی می رود و به آن مسیر "چیستی" گفته می شود. </a:t>
            </a:r>
            <a:endParaRPr lang="en-US" sz="24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F0B78986-2869-41C1-8CF9-4E59167B5C2C}" type="slidenum">
              <a:rPr lang="en-US" smtClean="0"/>
              <a:t>26</a:t>
            </a:fld>
            <a:endParaRPr lang="en-US"/>
          </a:p>
        </p:txBody>
      </p:sp>
      <p:pic>
        <p:nvPicPr>
          <p:cNvPr id="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1056290" y="1713130"/>
            <a:ext cx="4498617" cy="4089640"/>
          </a:xfrm>
          <a:prstGeom prst="rect">
            <a:avLst/>
          </a:prstGeom>
        </p:spPr>
      </p:pic>
      <p:sp>
        <p:nvSpPr>
          <p:cNvPr id="8" name="Rectangle 1"/>
          <p:cNvSpPr txBox="1">
            <a:spLocks noChangeArrowheads="1"/>
          </p:cNvSpPr>
          <p:nvPr/>
        </p:nvSpPr>
        <p:spPr>
          <a:xfrm>
            <a:off x="3878317" y="451889"/>
            <a:ext cx="6889532" cy="525401"/>
          </a:xfrm>
          <a:prstGeom prst="rect">
            <a:avLst/>
          </a:prstGeom>
        </p:spPr>
        <p:txBody>
          <a:bodyPr vert="horz" wrap="square" lIns="90000" tIns="46800" rIns="90000" bIns="46800" rtlCol="0" anchor="ctr">
            <a:spAutoFit/>
          </a:bodyPr>
          <a:lstStyle>
            <a:defPPr>
              <a:defRPr lang="en-US"/>
            </a:defPPr>
            <a:lvl1pPr algn="r" rtl="1">
              <a:lnSpc>
                <a:spcPct val="100000"/>
              </a:lnSpc>
              <a:spcBef>
                <a:spcPct val="0"/>
              </a:spcBef>
              <a:buClr>
                <a:srgbClr val="DFDEF6"/>
              </a:buClr>
              <a:buSzPct val="100000"/>
              <a:buNone/>
              <a:tabLst>
                <a:tab pos="723900" algn="l"/>
                <a:tab pos="1447800" algn="l"/>
                <a:tab pos="2171700" algn="l"/>
                <a:tab pos="2895600" algn="l"/>
                <a:tab pos="3619500" algn="l"/>
                <a:tab pos="4343400" algn="l"/>
                <a:tab pos="5067300" algn="l"/>
                <a:tab pos="5791200" algn="l"/>
                <a:tab pos="6515100" algn="l"/>
                <a:tab pos="7239000" algn="l"/>
                <a:tab pos="7962900" algn="l"/>
              </a:tabLst>
              <a:defRPr sz="2800">
                <a:latin typeface="+mj-lt"/>
                <a:ea typeface="+mj-ea"/>
                <a:cs typeface="B Titr" panose="00000700000000000000" pitchFamily="2" charset="-78"/>
              </a:defRPr>
            </a:lvl1pPr>
          </a:lstStyle>
          <a:p>
            <a:r>
              <a:rPr lang="fa-IR" dirty="0"/>
              <a:t>بازشناسی بینایی شی </a:t>
            </a:r>
            <a:endParaRPr lang="en-US" dirty="0"/>
          </a:p>
        </p:txBody>
      </p:sp>
      <p:pic>
        <p:nvPicPr>
          <p:cNvPr id="9" name="Picture 5" descr="NeoPulseustration.jpg"/>
          <p:cNvPicPr>
            <a:picLocks noChangeAspect="1"/>
          </p:cNvPicPr>
          <p:nvPr/>
        </p:nvPicPr>
        <p:blipFill>
          <a:blip r:embed="rId4"/>
          <a:srcRect/>
          <a:stretch>
            <a:fillRect/>
          </a:stretch>
        </p:blipFill>
        <p:spPr bwMode="auto">
          <a:xfrm>
            <a:off x="1371611" y="0"/>
            <a:ext cx="1006310" cy="1261241"/>
          </a:xfrm>
          <a:prstGeom prst="rect">
            <a:avLst/>
          </a:prstGeom>
          <a:noFill/>
          <a:ln w="9525">
            <a:noFill/>
            <a:miter lim="800000"/>
            <a:headEnd/>
            <a:tailEnd/>
          </a:ln>
        </p:spPr>
      </p:pic>
    </p:spTree>
    <p:extLst>
      <p:ext uri="{BB962C8B-B14F-4D97-AF65-F5344CB8AC3E}">
        <p14:creationId xmlns:p14="http://schemas.microsoft.com/office/powerpoint/2010/main" val="36436839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872"/>
            <a:ext cx="12191999" cy="6863871"/>
          </a:xfrm>
          <a:prstGeom prst="rect">
            <a:avLst/>
          </a:prstGeom>
        </p:spPr>
      </p:pic>
      <p:sp>
        <p:nvSpPr>
          <p:cNvPr id="7171" name="Rectangle 2"/>
          <p:cNvSpPr>
            <a:spLocks noGrp="1" noChangeArrowheads="1"/>
          </p:cNvSpPr>
          <p:nvPr>
            <p:ph type="body" idx="1"/>
          </p:nvPr>
        </p:nvSpPr>
        <p:spPr>
          <a:xfrm>
            <a:off x="1245476" y="1749631"/>
            <a:ext cx="10108324" cy="3798092"/>
          </a:xfrm>
        </p:spPr>
        <p:txBody>
          <a:bodyPr vert="horz" wrap="square" lIns="90000" tIns="46800" rIns="90000" bIns="46800" rtlCol="0">
            <a:spAutoFit/>
          </a:bodyPr>
          <a:lstStyle/>
          <a:p>
            <a:pPr algn="just" rtl="1">
              <a:lnSpc>
                <a:spcPct val="100000"/>
              </a:lnSpc>
              <a:buClr>
                <a:srgbClr val="00FFFF"/>
              </a:buClr>
              <a:buSzPct val="80000"/>
              <a:buFont typeface="Wingdings" panose="05000000000000000000" pitchFamily="2" charset="2"/>
              <a:buChar char="q"/>
            </a:pPr>
            <a:r>
              <a:rPr lang="fa-IR" dirty="0" smtClean="0">
                <a:cs typeface="B Nazanin" panose="00000400000000000000" pitchFamily="2" charset="-78"/>
              </a:rPr>
              <a:t>  آگنوزی </a:t>
            </a:r>
            <a:r>
              <a:rPr lang="fa-IR" dirty="0">
                <a:cs typeface="B Nazanin" panose="00000400000000000000" pitchFamily="2" charset="-78"/>
              </a:rPr>
              <a:t>بینایی در بازشناسی یک شی دیداری است. ماهیت آگنوزی های بینایی، ادراکی است و نمی توان آن را به نقایصی در حافظه نسبت داد. در واقع این آسیب فقط مخصوص یکی از حواس پنج گانه است و بقیه آن ها سالم هستند. آگنوزی ها به آسیب مناطقی از مغز مرتبط هستند که اطلاعات دیداری اشیا را پردازش می کنند. </a:t>
            </a:r>
            <a:endParaRPr lang="en-US" dirty="0">
              <a:cs typeface="B Nazanin" panose="00000400000000000000" pitchFamily="2" charset="-78"/>
            </a:endParaRPr>
          </a:p>
          <a:p>
            <a:pPr algn="just" rtl="1">
              <a:lnSpc>
                <a:spcPct val="100000"/>
              </a:lnSpc>
              <a:buClr>
                <a:srgbClr val="00FFFF"/>
              </a:buClr>
              <a:buSzPct val="80000"/>
              <a:buFont typeface="Wingdings" panose="05000000000000000000" pitchFamily="2" charset="2"/>
              <a:buChar char="q"/>
            </a:pPr>
            <a:r>
              <a:rPr lang="fa-IR" dirty="0" smtClean="0">
                <a:cs typeface="B Nazanin" panose="00000400000000000000" pitchFamily="2" charset="-78"/>
              </a:rPr>
              <a:t>  بیماری </a:t>
            </a:r>
            <a:r>
              <a:rPr lang="fa-IR" dirty="0">
                <a:cs typeface="B Nazanin" panose="00000400000000000000" pitchFamily="2" charset="-78"/>
              </a:rPr>
              <a:t>که قادر نیست یک گل رز را باز شناسی کند بلکه آن را به صورت یک شکل قرمز به هم پیچیده با یک دنباله دراز سبز رنگ توضیح می دهد. </a:t>
            </a:r>
            <a:endParaRPr lang="en-US" dirty="0" smtClean="0">
              <a:cs typeface="B Nazanin" panose="00000400000000000000" pitchFamily="2" charset="-78"/>
            </a:endParaRPr>
          </a:p>
          <a:p>
            <a:pPr algn="just" rtl="1">
              <a:lnSpc>
                <a:spcPct val="100000"/>
              </a:lnSpc>
              <a:buClr>
                <a:srgbClr val="00FFFF"/>
              </a:buClr>
              <a:buSzPct val="80000"/>
              <a:buFont typeface="Wingdings" panose="05000000000000000000" pitchFamily="2" charset="2"/>
              <a:buChar char="q"/>
            </a:pPr>
            <a:r>
              <a:rPr lang="fa-IR" dirty="0" smtClean="0">
                <a:cs typeface="B Nazanin" panose="00000400000000000000" pitchFamily="2" charset="-78"/>
              </a:rPr>
              <a:t>  همین </a:t>
            </a:r>
            <a:r>
              <a:rPr lang="fa-IR" dirty="0">
                <a:cs typeface="B Nazanin" panose="00000400000000000000" pitchFamily="2" charset="-78"/>
              </a:rPr>
              <a:t>بیمار سر همسرش را می گیرد و سعی می کند آن را بلند کند روی سر خودش بگذارد زیرا او سر همسرش را با کلاه اشتباه گرفته بود. </a:t>
            </a:r>
            <a:endParaRPr lang="en-US" dirty="0">
              <a:cs typeface="B Nazanin" panose="00000400000000000000" pitchFamily="2" charset="-78"/>
            </a:endParaRPr>
          </a:p>
        </p:txBody>
      </p:sp>
      <p:sp>
        <p:nvSpPr>
          <p:cNvPr id="2" name="Slide Number Placeholder 1"/>
          <p:cNvSpPr>
            <a:spLocks noGrp="1"/>
          </p:cNvSpPr>
          <p:nvPr>
            <p:ph type="sldNum" sz="quarter" idx="12"/>
          </p:nvPr>
        </p:nvSpPr>
        <p:spPr/>
        <p:txBody>
          <a:bodyPr/>
          <a:lstStyle/>
          <a:p>
            <a:fld id="{F0B78986-2869-41C1-8CF9-4E59167B5C2C}" type="slidenum">
              <a:rPr lang="en-US" smtClean="0"/>
              <a:t>27</a:t>
            </a:fld>
            <a:endParaRPr lang="en-US"/>
          </a:p>
        </p:txBody>
      </p:sp>
      <p:sp>
        <p:nvSpPr>
          <p:cNvPr id="8" name="Rectangle 1"/>
          <p:cNvSpPr txBox="1">
            <a:spLocks noChangeArrowheads="1"/>
          </p:cNvSpPr>
          <p:nvPr/>
        </p:nvSpPr>
        <p:spPr>
          <a:xfrm>
            <a:off x="3878317" y="451889"/>
            <a:ext cx="6889532" cy="525401"/>
          </a:xfrm>
          <a:prstGeom prst="rect">
            <a:avLst/>
          </a:prstGeom>
        </p:spPr>
        <p:txBody>
          <a:bodyPr vert="horz" wrap="square" lIns="90000" tIns="46800" rIns="90000" bIns="46800" rtlCol="0" anchor="ctr">
            <a:spAutoFit/>
          </a:bodyPr>
          <a:lstStyle>
            <a:defPPr>
              <a:defRPr lang="en-US"/>
            </a:defPPr>
            <a:lvl1pPr algn="r" rtl="1">
              <a:lnSpc>
                <a:spcPct val="100000"/>
              </a:lnSpc>
              <a:spcBef>
                <a:spcPct val="0"/>
              </a:spcBef>
              <a:buClr>
                <a:srgbClr val="DFDEF6"/>
              </a:buClr>
              <a:buSzPct val="100000"/>
              <a:buNone/>
              <a:tabLst>
                <a:tab pos="723900" algn="l"/>
                <a:tab pos="1447800" algn="l"/>
                <a:tab pos="2171700" algn="l"/>
                <a:tab pos="2895600" algn="l"/>
                <a:tab pos="3619500" algn="l"/>
                <a:tab pos="4343400" algn="l"/>
                <a:tab pos="5067300" algn="l"/>
                <a:tab pos="5791200" algn="l"/>
                <a:tab pos="6515100" algn="l"/>
                <a:tab pos="7239000" algn="l"/>
                <a:tab pos="7962900" algn="l"/>
              </a:tabLst>
              <a:defRPr sz="2800">
                <a:latin typeface="+mj-lt"/>
                <a:ea typeface="+mj-ea"/>
                <a:cs typeface="B Titr" panose="00000700000000000000" pitchFamily="2" charset="-78"/>
              </a:defRPr>
            </a:lvl1pPr>
          </a:lstStyle>
          <a:p>
            <a:r>
              <a:rPr lang="fa-IR" dirty="0"/>
              <a:t>ادراک پریشی (آگنوزی) های بینایی </a:t>
            </a:r>
            <a:endParaRPr lang="en-US" dirty="0"/>
          </a:p>
        </p:txBody>
      </p:sp>
      <p:pic>
        <p:nvPicPr>
          <p:cNvPr id="9" name="Picture 5" descr="NeoPulseustration.jpg"/>
          <p:cNvPicPr>
            <a:picLocks noChangeAspect="1"/>
          </p:cNvPicPr>
          <p:nvPr/>
        </p:nvPicPr>
        <p:blipFill>
          <a:blip r:embed="rId4"/>
          <a:srcRect/>
          <a:stretch>
            <a:fillRect/>
          </a:stretch>
        </p:blipFill>
        <p:spPr bwMode="auto">
          <a:xfrm>
            <a:off x="1371611" y="0"/>
            <a:ext cx="1006310" cy="1261241"/>
          </a:xfrm>
          <a:prstGeom prst="rect">
            <a:avLst/>
          </a:prstGeom>
          <a:noFill/>
          <a:ln w="9525">
            <a:noFill/>
            <a:miter lim="800000"/>
            <a:headEnd/>
            <a:tailEnd/>
          </a:ln>
        </p:spPr>
      </p:pic>
    </p:spTree>
    <p:extLst>
      <p:ext uri="{BB962C8B-B14F-4D97-AF65-F5344CB8AC3E}">
        <p14:creationId xmlns:p14="http://schemas.microsoft.com/office/powerpoint/2010/main" val="2368663502"/>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872"/>
            <a:ext cx="12191999" cy="6863871"/>
          </a:xfrm>
          <a:prstGeom prst="rect">
            <a:avLst/>
          </a:prstGeom>
        </p:spPr>
      </p:pic>
      <p:sp>
        <p:nvSpPr>
          <p:cNvPr id="3" name="Content Placeholder 2"/>
          <p:cNvSpPr>
            <a:spLocks noGrp="1"/>
          </p:cNvSpPr>
          <p:nvPr>
            <p:ph idx="1"/>
          </p:nvPr>
        </p:nvSpPr>
        <p:spPr>
          <a:xfrm>
            <a:off x="1403131" y="1266608"/>
            <a:ext cx="9808780" cy="5032048"/>
          </a:xfrm>
        </p:spPr>
        <p:txBody>
          <a:bodyPr>
            <a:normAutofit/>
          </a:bodyPr>
          <a:lstStyle/>
          <a:p>
            <a:pPr algn="just" rtl="1">
              <a:lnSpc>
                <a:spcPct val="100000"/>
              </a:lnSpc>
              <a:buClr>
                <a:srgbClr val="00FFFF"/>
              </a:buClr>
              <a:buSzPct val="80000"/>
              <a:buFont typeface="Wingdings" panose="05000000000000000000" pitchFamily="2" charset="2"/>
              <a:buChar char="q"/>
            </a:pPr>
            <a:r>
              <a:rPr lang="fa-IR" dirty="0" smtClean="0">
                <a:cs typeface="B Nazanin" panose="00000400000000000000" pitchFamily="2" charset="-78"/>
              </a:rPr>
              <a:t>  بیمارانی که </a:t>
            </a:r>
            <a:r>
              <a:rPr lang="fa-IR" dirty="0">
                <a:cs typeface="B Nazanin" panose="00000400000000000000" pitchFamily="2" charset="-78"/>
              </a:rPr>
              <a:t>قادر به </a:t>
            </a:r>
            <a:r>
              <a:rPr lang="fa-IR" dirty="0" smtClean="0">
                <a:cs typeface="B Nazanin" panose="00000400000000000000" pitchFamily="2" charset="-78"/>
              </a:rPr>
              <a:t>سرهم </a:t>
            </a:r>
            <a:r>
              <a:rPr lang="fa-IR" dirty="0">
                <a:cs typeface="B Nazanin" panose="00000400000000000000" pitchFamily="2" charset="-78"/>
              </a:rPr>
              <a:t>کردن اجزای یک شی و تبدیل آن به یک کل معنا دار نیستند. اغلب توانایی دیدن جزئیات، تمایز بین شدت نور در روشنایی های مختلف و درک رنگ را دارند. آن ها در نامیدن، منطبق </a:t>
            </a:r>
            <a:r>
              <a:rPr lang="fa-IR" dirty="0" smtClean="0">
                <a:cs typeface="B Nazanin" panose="00000400000000000000" pitchFamily="2" charset="-78"/>
              </a:rPr>
              <a:t>کردن یا بیان </a:t>
            </a:r>
            <a:r>
              <a:rPr lang="fa-IR" dirty="0">
                <a:cs typeface="B Nazanin" panose="00000400000000000000" pitchFamily="2" charset="-78"/>
              </a:rPr>
              <a:t>تفاوت بین اشکال ساده مشکل زیادی دارند. </a:t>
            </a:r>
            <a:endParaRPr lang="en-US" dirty="0">
              <a:cs typeface="B Nazanin" panose="00000400000000000000" pitchFamily="2" charset="-78"/>
            </a:endParaRPr>
          </a:p>
          <a:p>
            <a:pPr algn="just" rtl="1">
              <a:lnSpc>
                <a:spcPct val="100000"/>
              </a:lnSpc>
              <a:buClr>
                <a:srgbClr val="00FFFF"/>
              </a:buClr>
              <a:buSzPct val="80000"/>
              <a:buFont typeface="Wingdings" panose="05000000000000000000" pitchFamily="2" charset="2"/>
              <a:buChar char="q"/>
            </a:pPr>
            <a:r>
              <a:rPr lang="fa-IR" dirty="0" smtClean="0">
                <a:cs typeface="B Nazanin" panose="00000400000000000000" pitchFamily="2" charset="-78"/>
              </a:rPr>
              <a:t>  این اختلال </a:t>
            </a:r>
            <a:r>
              <a:rPr lang="fa-IR" dirty="0">
                <a:cs typeface="B Nazanin" panose="00000400000000000000" pitchFamily="2" charset="-78"/>
              </a:rPr>
              <a:t>همراه با نقص در تشکیل بازنمایی شی است و بیشتر ادراکی است </a:t>
            </a:r>
            <a:r>
              <a:rPr lang="fa-IR" dirty="0" smtClean="0">
                <a:cs typeface="B Nazanin" panose="00000400000000000000" pitchFamily="2" charset="-78"/>
              </a:rPr>
              <a:t>یعنی </a:t>
            </a:r>
            <a:r>
              <a:rPr lang="fa-IR" dirty="0">
                <a:cs typeface="B Nazanin" panose="00000400000000000000" pitchFamily="2" charset="-78"/>
              </a:rPr>
              <a:t>سطوح پایین تر پردازش اطلاعات آسیب دیده است. </a:t>
            </a:r>
            <a:endParaRPr lang="fa-IR" dirty="0" smtClean="0">
              <a:cs typeface="B Nazanin" panose="00000400000000000000" pitchFamily="2" charset="-78"/>
            </a:endParaRPr>
          </a:p>
          <a:p>
            <a:pPr algn="just" rtl="1">
              <a:lnSpc>
                <a:spcPct val="100000"/>
              </a:lnSpc>
              <a:buClr>
                <a:srgbClr val="00FFFF"/>
              </a:buClr>
              <a:buSzPct val="80000"/>
              <a:buFont typeface="Wingdings" panose="05000000000000000000" pitchFamily="2" charset="2"/>
              <a:buChar char="q"/>
            </a:pPr>
            <a:r>
              <a:rPr lang="fa-IR" dirty="0" smtClean="0">
                <a:cs typeface="B Nazanin" panose="00000400000000000000" pitchFamily="2" charset="-78"/>
              </a:rPr>
              <a:t>  بیماری برای </a:t>
            </a:r>
            <a:r>
              <a:rPr lang="fa-IR" dirty="0">
                <a:cs typeface="B Nazanin" panose="00000400000000000000" pitchFamily="2" charset="-78"/>
              </a:rPr>
              <a:t>کپی کردن حرف بزرگ </a:t>
            </a:r>
            <a:r>
              <a:rPr lang="en-US" dirty="0">
                <a:cs typeface="B Nazanin" panose="00000400000000000000" pitchFamily="2" charset="-78"/>
              </a:rPr>
              <a:t>X</a:t>
            </a:r>
            <a:r>
              <a:rPr lang="fa-IR" dirty="0">
                <a:cs typeface="B Nazanin" panose="00000400000000000000" pitchFamily="2" charset="-78"/>
              </a:rPr>
              <a:t> دو خط مایل جدا از هم رسم می </a:t>
            </a:r>
            <a:r>
              <a:rPr lang="fa-IR" dirty="0" smtClean="0">
                <a:cs typeface="B Nazanin" panose="00000400000000000000" pitchFamily="2" charset="-78"/>
              </a:rPr>
              <a:t>کرد</a:t>
            </a:r>
            <a:r>
              <a:rPr lang="fa-IR" dirty="0">
                <a:cs typeface="B Nazanin" panose="00000400000000000000" pitchFamily="2" charset="-78"/>
              </a:rPr>
              <a:t> </a:t>
            </a:r>
            <a:r>
              <a:rPr lang="fa-IR" dirty="0" smtClean="0">
                <a:cs typeface="B Nazanin" panose="00000400000000000000" pitchFamily="2" charset="-78"/>
              </a:rPr>
              <a:t>یا </a:t>
            </a:r>
            <a:r>
              <a:rPr lang="fa-IR" dirty="0">
                <a:cs typeface="B Nazanin" panose="00000400000000000000" pitchFamily="2" charset="-78"/>
              </a:rPr>
              <a:t>یک دایره را با یک مثلث </a:t>
            </a:r>
            <a:r>
              <a:rPr lang="fa-IR" dirty="0" smtClean="0">
                <a:cs typeface="B Nazanin" panose="00000400000000000000" pitchFamily="2" charset="-78"/>
              </a:rPr>
              <a:t>اشتباه </a:t>
            </a:r>
            <a:r>
              <a:rPr lang="fa-IR" dirty="0">
                <a:cs typeface="B Nazanin" panose="00000400000000000000" pitchFamily="2" charset="-78"/>
              </a:rPr>
              <a:t>می کرد. </a:t>
            </a:r>
            <a:endParaRPr lang="en-US" dirty="0">
              <a:cs typeface="B Nazanin" panose="00000400000000000000" pitchFamily="2" charset="-78"/>
            </a:endParaRPr>
          </a:p>
          <a:p>
            <a:pPr algn="just" rtl="1">
              <a:lnSpc>
                <a:spcPct val="100000"/>
              </a:lnSpc>
              <a:buClr>
                <a:srgbClr val="00FFFF"/>
              </a:buClr>
              <a:buSzPct val="80000"/>
              <a:buFont typeface="Wingdings" panose="05000000000000000000" pitchFamily="2" charset="2"/>
              <a:buChar char="q"/>
            </a:pPr>
            <a:r>
              <a:rPr lang="fa-IR" dirty="0" smtClean="0">
                <a:cs typeface="B Nazanin" panose="00000400000000000000" pitchFamily="2" charset="-78"/>
              </a:rPr>
              <a:t>  این </a:t>
            </a:r>
            <a:r>
              <a:rPr lang="fa-IR" dirty="0">
                <a:cs typeface="B Nazanin" panose="00000400000000000000" pitchFamily="2" charset="-78"/>
              </a:rPr>
              <a:t>افراد آسیب عمومی پایداری در لوب های پس سری و نواحی نزدیک به آن دارند. </a:t>
            </a:r>
            <a:endParaRPr lang="fa-IR" dirty="0" smtClean="0">
              <a:cs typeface="B Nazanin" panose="00000400000000000000" pitchFamily="2" charset="-78"/>
            </a:endParaRPr>
          </a:p>
        </p:txBody>
      </p:sp>
      <p:sp>
        <p:nvSpPr>
          <p:cNvPr id="4" name="Slide Number Placeholder 3"/>
          <p:cNvSpPr>
            <a:spLocks noGrp="1"/>
          </p:cNvSpPr>
          <p:nvPr>
            <p:ph type="sldNum" sz="quarter" idx="12"/>
          </p:nvPr>
        </p:nvSpPr>
        <p:spPr/>
        <p:txBody>
          <a:bodyPr/>
          <a:lstStyle/>
          <a:p>
            <a:pPr algn="r"/>
            <a:fld id="{F0B78986-2869-41C1-8CF9-4E59167B5C2C}" type="slidenum">
              <a:rPr lang="en-US" smtClean="0"/>
              <a:pPr algn="r"/>
              <a:t>28</a:t>
            </a:fld>
            <a:endParaRPr lang="en-US"/>
          </a:p>
        </p:txBody>
      </p:sp>
      <p:sp>
        <p:nvSpPr>
          <p:cNvPr id="7" name="Rectangle 1"/>
          <p:cNvSpPr txBox="1">
            <a:spLocks noChangeArrowheads="1"/>
          </p:cNvSpPr>
          <p:nvPr/>
        </p:nvSpPr>
        <p:spPr>
          <a:xfrm>
            <a:off x="3878317" y="451889"/>
            <a:ext cx="6889532" cy="525401"/>
          </a:xfrm>
          <a:prstGeom prst="rect">
            <a:avLst/>
          </a:prstGeom>
        </p:spPr>
        <p:txBody>
          <a:bodyPr vert="horz" wrap="square" lIns="90000" tIns="46800" rIns="90000" bIns="46800" rtlCol="0" anchor="ctr">
            <a:spAutoFit/>
          </a:bodyPr>
          <a:lstStyle>
            <a:defPPr>
              <a:defRPr lang="en-US"/>
            </a:defPPr>
            <a:lvl1pPr algn="r" rtl="1">
              <a:lnSpc>
                <a:spcPct val="100000"/>
              </a:lnSpc>
              <a:spcBef>
                <a:spcPct val="0"/>
              </a:spcBef>
              <a:buClr>
                <a:srgbClr val="DFDEF6"/>
              </a:buClr>
              <a:buSzPct val="100000"/>
              <a:buNone/>
              <a:tabLst>
                <a:tab pos="723900" algn="l"/>
                <a:tab pos="1447800" algn="l"/>
                <a:tab pos="2171700" algn="l"/>
                <a:tab pos="2895600" algn="l"/>
                <a:tab pos="3619500" algn="l"/>
                <a:tab pos="4343400" algn="l"/>
                <a:tab pos="5067300" algn="l"/>
                <a:tab pos="5791200" algn="l"/>
                <a:tab pos="6515100" algn="l"/>
                <a:tab pos="7239000" algn="l"/>
                <a:tab pos="7962900" algn="l"/>
              </a:tabLst>
              <a:defRPr sz="2800">
                <a:latin typeface="+mj-lt"/>
                <a:ea typeface="+mj-ea"/>
                <a:cs typeface="B Titr" panose="00000700000000000000" pitchFamily="2" charset="-78"/>
              </a:defRPr>
            </a:lvl1pPr>
          </a:lstStyle>
          <a:p>
            <a:r>
              <a:rPr lang="fa-IR" dirty="0"/>
              <a:t>آگنوزی </a:t>
            </a:r>
            <a:r>
              <a:rPr lang="fa-IR" dirty="0" smtClean="0"/>
              <a:t>اندریافتی </a:t>
            </a:r>
            <a:endParaRPr lang="en-US" dirty="0"/>
          </a:p>
        </p:txBody>
      </p:sp>
      <p:pic>
        <p:nvPicPr>
          <p:cNvPr id="8" name="Picture 5" descr="NeoPulseustration.jpg"/>
          <p:cNvPicPr>
            <a:picLocks noChangeAspect="1"/>
          </p:cNvPicPr>
          <p:nvPr/>
        </p:nvPicPr>
        <p:blipFill>
          <a:blip r:embed="rId3"/>
          <a:srcRect/>
          <a:stretch>
            <a:fillRect/>
          </a:stretch>
        </p:blipFill>
        <p:spPr bwMode="auto">
          <a:xfrm>
            <a:off x="1371611" y="0"/>
            <a:ext cx="1006310" cy="1261241"/>
          </a:xfrm>
          <a:prstGeom prst="rect">
            <a:avLst/>
          </a:prstGeom>
          <a:noFill/>
          <a:ln w="9525">
            <a:noFill/>
            <a:miter lim="800000"/>
            <a:headEnd/>
            <a:tailEnd/>
          </a:ln>
        </p:spPr>
      </p:pic>
    </p:spTree>
    <p:extLst>
      <p:ext uri="{BB962C8B-B14F-4D97-AF65-F5344CB8AC3E}">
        <p14:creationId xmlns:p14="http://schemas.microsoft.com/office/powerpoint/2010/main" val="192322756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872"/>
            <a:ext cx="12191999" cy="6863871"/>
          </a:xfrm>
          <a:prstGeom prst="rect">
            <a:avLst/>
          </a:prstGeom>
        </p:spPr>
      </p:pic>
      <p:sp>
        <p:nvSpPr>
          <p:cNvPr id="3" name="Content Placeholder 2"/>
          <p:cNvSpPr>
            <a:spLocks noGrp="1"/>
          </p:cNvSpPr>
          <p:nvPr>
            <p:ph idx="1"/>
          </p:nvPr>
        </p:nvSpPr>
        <p:spPr>
          <a:xfrm>
            <a:off x="1371611" y="1294166"/>
            <a:ext cx="9982188" cy="5075100"/>
          </a:xfrm>
        </p:spPr>
        <p:txBody>
          <a:bodyPr>
            <a:normAutofit/>
          </a:bodyPr>
          <a:lstStyle/>
          <a:p>
            <a:pPr algn="just" rtl="1">
              <a:lnSpc>
                <a:spcPct val="100000"/>
              </a:lnSpc>
              <a:buClr>
                <a:srgbClr val="00FFFF"/>
              </a:buClr>
              <a:buSzPct val="80000"/>
              <a:buFont typeface="Wingdings" panose="05000000000000000000" pitchFamily="2" charset="2"/>
              <a:buChar char="q"/>
            </a:pPr>
            <a:r>
              <a:rPr lang="fa-IR" dirty="0" smtClean="0">
                <a:cs typeface="B Nazanin" panose="00000400000000000000" pitchFamily="2" charset="-78"/>
              </a:rPr>
              <a:t>  بیماران </a:t>
            </a:r>
            <a:r>
              <a:rPr lang="fa-IR" dirty="0">
                <a:cs typeface="B Nazanin" panose="00000400000000000000" pitchFamily="2" charset="-78"/>
              </a:rPr>
              <a:t>با آگنوزی ارتباطی، </a:t>
            </a:r>
            <a:r>
              <a:rPr lang="fa-IR" dirty="0" smtClean="0">
                <a:cs typeface="B Nazanin" panose="00000400000000000000" pitchFamily="2" charset="-78"/>
              </a:rPr>
              <a:t>یک کل از شی را </a:t>
            </a:r>
            <a:r>
              <a:rPr lang="fa-IR" dirty="0">
                <a:cs typeface="B Nazanin" panose="00000400000000000000" pitchFamily="2" charset="-78"/>
              </a:rPr>
              <a:t>دریافت می کنند ولی قادر به تعیین یک نام برای آن نیستند. </a:t>
            </a:r>
            <a:endParaRPr lang="fa-IR" dirty="0" smtClean="0">
              <a:cs typeface="B Nazanin" panose="00000400000000000000" pitchFamily="2" charset="-78"/>
            </a:endParaRPr>
          </a:p>
          <a:p>
            <a:pPr algn="just" rtl="1">
              <a:lnSpc>
                <a:spcPct val="100000"/>
              </a:lnSpc>
              <a:buClr>
                <a:srgbClr val="00FFFF"/>
              </a:buClr>
              <a:buSzPct val="80000"/>
              <a:buFont typeface="Wingdings" panose="05000000000000000000" pitchFamily="2" charset="2"/>
              <a:buChar char="q"/>
            </a:pPr>
            <a:r>
              <a:rPr lang="fa-IR" dirty="0" smtClean="0">
                <a:cs typeface="B Nazanin" panose="00000400000000000000" pitchFamily="2" charset="-78"/>
              </a:rPr>
              <a:t>  آگنوزی </a:t>
            </a:r>
            <a:r>
              <a:rPr lang="fa-IR" dirty="0">
                <a:cs typeface="B Nazanin" panose="00000400000000000000" pitchFamily="2" charset="-78"/>
              </a:rPr>
              <a:t>ارتباطی همراه با نقص در طبقه بندی یا تشخیص اشیا است و می توان آن را شناختی تر در نظر گرفت یا این که بگوییم ماهیت آن سطح بالاتر است. </a:t>
            </a:r>
            <a:endParaRPr lang="fa-IR" dirty="0" smtClean="0">
              <a:cs typeface="B Nazanin" panose="00000400000000000000" pitchFamily="2" charset="-78"/>
            </a:endParaRPr>
          </a:p>
          <a:p>
            <a:pPr algn="just" rtl="1">
              <a:lnSpc>
                <a:spcPct val="100000"/>
              </a:lnSpc>
              <a:buClr>
                <a:srgbClr val="00FFFF"/>
              </a:buClr>
              <a:buSzPct val="80000"/>
              <a:buFont typeface="Wingdings" panose="05000000000000000000" pitchFamily="2" charset="2"/>
              <a:buChar char="q"/>
            </a:pPr>
            <a:r>
              <a:rPr lang="fa-IR" dirty="0" smtClean="0">
                <a:cs typeface="B Nazanin" panose="00000400000000000000" pitchFamily="2" charset="-78"/>
              </a:rPr>
              <a:t>  این </a:t>
            </a:r>
            <a:r>
              <a:rPr lang="fa-IR" dirty="0">
                <a:cs typeface="B Nazanin" panose="00000400000000000000" pitchFamily="2" charset="-78"/>
              </a:rPr>
              <a:t>بیماران می توانند با استفاد از حواس دیگر خود مثل لمس یا صدا، اشیا را تشخیص دهند. </a:t>
            </a:r>
          </a:p>
          <a:p>
            <a:pPr algn="just" rtl="1">
              <a:lnSpc>
                <a:spcPct val="100000"/>
              </a:lnSpc>
              <a:buClr>
                <a:srgbClr val="00FFFF"/>
              </a:buClr>
              <a:buSzPct val="80000"/>
              <a:buFont typeface="Wingdings" panose="05000000000000000000" pitchFamily="2" charset="2"/>
              <a:buChar char="q"/>
            </a:pPr>
            <a:r>
              <a:rPr lang="fa-IR" dirty="0" smtClean="0">
                <a:cs typeface="B Nazanin" panose="00000400000000000000" pitchFamily="2" charset="-78"/>
              </a:rPr>
              <a:t>  یک </a:t>
            </a:r>
            <a:r>
              <a:rPr lang="fa-IR" dirty="0">
                <a:cs typeface="B Nazanin" panose="00000400000000000000" pitchFamily="2" charset="-78"/>
              </a:rPr>
              <a:t>بیمار تصویر نقاشی شده یک چای کیسه ای و یک خودکار را تقریباً به صورت دقیق کپی کرد ولی نتوانست یک نام کلامی صحیح برای آن ها پیدا کند. </a:t>
            </a:r>
          </a:p>
          <a:p>
            <a:pPr algn="just" rtl="1">
              <a:lnSpc>
                <a:spcPct val="100000"/>
              </a:lnSpc>
              <a:buClr>
                <a:srgbClr val="00FFFF"/>
              </a:buClr>
              <a:buSzPct val="80000"/>
              <a:buFont typeface="Wingdings" panose="05000000000000000000" pitchFamily="2" charset="2"/>
              <a:buChar char="q"/>
            </a:pPr>
            <a:r>
              <a:rPr lang="fa-IR" dirty="0" smtClean="0">
                <a:cs typeface="B Nazanin" panose="00000400000000000000" pitchFamily="2" charset="-78"/>
              </a:rPr>
              <a:t>  در </a:t>
            </a:r>
            <a:r>
              <a:rPr lang="fa-IR" dirty="0">
                <a:cs typeface="B Nazanin" panose="00000400000000000000" pitchFamily="2" charset="-78"/>
              </a:rPr>
              <a:t>این اختلال هر دو منطقه زبانی و بینایی سالم هستند ولی ارتباط بین آن ها است که آسیب دیده </a:t>
            </a:r>
            <a:r>
              <a:rPr lang="fa-IR" dirty="0" smtClean="0">
                <a:cs typeface="B Nazanin" panose="00000400000000000000" pitchFamily="2" charset="-78"/>
              </a:rPr>
              <a:t>است. </a:t>
            </a:r>
            <a:endParaRPr lang="en-US"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pPr algn="r"/>
            <a:fld id="{F0B78986-2869-41C1-8CF9-4E59167B5C2C}" type="slidenum">
              <a:rPr lang="en-US" smtClean="0"/>
              <a:pPr algn="r"/>
              <a:t>29</a:t>
            </a:fld>
            <a:endParaRPr lang="en-US" dirty="0"/>
          </a:p>
        </p:txBody>
      </p:sp>
      <p:sp>
        <p:nvSpPr>
          <p:cNvPr id="7" name="Rectangle 1"/>
          <p:cNvSpPr txBox="1">
            <a:spLocks noChangeArrowheads="1"/>
          </p:cNvSpPr>
          <p:nvPr/>
        </p:nvSpPr>
        <p:spPr>
          <a:xfrm>
            <a:off x="3878317" y="451889"/>
            <a:ext cx="6889532" cy="525401"/>
          </a:xfrm>
          <a:prstGeom prst="rect">
            <a:avLst/>
          </a:prstGeom>
        </p:spPr>
        <p:txBody>
          <a:bodyPr vert="horz" wrap="square" lIns="90000" tIns="46800" rIns="90000" bIns="46800" rtlCol="0" anchor="ctr">
            <a:spAutoFit/>
          </a:bodyPr>
          <a:lstStyle>
            <a:defPPr>
              <a:defRPr lang="en-US"/>
            </a:defPPr>
            <a:lvl1pPr algn="r" rtl="1">
              <a:lnSpc>
                <a:spcPct val="100000"/>
              </a:lnSpc>
              <a:spcBef>
                <a:spcPct val="0"/>
              </a:spcBef>
              <a:buClr>
                <a:srgbClr val="DFDEF6"/>
              </a:buClr>
              <a:buSzPct val="100000"/>
              <a:buNone/>
              <a:tabLst>
                <a:tab pos="723900" algn="l"/>
                <a:tab pos="1447800" algn="l"/>
                <a:tab pos="2171700" algn="l"/>
                <a:tab pos="2895600" algn="l"/>
                <a:tab pos="3619500" algn="l"/>
                <a:tab pos="4343400" algn="l"/>
                <a:tab pos="5067300" algn="l"/>
                <a:tab pos="5791200" algn="l"/>
                <a:tab pos="6515100" algn="l"/>
                <a:tab pos="7239000" algn="l"/>
                <a:tab pos="7962900" algn="l"/>
              </a:tabLst>
              <a:defRPr sz="2800">
                <a:latin typeface="+mj-lt"/>
                <a:ea typeface="+mj-ea"/>
                <a:cs typeface="B Titr" panose="00000700000000000000" pitchFamily="2" charset="-78"/>
              </a:defRPr>
            </a:lvl1pPr>
          </a:lstStyle>
          <a:p>
            <a:r>
              <a:rPr lang="fa-IR" dirty="0"/>
              <a:t>آگنوزی </a:t>
            </a:r>
            <a:r>
              <a:rPr lang="fa-IR" dirty="0" smtClean="0"/>
              <a:t>ارتباطی </a:t>
            </a:r>
            <a:endParaRPr lang="en-US" dirty="0"/>
          </a:p>
        </p:txBody>
      </p:sp>
      <p:pic>
        <p:nvPicPr>
          <p:cNvPr id="8" name="Picture 5" descr="NeoPulseustration.jpg"/>
          <p:cNvPicPr>
            <a:picLocks noChangeAspect="1"/>
          </p:cNvPicPr>
          <p:nvPr/>
        </p:nvPicPr>
        <p:blipFill>
          <a:blip r:embed="rId3"/>
          <a:srcRect/>
          <a:stretch>
            <a:fillRect/>
          </a:stretch>
        </p:blipFill>
        <p:spPr bwMode="auto">
          <a:xfrm>
            <a:off x="1371611" y="0"/>
            <a:ext cx="1006310" cy="1261241"/>
          </a:xfrm>
          <a:prstGeom prst="rect">
            <a:avLst/>
          </a:prstGeom>
          <a:noFill/>
          <a:ln w="9525">
            <a:noFill/>
            <a:miter lim="800000"/>
            <a:headEnd/>
            <a:tailEnd/>
          </a:ln>
        </p:spPr>
      </p:pic>
    </p:spTree>
    <p:extLst>
      <p:ext uri="{BB962C8B-B14F-4D97-AF65-F5344CB8AC3E}">
        <p14:creationId xmlns:p14="http://schemas.microsoft.com/office/powerpoint/2010/main" val="16699698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872"/>
            <a:ext cx="12191999" cy="6863871"/>
          </a:xfrm>
          <a:prstGeom prst="rect">
            <a:avLst/>
          </a:prstGeom>
        </p:spPr>
      </p:pic>
      <p:sp>
        <p:nvSpPr>
          <p:cNvPr id="3" name="Content Placeholder 2"/>
          <p:cNvSpPr>
            <a:spLocks noGrp="1"/>
          </p:cNvSpPr>
          <p:nvPr>
            <p:ph idx="1"/>
          </p:nvPr>
        </p:nvSpPr>
        <p:spPr>
          <a:xfrm>
            <a:off x="1450441" y="1611858"/>
            <a:ext cx="9565716" cy="4351338"/>
          </a:xfrm>
        </p:spPr>
        <p:txBody>
          <a:bodyPr>
            <a:normAutofit/>
          </a:bodyPr>
          <a:lstStyle/>
          <a:p>
            <a:pPr lvl="0" algn="just" rtl="1">
              <a:lnSpc>
                <a:spcPct val="100000"/>
              </a:lnSpc>
              <a:buClr>
                <a:srgbClr val="00FFFF"/>
              </a:buClr>
              <a:buSzPct val="80000"/>
              <a:buFont typeface="Wingdings" panose="05000000000000000000" pitchFamily="2" charset="2"/>
              <a:buChar char="q"/>
            </a:pPr>
            <a:r>
              <a:rPr lang="fa-IR" dirty="0" smtClean="0">
                <a:cs typeface="B Nazanin" panose="00000400000000000000" pitchFamily="2" charset="-78"/>
              </a:rPr>
              <a:t> پیچیده </a:t>
            </a:r>
            <a:r>
              <a:rPr lang="fa-IR" dirty="0">
                <a:cs typeface="B Nazanin" panose="00000400000000000000" pitchFamily="2" charset="-78"/>
              </a:rPr>
              <a:t>ترین پدیده هستی، مغز است. </a:t>
            </a:r>
            <a:endParaRPr lang="fa-IR" dirty="0" smtClean="0">
              <a:cs typeface="B Nazanin" panose="00000400000000000000" pitchFamily="2" charset="-78"/>
            </a:endParaRPr>
          </a:p>
          <a:p>
            <a:pPr lvl="0" algn="just" rtl="1">
              <a:lnSpc>
                <a:spcPct val="100000"/>
              </a:lnSpc>
              <a:buClr>
                <a:srgbClr val="00FFFF"/>
              </a:buClr>
              <a:buSzPct val="80000"/>
              <a:buFont typeface="Wingdings" panose="05000000000000000000" pitchFamily="2" charset="2"/>
              <a:buChar char="q"/>
            </a:pPr>
            <a:r>
              <a:rPr lang="fa-IR" dirty="0" smtClean="0">
                <a:cs typeface="B Nazanin" panose="00000400000000000000" pitchFamily="2" charset="-78"/>
              </a:rPr>
              <a:t> مغز تنها 2% وزن بدن را تشکیل می دهد. </a:t>
            </a:r>
          </a:p>
          <a:p>
            <a:pPr lvl="0" algn="just" rtl="1">
              <a:lnSpc>
                <a:spcPct val="100000"/>
              </a:lnSpc>
              <a:buClr>
                <a:srgbClr val="00FFFF"/>
              </a:buClr>
              <a:buSzPct val="80000"/>
              <a:buFont typeface="Wingdings" panose="05000000000000000000" pitchFamily="2" charset="2"/>
              <a:buChar char="q"/>
            </a:pPr>
            <a:r>
              <a:rPr lang="fa-IR" dirty="0" smtClean="0">
                <a:cs typeface="B Nazanin" panose="00000400000000000000" pitchFamily="2" charset="-78"/>
              </a:rPr>
              <a:t> مغز بیش از 20% کل اکسیژن بدن را مصرف می کند. </a:t>
            </a:r>
            <a:endParaRPr lang="fa-IR" dirty="0">
              <a:cs typeface="B Nazanin" panose="00000400000000000000" pitchFamily="2" charset="-78"/>
            </a:endParaRPr>
          </a:p>
          <a:p>
            <a:pPr algn="just" rtl="1">
              <a:lnSpc>
                <a:spcPct val="100000"/>
              </a:lnSpc>
              <a:buClr>
                <a:srgbClr val="00FFFF"/>
              </a:buClr>
              <a:buSzPct val="80000"/>
              <a:buFont typeface="Wingdings" panose="05000000000000000000" pitchFamily="2" charset="2"/>
              <a:buChar char="q"/>
            </a:pPr>
            <a:r>
              <a:rPr lang="fa-IR" dirty="0" smtClean="0">
                <a:cs typeface="B Nazanin" panose="00000400000000000000" pitchFamily="2" charset="-78"/>
              </a:rPr>
              <a:t> این </a:t>
            </a:r>
            <a:r>
              <a:rPr lang="fa-IR" dirty="0">
                <a:cs typeface="B Nazanin" panose="00000400000000000000" pitchFamily="2" charset="-78"/>
              </a:rPr>
              <a:t>که تنها از 10% مغزمان استفاده می کنیم به چه معنی است؟ </a:t>
            </a:r>
          </a:p>
          <a:p>
            <a:pPr lvl="0" algn="just" rtl="1">
              <a:lnSpc>
                <a:spcPct val="100000"/>
              </a:lnSpc>
              <a:buClr>
                <a:srgbClr val="00FFFF"/>
              </a:buClr>
              <a:buSzPct val="80000"/>
              <a:buFont typeface="Wingdings" panose="05000000000000000000" pitchFamily="2" charset="2"/>
              <a:buChar char="q"/>
            </a:pPr>
            <a:r>
              <a:rPr lang="fa-IR" dirty="0" smtClean="0">
                <a:cs typeface="B Nazanin" panose="00000400000000000000" pitchFamily="2" charset="-78"/>
              </a:rPr>
              <a:t> 100</a:t>
            </a:r>
            <a:r>
              <a:rPr lang="fa-IR" dirty="0">
                <a:cs typeface="B Nazanin" panose="00000400000000000000" pitchFamily="2" charset="-78"/>
              </a:rPr>
              <a:t>% مغز در حال فعالیت است ولی در حداقل توان یا عملکرد. زیرا تنها 12% توان مغز قابل استفاده است. </a:t>
            </a:r>
            <a:endParaRPr lang="en-US" dirty="0">
              <a:cs typeface="B Nazanin" panose="00000400000000000000" pitchFamily="2" charset="-78"/>
            </a:endParaRPr>
          </a:p>
          <a:p>
            <a:pPr lvl="0" algn="just" rtl="1">
              <a:lnSpc>
                <a:spcPct val="100000"/>
              </a:lnSpc>
              <a:buClr>
                <a:srgbClr val="00FFFF"/>
              </a:buClr>
              <a:buSzPct val="80000"/>
              <a:buFont typeface="Wingdings" panose="05000000000000000000" pitchFamily="2" charset="2"/>
              <a:buChar char="q"/>
            </a:pPr>
            <a:r>
              <a:rPr lang="fa-IR" dirty="0" smtClean="0">
                <a:cs typeface="B Nazanin" panose="00000400000000000000" pitchFamily="2" charset="-78"/>
              </a:rPr>
              <a:t> اگر </a:t>
            </a:r>
            <a:r>
              <a:rPr lang="fa-IR" dirty="0">
                <a:cs typeface="B Nazanin" panose="00000400000000000000" pitchFamily="2" charset="-78"/>
              </a:rPr>
              <a:t>بتوانیم از 100% توان مغز بهره ببریم، قادر خواهیم بود حدود 2 برابر مجموعه کتاب های بزرگترین کتابخانه جهان را به حافظه بسپاریم. </a:t>
            </a:r>
          </a:p>
        </p:txBody>
      </p:sp>
      <p:sp>
        <p:nvSpPr>
          <p:cNvPr id="4" name="Slide Number Placeholder 3"/>
          <p:cNvSpPr>
            <a:spLocks noGrp="1"/>
          </p:cNvSpPr>
          <p:nvPr>
            <p:ph type="sldNum" sz="quarter" idx="12"/>
          </p:nvPr>
        </p:nvSpPr>
        <p:spPr/>
        <p:txBody>
          <a:bodyPr/>
          <a:lstStyle/>
          <a:p>
            <a:fld id="{F0B78986-2869-41C1-8CF9-4E59167B5C2C}" type="slidenum">
              <a:rPr lang="en-US" smtClean="0"/>
              <a:t>3</a:t>
            </a:fld>
            <a:endParaRPr lang="en-US"/>
          </a:p>
        </p:txBody>
      </p:sp>
      <p:sp>
        <p:nvSpPr>
          <p:cNvPr id="5" name="Rectangle 1"/>
          <p:cNvSpPr txBox="1">
            <a:spLocks noChangeArrowheads="1"/>
          </p:cNvSpPr>
          <p:nvPr/>
        </p:nvSpPr>
        <p:spPr>
          <a:xfrm>
            <a:off x="4266018" y="451889"/>
            <a:ext cx="6533361" cy="525401"/>
          </a:xfrm>
          <a:prstGeom prst="rect">
            <a:avLst/>
          </a:prstGeom>
        </p:spPr>
        <p:txBody>
          <a:bodyPr vert="horz" wrap="square" lIns="90000" tIns="46800" rIns="90000" bIns="46800" rtlCol="0" anchor="ctr">
            <a:spAutoFit/>
          </a:bodyPr>
          <a:lstStyle>
            <a:defPPr>
              <a:defRPr lang="en-US"/>
            </a:defPPr>
            <a:lvl1pPr algn="r" rtl="1">
              <a:lnSpc>
                <a:spcPct val="100000"/>
              </a:lnSpc>
              <a:spcBef>
                <a:spcPct val="0"/>
              </a:spcBef>
              <a:buClr>
                <a:srgbClr val="DFDEF6"/>
              </a:buClr>
              <a:buSzPct val="100000"/>
              <a:buNone/>
              <a:tabLst>
                <a:tab pos="723900" algn="l"/>
                <a:tab pos="1447800" algn="l"/>
                <a:tab pos="2171700" algn="l"/>
                <a:tab pos="2895600" algn="l"/>
                <a:tab pos="3619500" algn="l"/>
                <a:tab pos="4343400" algn="l"/>
                <a:tab pos="5067300" algn="l"/>
                <a:tab pos="5791200" algn="l"/>
                <a:tab pos="6515100" algn="l"/>
                <a:tab pos="7239000" algn="l"/>
                <a:tab pos="7962900" algn="l"/>
              </a:tabLst>
              <a:defRPr sz="2800">
                <a:latin typeface="+mj-lt"/>
                <a:ea typeface="+mj-ea"/>
                <a:cs typeface="B Titr" panose="00000700000000000000" pitchFamily="2" charset="-78"/>
              </a:defRPr>
            </a:lvl1pPr>
          </a:lstStyle>
          <a:p>
            <a:r>
              <a:rPr lang="fa-IR" dirty="0" smtClean="0"/>
              <a:t>مغز </a:t>
            </a:r>
            <a:endParaRPr lang="en-US" dirty="0"/>
          </a:p>
        </p:txBody>
      </p:sp>
      <p:pic>
        <p:nvPicPr>
          <p:cNvPr id="8" name="Picture 5" descr="NeoPulseustration.jpg"/>
          <p:cNvPicPr>
            <a:picLocks noChangeAspect="1"/>
          </p:cNvPicPr>
          <p:nvPr/>
        </p:nvPicPr>
        <p:blipFill>
          <a:blip r:embed="rId3"/>
          <a:srcRect/>
          <a:stretch>
            <a:fillRect/>
          </a:stretch>
        </p:blipFill>
        <p:spPr bwMode="auto">
          <a:xfrm>
            <a:off x="1371611" y="0"/>
            <a:ext cx="1006310" cy="1261241"/>
          </a:xfrm>
          <a:prstGeom prst="rect">
            <a:avLst/>
          </a:prstGeom>
          <a:noFill/>
          <a:ln w="9525">
            <a:noFill/>
            <a:miter lim="800000"/>
            <a:headEnd/>
            <a:tailEnd/>
          </a:ln>
        </p:spPr>
      </p:pic>
    </p:spTree>
    <p:extLst>
      <p:ext uri="{BB962C8B-B14F-4D97-AF65-F5344CB8AC3E}">
        <p14:creationId xmlns:p14="http://schemas.microsoft.com/office/powerpoint/2010/main" val="249139122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872"/>
            <a:ext cx="12191999" cy="6863871"/>
          </a:xfrm>
          <a:prstGeom prst="rect">
            <a:avLst/>
          </a:prstGeom>
        </p:spPr>
      </p:pic>
      <p:sp>
        <p:nvSpPr>
          <p:cNvPr id="3" name="Content Placeholder 2"/>
          <p:cNvSpPr>
            <a:spLocks noGrp="1"/>
          </p:cNvSpPr>
          <p:nvPr>
            <p:ph idx="1"/>
          </p:nvPr>
        </p:nvSpPr>
        <p:spPr>
          <a:xfrm>
            <a:off x="1371611" y="1426623"/>
            <a:ext cx="9837672" cy="4848063"/>
          </a:xfrm>
        </p:spPr>
        <p:txBody>
          <a:bodyPr>
            <a:normAutofit/>
          </a:bodyPr>
          <a:lstStyle/>
          <a:p>
            <a:pPr algn="just" rtl="1">
              <a:lnSpc>
                <a:spcPct val="100000"/>
              </a:lnSpc>
              <a:buClr>
                <a:srgbClr val="00FFFF"/>
              </a:buClr>
              <a:buSzPct val="80000"/>
              <a:buFont typeface="Wingdings" panose="05000000000000000000" pitchFamily="2" charset="2"/>
              <a:buChar char="q"/>
            </a:pPr>
            <a:r>
              <a:rPr lang="fa-IR" sz="2400" dirty="0" smtClean="0">
                <a:cs typeface="B Nazanin" panose="00000400000000000000" pitchFamily="2" charset="-78"/>
              </a:rPr>
              <a:t> چهره </a:t>
            </a:r>
            <a:r>
              <a:rPr lang="fa-IR" sz="2400" dirty="0">
                <a:cs typeface="B Nazanin" panose="00000400000000000000" pitchFamily="2" charset="-78"/>
              </a:rPr>
              <a:t>ناشناسی ناتوانی در شناسایی چهره هاست در حالی که توانایی شناسایی انواع دیگر محرک های بینایی وجود دارد و </a:t>
            </a:r>
            <a:r>
              <a:rPr lang="fa-IR" sz="2400" dirty="0" smtClean="0">
                <a:cs typeface="B Nazanin" panose="00000400000000000000" pitchFamily="2" charset="-78"/>
              </a:rPr>
              <a:t>هوش </a:t>
            </a:r>
            <a:r>
              <a:rPr lang="fa-IR" sz="2400" dirty="0">
                <a:cs typeface="B Nazanin" panose="00000400000000000000" pitchFamily="2" charset="-78"/>
              </a:rPr>
              <a:t>عمومی نیز سالم </a:t>
            </a:r>
            <a:r>
              <a:rPr lang="fa-IR" sz="2400" dirty="0" smtClean="0">
                <a:cs typeface="B Nazanin" panose="00000400000000000000" pitchFamily="2" charset="-78"/>
              </a:rPr>
              <a:t>است</a:t>
            </a:r>
            <a:r>
              <a:rPr lang="fa-IR" sz="2400" dirty="0">
                <a:cs typeface="B Nazanin" panose="00000400000000000000" pitchFamily="2" charset="-78"/>
              </a:rPr>
              <a:t>. </a:t>
            </a:r>
            <a:endParaRPr lang="fa-IR" sz="2400" dirty="0" smtClean="0">
              <a:cs typeface="B Nazanin" panose="00000400000000000000" pitchFamily="2" charset="-78"/>
            </a:endParaRPr>
          </a:p>
          <a:p>
            <a:pPr algn="just" rtl="1">
              <a:lnSpc>
                <a:spcPct val="100000"/>
              </a:lnSpc>
              <a:buClr>
                <a:srgbClr val="00FFFF"/>
              </a:buClr>
              <a:buSzPct val="80000"/>
              <a:buFont typeface="Wingdings" panose="05000000000000000000" pitchFamily="2" charset="2"/>
              <a:buChar char="q"/>
            </a:pPr>
            <a:r>
              <a:rPr lang="fa-IR" sz="2400" dirty="0" smtClean="0">
                <a:cs typeface="B Nazanin" panose="00000400000000000000" pitchFamily="2" charset="-78"/>
              </a:rPr>
              <a:t> در این </a:t>
            </a:r>
            <a:r>
              <a:rPr lang="fa-IR" sz="2400" dirty="0">
                <a:cs typeface="B Nazanin" panose="00000400000000000000" pitchFamily="2" charset="-78"/>
              </a:rPr>
              <a:t>اختلال </a:t>
            </a:r>
            <a:r>
              <a:rPr lang="fa-IR" sz="2400" dirty="0" smtClean="0">
                <a:cs typeface="B Nazanin" panose="00000400000000000000" pitchFamily="2" charset="-78"/>
              </a:rPr>
              <a:t>توانایی </a:t>
            </a:r>
            <a:r>
              <a:rPr lang="fa-IR" sz="2400" dirty="0">
                <a:cs typeface="B Nazanin" panose="00000400000000000000" pitchFamily="2" charset="-78"/>
              </a:rPr>
              <a:t>دریافت چهره اغلب </a:t>
            </a:r>
            <a:r>
              <a:rPr lang="fa-IR" sz="2400" dirty="0" smtClean="0">
                <a:cs typeface="B Nazanin" panose="00000400000000000000" pitchFamily="2" charset="-78"/>
              </a:rPr>
              <a:t>سالم </a:t>
            </a:r>
            <a:r>
              <a:rPr lang="fa-IR" sz="2400" dirty="0">
                <a:cs typeface="B Nazanin" panose="00000400000000000000" pitchFamily="2" charset="-78"/>
              </a:rPr>
              <a:t>مانده است و مشکل در بازشناسی است. </a:t>
            </a:r>
            <a:endParaRPr lang="fa-IR" sz="2400" dirty="0" smtClean="0">
              <a:cs typeface="B Nazanin" panose="00000400000000000000" pitchFamily="2" charset="-78"/>
            </a:endParaRPr>
          </a:p>
          <a:p>
            <a:pPr algn="just" rtl="1">
              <a:lnSpc>
                <a:spcPct val="100000"/>
              </a:lnSpc>
              <a:buClr>
                <a:srgbClr val="00FFFF"/>
              </a:buClr>
              <a:buSzPct val="80000"/>
              <a:buFont typeface="Wingdings" panose="05000000000000000000" pitchFamily="2" charset="2"/>
              <a:buChar char="q"/>
            </a:pPr>
            <a:r>
              <a:rPr lang="fa-IR" sz="2400" dirty="0" smtClean="0">
                <a:cs typeface="B Nazanin" panose="00000400000000000000" pitchFamily="2" charset="-78"/>
              </a:rPr>
              <a:t> بخش </a:t>
            </a:r>
            <a:r>
              <a:rPr lang="fa-IR" sz="2400" dirty="0">
                <a:cs typeface="B Nazanin" panose="00000400000000000000" pitchFamily="2" charset="-78"/>
              </a:rPr>
              <a:t>تحتانی قشر گیجگاهی </a:t>
            </a:r>
            <a:r>
              <a:rPr lang="en-US" sz="2400" dirty="0" smtClean="0">
                <a:latin typeface="Times New Roman" panose="02020603050405020304" pitchFamily="18" charset="0"/>
                <a:cs typeface="Times New Roman" panose="02020603050405020304" pitchFamily="18" charset="0"/>
              </a:rPr>
              <a:t>IT</a:t>
            </a:r>
            <a:r>
              <a:rPr lang="fa-IR" sz="2400" dirty="0" smtClean="0">
                <a:cs typeface="B Nazanin" panose="00000400000000000000" pitchFamily="2" charset="-78"/>
              </a:rPr>
              <a:t> مسئول </a:t>
            </a:r>
            <a:r>
              <a:rPr lang="fa-IR" sz="2400" dirty="0">
                <a:cs typeface="B Nazanin" panose="00000400000000000000" pitchFamily="2" charset="-78"/>
              </a:rPr>
              <a:t>بازشناسی اشکال است. </a:t>
            </a:r>
            <a:endParaRPr lang="fa-IR" sz="2400" dirty="0" smtClean="0">
              <a:cs typeface="B Nazanin" panose="00000400000000000000" pitchFamily="2" charset="-78"/>
            </a:endParaRPr>
          </a:p>
          <a:p>
            <a:pPr algn="just" rtl="1">
              <a:lnSpc>
                <a:spcPct val="100000"/>
              </a:lnSpc>
              <a:buClr>
                <a:srgbClr val="00FFFF"/>
              </a:buClr>
              <a:buSzPct val="80000"/>
              <a:buFont typeface="Wingdings" panose="05000000000000000000" pitchFamily="2" charset="2"/>
              <a:buChar char="q"/>
            </a:pPr>
            <a:r>
              <a:rPr lang="fa-IR" sz="2400" dirty="0" smtClean="0">
                <a:cs typeface="B Nazanin" panose="00000400000000000000" pitchFamily="2" charset="-78"/>
              </a:rPr>
              <a:t> در نمایش </a:t>
            </a:r>
            <a:r>
              <a:rPr lang="fa-IR" sz="2400" dirty="0">
                <a:cs typeface="B Nazanin" panose="00000400000000000000" pitchFamily="2" charset="-78"/>
              </a:rPr>
              <a:t>تصویر چهره کامل </a:t>
            </a:r>
            <a:r>
              <a:rPr lang="fa-IR" sz="2400" dirty="0" smtClean="0">
                <a:cs typeface="B Nazanin" panose="00000400000000000000" pitchFamily="2" charset="-78"/>
              </a:rPr>
              <a:t>به میمون، </a:t>
            </a:r>
            <a:r>
              <a:rPr lang="fa-IR" sz="2400" dirty="0">
                <a:cs typeface="B Nazanin" panose="00000400000000000000" pitchFamily="2" charset="-78"/>
              </a:rPr>
              <a:t>بعضی از نورون های </a:t>
            </a:r>
            <a:r>
              <a:rPr lang="en-US" sz="2400" dirty="0">
                <a:latin typeface="Times New Roman" panose="02020603050405020304" pitchFamily="18" charset="0"/>
                <a:cs typeface="Times New Roman" panose="02020603050405020304" pitchFamily="18" charset="0"/>
              </a:rPr>
              <a:t>IT</a:t>
            </a:r>
            <a:r>
              <a:rPr lang="fa-IR" sz="2400" dirty="0">
                <a:cs typeface="B Nazanin" panose="00000400000000000000" pitchFamily="2" charset="-78"/>
              </a:rPr>
              <a:t> سریعترین فعالیت را از خود نشان می دهند. این نورون ها </a:t>
            </a:r>
            <a:r>
              <a:rPr lang="fa-IR" sz="2400" dirty="0" smtClean="0">
                <a:cs typeface="B Nazanin" panose="00000400000000000000" pitchFamily="2" charset="-78"/>
              </a:rPr>
              <a:t>در برخورد با تصاویر </a:t>
            </a:r>
            <a:r>
              <a:rPr lang="fa-IR" sz="2400" dirty="0">
                <a:cs typeface="B Nazanin" panose="00000400000000000000" pitchFamily="2" charset="-78"/>
              </a:rPr>
              <a:t>چهره های ناکامل </a:t>
            </a:r>
            <a:r>
              <a:rPr lang="fa-IR" sz="2400" dirty="0" smtClean="0">
                <a:cs typeface="B Nazanin" panose="00000400000000000000" pitchFamily="2" charset="-78"/>
              </a:rPr>
              <a:t>یا کاریکاتور </a:t>
            </a:r>
            <a:r>
              <a:rPr lang="fa-IR" sz="2400" dirty="0">
                <a:cs typeface="B Nazanin" panose="00000400000000000000" pitchFamily="2" charset="-78"/>
              </a:rPr>
              <a:t>یک چهره </a:t>
            </a:r>
            <a:r>
              <a:rPr lang="fa-IR" sz="2400" dirty="0" smtClean="0">
                <a:cs typeface="B Nazanin" panose="00000400000000000000" pitchFamily="2" charset="-78"/>
              </a:rPr>
              <a:t>با </a:t>
            </a:r>
            <a:r>
              <a:rPr lang="fa-IR" sz="2400" dirty="0">
                <a:cs typeface="B Nazanin" panose="00000400000000000000" pitchFamily="2" charset="-78"/>
              </a:rPr>
              <a:t>سرعت کمتری فعالیت می کردند. </a:t>
            </a:r>
            <a:endParaRPr lang="fa-IR" sz="2400" dirty="0" smtClean="0">
              <a:cs typeface="B Nazanin" panose="00000400000000000000" pitchFamily="2" charset="-78"/>
            </a:endParaRPr>
          </a:p>
          <a:p>
            <a:pPr algn="just" rtl="1">
              <a:lnSpc>
                <a:spcPct val="100000"/>
              </a:lnSpc>
              <a:buClr>
                <a:srgbClr val="00FFFF"/>
              </a:buClr>
              <a:buSzPct val="80000"/>
              <a:buFont typeface="Wingdings" panose="05000000000000000000" pitchFamily="2" charset="2"/>
              <a:buChar char="q"/>
            </a:pPr>
            <a:r>
              <a:rPr lang="fa-IR" sz="2400" dirty="0" smtClean="0">
                <a:cs typeface="B Nazanin" panose="00000400000000000000" pitchFamily="2" charset="-78"/>
              </a:rPr>
              <a:t> این </a:t>
            </a:r>
            <a:r>
              <a:rPr lang="fa-IR" sz="2400" dirty="0">
                <a:cs typeface="B Nazanin" panose="00000400000000000000" pitchFamily="2" charset="-78"/>
              </a:rPr>
              <a:t>موضوع نشان دهنده این است که ما نورون های اختصاصی داریم که به چهره افرد پاسخ می دهند. یعنی یک یا چندین سلول وجود دارد که فقط وقتی پاسخ می دهند که محرک، یک چهره خاص باشد مثلاً چهره مادر بزرگ. این نوع از بازنمایی رمزگذاری اختصاصی نامیده می شود. </a:t>
            </a:r>
            <a:endParaRPr lang="en-US" sz="24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F0B78986-2869-41C1-8CF9-4E59167B5C2C}" type="slidenum">
              <a:rPr lang="en-US" smtClean="0"/>
              <a:t>30</a:t>
            </a:fld>
            <a:endParaRPr lang="en-US"/>
          </a:p>
        </p:txBody>
      </p:sp>
      <p:sp>
        <p:nvSpPr>
          <p:cNvPr id="7" name="Rectangle 1"/>
          <p:cNvSpPr txBox="1">
            <a:spLocks noChangeArrowheads="1"/>
          </p:cNvSpPr>
          <p:nvPr/>
        </p:nvSpPr>
        <p:spPr>
          <a:xfrm>
            <a:off x="3878317" y="451889"/>
            <a:ext cx="6889532" cy="525401"/>
          </a:xfrm>
          <a:prstGeom prst="rect">
            <a:avLst/>
          </a:prstGeom>
        </p:spPr>
        <p:txBody>
          <a:bodyPr vert="horz" wrap="square" lIns="90000" tIns="46800" rIns="90000" bIns="46800" rtlCol="0" anchor="ctr">
            <a:spAutoFit/>
          </a:bodyPr>
          <a:lstStyle>
            <a:defPPr>
              <a:defRPr lang="en-US"/>
            </a:defPPr>
            <a:lvl1pPr algn="r" rtl="1">
              <a:lnSpc>
                <a:spcPct val="100000"/>
              </a:lnSpc>
              <a:spcBef>
                <a:spcPct val="0"/>
              </a:spcBef>
              <a:buClr>
                <a:srgbClr val="DFDEF6"/>
              </a:buClr>
              <a:buSzPct val="100000"/>
              <a:buNone/>
              <a:tabLst>
                <a:tab pos="723900" algn="l"/>
                <a:tab pos="1447800" algn="l"/>
                <a:tab pos="2171700" algn="l"/>
                <a:tab pos="2895600" algn="l"/>
                <a:tab pos="3619500" algn="l"/>
                <a:tab pos="4343400" algn="l"/>
                <a:tab pos="5067300" algn="l"/>
                <a:tab pos="5791200" algn="l"/>
                <a:tab pos="6515100" algn="l"/>
                <a:tab pos="7239000" algn="l"/>
                <a:tab pos="7962900" algn="l"/>
              </a:tabLst>
              <a:defRPr sz="2800">
                <a:latin typeface="+mj-lt"/>
                <a:ea typeface="+mj-ea"/>
                <a:cs typeface="B Titr" panose="00000700000000000000" pitchFamily="2" charset="-78"/>
              </a:defRPr>
            </a:lvl1pPr>
          </a:lstStyle>
          <a:p>
            <a:r>
              <a:rPr lang="fa-IR" dirty="0"/>
              <a:t>ادراک </a:t>
            </a:r>
            <a:r>
              <a:rPr lang="fa-IR" dirty="0" smtClean="0"/>
              <a:t>چهره </a:t>
            </a:r>
            <a:endParaRPr lang="en-US" dirty="0"/>
          </a:p>
        </p:txBody>
      </p:sp>
      <p:pic>
        <p:nvPicPr>
          <p:cNvPr id="8" name="Picture 5" descr="NeoPulseustration.jpg"/>
          <p:cNvPicPr>
            <a:picLocks noChangeAspect="1"/>
          </p:cNvPicPr>
          <p:nvPr/>
        </p:nvPicPr>
        <p:blipFill>
          <a:blip r:embed="rId3"/>
          <a:srcRect/>
          <a:stretch>
            <a:fillRect/>
          </a:stretch>
        </p:blipFill>
        <p:spPr bwMode="auto">
          <a:xfrm>
            <a:off x="1371611" y="0"/>
            <a:ext cx="1006310" cy="1261241"/>
          </a:xfrm>
          <a:prstGeom prst="rect">
            <a:avLst/>
          </a:prstGeom>
          <a:noFill/>
          <a:ln w="9525">
            <a:noFill/>
            <a:miter lim="800000"/>
            <a:headEnd/>
            <a:tailEnd/>
          </a:ln>
        </p:spPr>
      </p:pic>
    </p:spTree>
    <p:extLst>
      <p:ext uri="{BB962C8B-B14F-4D97-AF65-F5344CB8AC3E}">
        <p14:creationId xmlns:p14="http://schemas.microsoft.com/office/powerpoint/2010/main" val="24551488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872"/>
            <a:ext cx="12191999" cy="6863871"/>
          </a:xfrm>
          <a:prstGeom prst="rect">
            <a:avLst/>
          </a:prstGeom>
        </p:spPr>
      </p:pic>
      <p:sp>
        <p:nvSpPr>
          <p:cNvPr id="3" name="Content Placeholder 2"/>
          <p:cNvSpPr>
            <a:spLocks noGrp="1"/>
          </p:cNvSpPr>
          <p:nvPr>
            <p:ph idx="1"/>
          </p:nvPr>
        </p:nvSpPr>
        <p:spPr>
          <a:xfrm>
            <a:off x="1371611" y="1584115"/>
            <a:ext cx="9821906" cy="4532911"/>
          </a:xfrm>
        </p:spPr>
        <p:txBody>
          <a:bodyPr/>
          <a:lstStyle/>
          <a:p>
            <a:pPr marL="0" indent="0" algn="just" rtl="1">
              <a:lnSpc>
                <a:spcPct val="100000"/>
              </a:lnSpc>
              <a:buNone/>
            </a:pPr>
            <a:r>
              <a:rPr lang="fa-IR" dirty="0">
                <a:cs typeface="B Nazanin" panose="00000400000000000000" pitchFamily="2" charset="-78"/>
              </a:rPr>
              <a:t>در رمزگذاری اختصاصی یک سلول منفرد فقط در پاسخ به حضور یک چهره خاص مثلاً مادربزرگتان پاسخ می دهد و به چهره های دیگر پاسخ نمی دهد. به همین ترتیب سلول دیگری فقط در پاسخ به چهره پدربزرگتان پاسخ خواهد داد نه به چهره </a:t>
            </a:r>
            <a:r>
              <a:rPr lang="fa-IR" dirty="0" smtClean="0">
                <a:cs typeface="B Nazanin" panose="00000400000000000000" pitchFamily="2" charset="-78"/>
              </a:rPr>
              <a:t>دیگر</a:t>
            </a:r>
            <a:r>
              <a:rPr lang="fa-IR" dirty="0">
                <a:cs typeface="B Nazanin" panose="00000400000000000000" pitchFamily="2" charset="-78"/>
              </a:rPr>
              <a:t>. </a:t>
            </a:r>
            <a:endParaRPr lang="fa-IR" dirty="0" smtClean="0">
              <a:cs typeface="B Nazanin" panose="00000400000000000000" pitchFamily="2" charset="-78"/>
            </a:endParaRPr>
          </a:p>
          <a:p>
            <a:pPr marL="0" indent="0" algn="just" rtl="1">
              <a:lnSpc>
                <a:spcPct val="100000"/>
              </a:lnSpc>
              <a:buNone/>
            </a:pPr>
            <a:r>
              <a:rPr lang="fa-IR" b="1" dirty="0" smtClean="0">
                <a:cs typeface="B Titr" panose="00000700000000000000" pitchFamily="2" charset="-78"/>
              </a:rPr>
              <a:t>ایراد!!!</a:t>
            </a:r>
          </a:p>
          <a:p>
            <a:pPr marL="0" indent="0" algn="just" rtl="1">
              <a:lnSpc>
                <a:spcPct val="100000"/>
              </a:lnSpc>
              <a:buNone/>
            </a:pPr>
            <a:r>
              <a:rPr lang="fa-IR" dirty="0" smtClean="0">
                <a:cs typeface="B Nazanin" panose="00000400000000000000" pitchFamily="2" charset="-78"/>
              </a:rPr>
              <a:t> </a:t>
            </a:r>
            <a:r>
              <a:rPr lang="fa-IR" b="1" dirty="0" smtClean="0">
                <a:solidFill>
                  <a:srgbClr val="00FFFF"/>
                </a:solidFill>
                <a:cs typeface="B Nazanin" panose="00000400000000000000" pitchFamily="2" charset="-78"/>
              </a:rPr>
              <a:t>1. </a:t>
            </a:r>
            <a:r>
              <a:rPr lang="fa-IR" dirty="0">
                <a:cs typeface="B Nazanin" panose="00000400000000000000" pitchFamily="2" charset="-78"/>
              </a:rPr>
              <a:t>سلول هایی که به یک چهره پاسخ می دهند اغلب به چهره های دیگر هم پاسخ می دهند. </a:t>
            </a:r>
          </a:p>
          <a:p>
            <a:pPr marL="0" indent="0" algn="just" rtl="1">
              <a:lnSpc>
                <a:spcPct val="100000"/>
              </a:lnSpc>
              <a:buNone/>
            </a:pPr>
            <a:r>
              <a:rPr lang="fa-IR" b="1" dirty="0">
                <a:solidFill>
                  <a:srgbClr val="00FFFF"/>
                </a:solidFill>
                <a:cs typeface="B Nazanin" panose="00000400000000000000" pitchFamily="2" charset="-78"/>
              </a:rPr>
              <a:t>2. </a:t>
            </a:r>
            <a:r>
              <a:rPr lang="fa-IR" dirty="0">
                <a:cs typeface="B Nazanin" panose="00000400000000000000" pitchFamily="2" charset="-78"/>
              </a:rPr>
              <a:t>برای رمزگذاری همه چهره هایی که ما می شناسیم و همه زاویه های ممکن برای هر چهره و همه حالات این چهره ها تعداد زیادی سلول احتیاج خواهد بود. </a:t>
            </a:r>
            <a:endParaRPr lang="en-US"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F0B78986-2869-41C1-8CF9-4E59167B5C2C}" type="slidenum">
              <a:rPr lang="en-US" smtClean="0"/>
              <a:t>31</a:t>
            </a:fld>
            <a:endParaRPr lang="en-US"/>
          </a:p>
        </p:txBody>
      </p:sp>
      <p:sp>
        <p:nvSpPr>
          <p:cNvPr id="7" name="Rectangle 1"/>
          <p:cNvSpPr txBox="1">
            <a:spLocks noChangeArrowheads="1"/>
          </p:cNvSpPr>
          <p:nvPr/>
        </p:nvSpPr>
        <p:spPr>
          <a:xfrm>
            <a:off x="3878317" y="451889"/>
            <a:ext cx="6889532" cy="525401"/>
          </a:xfrm>
          <a:prstGeom prst="rect">
            <a:avLst/>
          </a:prstGeom>
        </p:spPr>
        <p:txBody>
          <a:bodyPr vert="horz" wrap="square" lIns="90000" tIns="46800" rIns="90000" bIns="46800" rtlCol="0" anchor="ctr">
            <a:spAutoFit/>
          </a:bodyPr>
          <a:lstStyle>
            <a:defPPr>
              <a:defRPr lang="en-US"/>
            </a:defPPr>
            <a:lvl1pPr algn="r" rtl="1">
              <a:lnSpc>
                <a:spcPct val="100000"/>
              </a:lnSpc>
              <a:spcBef>
                <a:spcPct val="0"/>
              </a:spcBef>
              <a:buClr>
                <a:srgbClr val="DFDEF6"/>
              </a:buClr>
              <a:buSzPct val="100000"/>
              <a:buNone/>
              <a:tabLst>
                <a:tab pos="723900" algn="l"/>
                <a:tab pos="1447800" algn="l"/>
                <a:tab pos="2171700" algn="l"/>
                <a:tab pos="2895600" algn="l"/>
                <a:tab pos="3619500" algn="l"/>
                <a:tab pos="4343400" algn="l"/>
                <a:tab pos="5067300" algn="l"/>
                <a:tab pos="5791200" algn="l"/>
                <a:tab pos="6515100" algn="l"/>
                <a:tab pos="7239000" algn="l"/>
                <a:tab pos="7962900" algn="l"/>
              </a:tabLst>
              <a:defRPr sz="2800">
                <a:latin typeface="+mj-lt"/>
                <a:ea typeface="+mj-ea"/>
                <a:cs typeface="B Titr" panose="00000700000000000000" pitchFamily="2" charset="-78"/>
              </a:defRPr>
            </a:lvl1pPr>
          </a:lstStyle>
          <a:p>
            <a:r>
              <a:rPr lang="fa-IR" dirty="0"/>
              <a:t>رمزگذاری اختصاصی </a:t>
            </a:r>
            <a:endParaRPr lang="en-US" dirty="0"/>
          </a:p>
        </p:txBody>
      </p:sp>
      <p:pic>
        <p:nvPicPr>
          <p:cNvPr id="8" name="Picture 5" descr="NeoPulseustration.jpg"/>
          <p:cNvPicPr>
            <a:picLocks noChangeAspect="1"/>
          </p:cNvPicPr>
          <p:nvPr/>
        </p:nvPicPr>
        <p:blipFill>
          <a:blip r:embed="rId3"/>
          <a:srcRect/>
          <a:stretch>
            <a:fillRect/>
          </a:stretch>
        </p:blipFill>
        <p:spPr bwMode="auto">
          <a:xfrm>
            <a:off x="1371611" y="0"/>
            <a:ext cx="1006310" cy="1261241"/>
          </a:xfrm>
          <a:prstGeom prst="rect">
            <a:avLst/>
          </a:prstGeom>
          <a:noFill/>
          <a:ln w="9525">
            <a:noFill/>
            <a:miter lim="800000"/>
            <a:headEnd/>
            <a:tailEnd/>
          </a:ln>
        </p:spPr>
      </p:pic>
    </p:spTree>
    <p:extLst>
      <p:ext uri="{BB962C8B-B14F-4D97-AF65-F5344CB8AC3E}">
        <p14:creationId xmlns:p14="http://schemas.microsoft.com/office/powerpoint/2010/main" val="25088249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872"/>
            <a:ext cx="12191999" cy="6863871"/>
          </a:xfrm>
          <a:prstGeom prst="rect">
            <a:avLst/>
          </a:prstGeom>
        </p:spPr>
      </p:pic>
      <p:sp>
        <p:nvSpPr>
          <p:cNvPr id="3" name="Content Placeholder 2"/>
          <p:cNvSpPr>
            <a:spLocks noGrp="1"/>
          </p:cNvSpPr>
          <p:nvPr>
            <p:ph idx="1"/>
          </p:nvPr>
        </p:nvSpPr>
        <p:spPr>
          <a:xfrm>
            <a:off x="1371610" y="1258054"/>
            <a:ext cx="9837673" cy="5382247"/>
          </a:xfrm>
        </p:spPr>
        <p:txBody>
          <a:bodyPr>
            <a:normAutofit lnSpcReduction="10000"/>
          </a:bodyPr>
          <a:lstStyle/>
          <a:p>
            <a:pPr algn="just" rtl="1">
              <a:lnSpc>
                <a:spcPct val="150000"/>
              </a:lnSpc>
              <a:buClr>
                <a:srgbClr val="00FFFF"/>
              </a:buClr>
              <a:buSzPct val="80000"/>
              <a:buFont typeface="Wingdings" panose="05000000000000000000" pitchFamily="2" charset="2"/>
              <a:buChar char="q"/>
            </a:pPr>
            <a:r>
              <a:rPr lang="fa-IR" dirty="0" smtClean="0">
                <a:cs typeface="B Nazanin" panose="00000400000000000000" pitchFamily="2" charset="-78"/>
              </a:rPr>
              <a:t> در این رمزگذاری یک </a:t>
            </a:r>
            <a:r>
              <a:rPr lang="fa-IR" dirty="0">
                <a:cs typeface="B Nazanin" panose="00000400000000000000" pitchFamily="2" charset="-78"/>
              </a:rPr>
              <a:t>چهره خاص از طریق الگوی اختصاصی فعالسازی در بین یک گروه از سلول ها رمزگذاری می شود. </a:t>
            </a:r>
            <a:r>
              <a:rPr lang="fa-IR" dirty="0" smtClean="0">
                <a:cs typeface="B Nazanin" panose="00000400000000000000" pitchFamily="2" charset="-78"/>
              </a:rPr>
              <a:t>مثلاً دیدن چهره مادربزرگ </a:t>
            </a:r>
            <a:r>
              <a:rPr lang="fa-IR" dirty="0">
                <a:cs typeface="B Nazanin" panose="00000400000000000000" pitchFamily="2" charset="-78"/>
              </a:rPr>
              <a:t>ممکن است باعث شود سلول </a:t>
            </a:r>
            <a:r>
              <a:rPr lang="en-US" sz="2400" dirty="0">
                <a:latin typeface="Times New Roman" panose="02020603050405020304" pitchFamily="18" charset="0"/>
                <a:cs typeface="Times New Roman" panose="02020603050405020304" pitchFamily="18" charset="0"/>
              </a:rPr>
              <a:t>A</a:t>
            </a:r>
            <a:r>
              <a:rPr lang="fa-IR" dirty="0">
                <a:cs typeface="B Nazanin" panose="00000400000000000000" pitchFamily="2" charset="-78"/>
              </a:rPr>
              <a:t> به سرعت، سلول </a:t>
            </a:r>
            <a:r>
              <a:rPr lang="en-US" sz="2400" dirty="0">
                <a:latin typeface="Times New Roman" panose="02020603050405020304" pitchFamily="18" charset="0"/>
                <a:cs typeface="Times New Roman" panose="02020603050405020304" pitchFamily="18" charset="0"/>
              </a:rPr>
              <a:t>B</a:t>
            </a:r>
            <a:r>
              <a:rPr lang="fa-IR" dirty="0">
                <a:cs typeface="B Nazanin" panose="00000400000000000000" pitchFamily="2" charset="-78"/>
              </a:rPr>
              <a:t> به کندی و سلول </a:t>
            </a:r>
            <a:r>
              <a:rPr lang="en-US" sz="2400" dirty="0">
                <a:latin typeface="Times New Roman" panose="02020603050405020304" pitchFamily="18" charset="0"/>
                <a:cs typeface="Times New Roman" panose="02020603050405020304" pitchFamily="18" charset="0"/>
              </a:rPr>
              <a:t>C</a:t>
            </a:r>
            <a:r>
              <a:rPr lang="fa-IR" dirty="0">
                <a:cs typeface="B Nazanin" panose="00000400000000000000" pitchFamily="2" charset="-78"/>
              </a:rPr>
              <a:t> با سرعت متوسط شروع به فعالیت </a:t>
            </a:r>
            <a:r>
              <a:rPr lang="fa-IR" dirty="0" smtClean="0">
                <a:cs typeface="B Nazanin" panose="00000400000000000000" pitchFamily="2" charset="-78"/>
              </a:rPr>
              <a:t>کنند ولی در برخورد با چهره پدربزرگ سرعت فعالیت این سه سلول متفاوت خواهد بود. </a:t>
            </a:r>
          </a:p>
          <a:p>
            <a:pPr algn="just" rtl="1">
              <a:lnSpc>
                <a:spcPct val="150000"/>
              </a:lnSpc>
              <a:buClr>
                <a:srgbClr val="00FFFF"/>
              </a:buClr>
              <a:buSzPct val="80000"/>
              <a:buFont typeface="Wingdings" panose="05000000000000000000" pitchFamily="2" charset="2"/>
              <a:buChar char="q"/>
            </a:pPr>
            <a:r>
              <a:rPr lang="fa-IR" dirty="0" smtClean="0">
                <a:cs typeface="B Nazanin" panose="00000400000000000000" pitchFamily="2" charset="-78"/>
              </a:rPr>
              <a:t> رمز </a:t>
            </a:r>
            <a:r>
              <a:rPr lang="fa-IR" dirty="0">
                <a:cs typeface="B Nazanin" panose="00000400000000000000" pitchFamily="2" charset="-78"/>
              </a:rPr>
              <a:t>گذاری توزیع یافته می تواند به طور کارآمدی تعداد زیادی از چهره ها یا حالات چهره ای را بازنمایی کند در حالی که از تعداد کمتری نورون استفاده می کند. </a:t>
            </a:r>
            <a:endParaRPr lang="en-US" dirty="0">
              <a:cs typeface="B Nazanin" panose="00000400000000000000" pitchFamily="2" charset="-78"/>
            </a:endParaRPr>
          </a:p>
          <a:p>
            <a:pPr algn="just" rtl="1">
              <a:lnSpc>
                <a:spcPct val="150000"/>
              </a:lnSpc>
              <a:buClr>
                <a:srgbClr val="00FFFF"/>
              </a:buClr>
              <a:buSzPct val="80000"/>
              <a:buFont typeface="Wingdings" panose="05000000000000000000" pitchFamily="2" charset="2"/>
              <a:buChar char="q"/>
            </a:pPr>
            <a:r>
              <a:rPr lang="fa-IR" dirty="0" smtClean="0">
                <a:cs typeface="B Nazanin" panose="00000400000000000000" pitchFamily="2" charset="-78"/>
              </a:rPr>
              <a:t> در </a:t>
            </a:r>
            <a:r>
              <a:rPr lang="fa-IR" dirty="0">
                <a:cs typeface="B Nazanin" panose="00000400000000000000" pitchFamily="2" charset="-78"/>
              </a:rPr>
              <a:t>انسان ها سلول های مربوط به شناسایی چهره در منطقه فوزیفرم (</a:t>
            </a:r>
            <a:r>
              <a:rPr lang="en-US" sz="2400" dirty="0">
                <a:latin typeface="Times New Roman" panose="02020603050405020304" pitchFamily="18" charset="0"/>
                <a:cs typeface="Times New Roman" panose="02020603050405020304" pitchFamily="18" charset="0"/>
              </a:rPr>
              <a:t>FFA</a:t>
            </a:r>
            <a:r>
              <a:rPr lang="fa-IR" dirty="0">
                <a:cs typeface="B Nazanin" panose="00000400000000000000" pitchFamily="2" charset="-78"/>
              </a:rPr>
              <a:t>) در قسمت </a:t>
            </a:r>
            <a:r>
              <a:rPr lang="en-US" sz="2400" dirty="0">
                <a:latin typeface="Times New Roman" panose="02020603050405020304" pitchFamily="18" charset="0"/>
                <a:cs typeface="Times New Roman" panose="02020603050405020304" pitchFamily="18" charset="0"/>
              </a:rPr>
              <a:t>IT</a:t>
            </a:r>
            <a:r>
              <a:rPr lang="fa-IR" dirty="0">
                <a:cs typeface="B Nazanin" panose="00000400000000000000" pitchFamily="2" charset="-78"/>
              </a:rPr>
              <a:t> انسان قرار گرفته است. این ناحیه برای پردازش اطلاعات چهره اختصاص یافته است. </a:t>
            </a:r>
            <a:endParaRPr lang="en-US"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F0B78986-2869-41C1-8CF9-4E59167B5C2C}" type="slidenum">
              <a:rPr lang="en-US" smtClean="0"/>
              <a:t>32</a:t>
            </a:fld>
            <a:endParaRPr lang="en-US"/>
          </a:p>
        </p:txBody>
      </p:sp>
      <p:sp>
        <p:nvSpPr>
          <p:cNvPr id="7" name="Rectangle 1"/>
          <p:cNvSpPr txBox="1">
            <a:spLocks noChangeArrowheads="1"/>
          </p:cNvSpPr>
          <p:nvPr/>
        </p:nvSpPr>
        <p:spPr>
          <a:xfrm>
            <a:off x="3878317" y="451889"/>
            <a:ext cx="6889532" cy="525401"/>
          </a:xfrm>
          <a:prstGeom prst="rect">
            <a:avLst/>
          </a:prstGeom>
        </p:spPr>
        <p:txBody>
          <a:bodyPr vert="horz" wrap="square" lIns="90000" tIns="46800" rIns="90000" bIns="46800" rtlCol="0" anchor="ctr">
            <a:spAutoFit/>
          </a:bodyPr>
          <a:lstStyle>
            <a:defPPr>
              <a:defRPr lang="en-US"/>
            </a:defPPr>
            <a:lvl1pPr algn="r" rtl="1">
              <a:lnSpc>
                <a:spcPct val="100000"/>
              </a:lnSpc>
              <a:spcBef>
                <a:spcPct val="0"/>
              </a:spcBef>
              <a:buClr>
                <a:srgbClr val="DFDEF6"/>
              </a:buClr>
              <a:buSzPct val="100000"/>
              <a:buNone/>
              <a:tabLst>
                <a:tab pos="723900" algn="l"/>
                <a:tab pos="1447800" algn="l"/>
                <a:tab pos="2171700" algn="l"/>
                <a:tab pos="2895600" algn="l"/>
                <a:tab pos="3619500" algn="l"/>
                <a:tab pos="4343400" algn="l"/>
                <a:tab pos="5067300" algn="l"/>
                <a:tab pos="5791200" algn="l"/>
                <a:tab pos="6515100" algn="l"/>
                <a:tab pos="7239000" algn="l"/>
                <a:tab pos="7962900" algn="l"/>
              </a:tabLst>
              <a:defRPr sz="2800">
                <a:latin typeface="+mj-lt"/>
                <a:ea typeface="+mj-ea"/>
                <a:cs typeface="B Titr" panose="00000700000000000000" pitchFamily="2" charset="-78"/>
              </a:defRPr>
            </a:lvl1pPr>
          </a:lstStyle>
          <a:p>
            <a:r>
              <a:rPr lang="fa-IR" dirty="0"/>
              <a:t>رمزگذاری توزیع یافته </a:t>
            </a:r>
            <a:endParaRPr lang="en-US" dirty="0"/>
          </a:p>
        </p:txBody>
      </p:sp>
      <p:pic>
        <p:nvPicPr>
          <p:cNvPr id="8" name="Picture 5" descr="NeoPulseustration.jpg"/>
          <p:cNvPicPr>
            <a:picLocks noChangeAspect="1"/>
          </p:cNvPicPr>
          <p:nvPr/>
        </p:nvPicPr>
        <p:blipFill>
          <a:blip r:embed="rId3"/>
          <a:srcRect/>
          <a:stretch>
            <a:fillRect/>
          </a:stretch>
        </p:blipFill>
        <p:spPr bwMode="auto">
          <a:xfrm>
            <a:off x="1371611" y="0"/>
            <a:ext cx="1006310" cy="1261241"/>
          </a:xfrm>
          <a:prstGeom prst="rect">
            <a:avLst/>
          </a:prstGeom>
          <a:noFill/>
          <a:ln w="9525">
            <a:noFill/>
            <a:miter lim="800000"/>
            <a:headEnd/>
            <a:tailEnd/>
          </a:ln>
        </p:spPr>
      </p:pic>
    </p:spTree>
    <p:extLst>
      <p:ext uri="{BB962C8B-B14F-4D97-AF65-F5344CB8AC3E}">
        <p14:creationId xmlns:p14="http://schemas.microsoft.com/office/powerpoint/2010/main" val="26909824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872"/>
            <a:ext cx="12191999" cy="6863871"/>
          </a:xfrm>
          <a:prstGeom prst="rect">
            <a:avLst/>
          </a:prstGeom>
        </p:spPr>
      </p:pic>
      <p:sp>
        <p:nvSpPr>
          <p:cNvPr id="3" name="Content Placeholder 2"/>
          <p:cNvSpPr>
            <a:spLocks noGrp="1"/>
          </p:cNvSpPr>
          <p:nvPr>
            <p:ph idx="1"/>
          </p:nvPr>
        </p:nvSpPr>
        <p:spPr>
          <a:xfrm>
            <a:off x="1371611" y="1281014"/>
            <a:ext cx="9837672" cy="5280294"/>
          </a:xfrm>
        </p:spPr>
        <p:txBody>
          <a:bodyPr>
            <a:noAutofit/>
          </a:bodyPr>
          <a:lstStyle/>
          <a:p>
            <a:pPr lvl="0" algn="just" rtl="1">
              <a:buClr>
                <a:srgbClr val="00FFFF"/>
              </a:buClr>
              <a:buSzPct val="80000"/>
              <a:buFont typeface="Wingdings" panose="05000000000000000000" pitchFamily="2" charset="2"/>
              <a:buChar char="q"/>
            </a:pPr>
            <a:r>
              <a:rPr lang="fa-IR" sz="2400" dirty="0" smtClean="0">
                <a:latin typeface="Times New Roman" panose="02020603050405020304" pitchFamily="18" charset="0"/>
                <a:cs typeface="B Nazanin" panose="00000400000000000000" pitchFamily="2" charset="-78"/>
              </a:rPr>
              <a:t> سیستم </a:t>
            </a:r>
            <a:r>
              <a:rPr lang="fa-IR" sz="2400" dirty="0">
                <a:latin typeface="Times New Roman" panose="02020603050405020304" pitchFamily="18" charset="0"/>
                <a:cs typeface="B Nazanin" panose="00000400000000000000" pitchFamily="2" charset="-78"/>
              </a:rPr>
              <a:t>فعال کننده شبکه ای (</a:t>
            </a:r>
            <a:r>
              <a:rPr lang="en-US" sz="2400" dirty="0">
                <a:latin typeface="Times New Roman" panose="02020603050405020304" pitchFamily="18" charset="0"/>
                <a:cs typeface="B Nazanin" panose="00000400000000000000" pitchFamily="2" charset="-78"/>
              </a:rPr>
              <a:t>RAS</a:t>
            </a:r>
            <a:r>
              <a:rPr lang="fa-IR" sz="2400" dirty="0" smtClean="0">
                <a:latin typeface="Times New Roman" panose="02020603050405020304" pitchFamily="18" charset="0"/>
                <a:cs typeface="B Nazanin" panose="00000400000000000000" pitchFamily="2" charset="-78"/>
              </a:rPr>
              <a:t>): </a:t>
            </a:r>
            <a:r>
              <a:rPr lang="fa-IR" sz="2400" dirty="0">
                <a:latin typeface="Times New Roman" panose="02020603050405020304" pitchFamily="18" charset="0"/>
                <a:cs typeface="B Nazanin" panose="00000400000000000000" pitchFamily="2" charset="-78"/>
              </a:rPr>
              <a:t>در مغز میانی قرار دارد و متشکل از شبکه ای در حدود صد هسته است. </a:t>
            </a:r>
            <a:r>
              <a:rPr lang="fa-IR" sz="2400" dirty="0" smtClean="0">
                <a:latin typeface="Times New Roman" panose="02020603050405020304" pitchFamily="18" charset="0"/>
                <a:cs typeface="B Nazanin" panose="00000400000000000000" pitchFamily="2" charset="-78"/>
              </a:rPr>
              <a:t>آسیب </a:t>
            </a:r>
            <a:r>
              <a:rPr lang="fa-IR" sz="2400" dirty="0">
                <a:latin typeface="Times New Roman" panose="02020603050405020304" pitchFamily="18" charset="0"/>
                <a:cs typeface="B Nazanin" panose="00000400000000000000" pitchFamily="2" charset="-78"/>
              </a:rPr>
              <a:t>های دو طرفه به </a:t>
            </a:r>
            <a:r>
              <a:rPr lang="en-US" sz="2400" dirty="0">
                <a:latin typeface="Times New Roman" panose="02020603050405020304" pitchFamily="18" charset="0"/>
                <a:cs typeface="B Nazanin" panose="00000400000000000000" pitchFamily="2" charset="-78"/>
              </a:rPr>
              <a:t>RAS</a:t>
            </a:r>
            <a:r>
              <a:rPr lang="fa-IR" sz="2400" dirty="0">
                <a:latin typeface="Times New Roman" panose="02020603050405020304" pitchFamily="18" charset="0"/>
                <a:cs typeface="B Nazanin" panose="00000400000000000000" pitchFamily="2" charset="-78"/>
              </a:rPr>
              <a:t> حالت کما را ایجاد میکند که در این حالت بیماران به بیشتر محرک ها پاسخ نمی دهند. </a:t>
            </a:r>
            <a:endParaRPr lang="en-US" sz="2400" dirty="0">
              <a:latin typeface="Times New Roman" panose="02020603050405020304" pitchFamily="18" charset="0"/>
              <a:cs typeface="B Nazanin" panose="00000400000000000000" pitchFamily="2" charset="-78"/>
            </a:endParaRPr>
          </a:p>
          <a:p>
            <a:pPr lvl="0" algn="just" rtl="1">
              <a:buClr>
                <a:srgbClr val="00FFFF"/>
              </a:buClr>
              <a:buSzPct val="80000"/>
              <a:buFont typeface="Wingdings" panose="05000000000000000000" pitchFamily="2" charset="2"/>
              <a:buChar char="q"/>
            </a:pPr>
            <a:r>
              <a:rPr lang="fa-IR" sz="2400" dirty="0" smtClean="0">
                <a:latin typeface="Times New Roman" panose="02020603050405020304" pitchFamily="18" charset="0"/>
                <a:cs typeface="B Nazanin" panose="00000400000000000000" pitchFamily="2" charset="-78"/>
              </a:rPr>
              <a:t> برجستگی </a:t>
            </a:r>
            <a:r>
              <a:rPr lang="fa-IR" sz="2400" dirty="0">
                <a:latin typeface="Times New Roman" panose="02020603050405020304" pitchFamily="18" charset="0"/>
                <a:cs typeface="B Nazanin" panose="00000400000000000000" pitchFamily="2" charset="-78"/>
              </a:rPr>
              <a:t>های حلقوی </a:t>
            </a:r>
            <a:r>
              <a:rPr lang="fa-IR" sz="2400" dirty="0" smtClean="0">
                <a:latin typeface="Times New Roman" panose="02020603050405020304" pitchFamily="18" charset="0"/>
                <a:cs typeface="B Nazanin" panose="00000400000000000000" pitchFamily="2" charset="-78"/>
              </a:rPr>
              <a:t>فوقانی: </a:t>
            </a:r>
            <a:r>
              <a:rPr lang="fa-IR" sz="2400" dirty="0">
                <a:latin typeface="Times New Roman" panose="02020603050405020304" pitchFamily="18" charset="0"/>
                <a:cs typeface="B Nazanin" panose="00000400000000000000" pitchFamily="2" charset="-78"/>
              </a:rPr>
              <a:t>در مغز میانی قرار </a:t>
            </a:r>
            <a:r>
              <a:rPr lang="fa-IR" sz="2400" dirty="0" smtClean="0">
                <a:latin typeface="Times New Roman" panose="02020603050405020304" pitchFamily="18" charset="0"/>
                <a:cs typeface="B Nazanin" panose="00000400000000000000" pitchFamily="2" charset="-78"/>
              </a:rPr>
              <a:t>دارد و عملکرد </a:t>
            </a:r>
            <a:r>
              <a:rPr lang="fa-IR" sz="2400" dirty="0">
                <a:latin typeface="Times New Roman" panose="02020603050405020304" pitchFamily="18" charset="0"/>
                <a:cs typeface="B Nazanin" panose="00000400000000000000" pitchFamily="2" charset="-78"/>
              </a:rPr>
              <a:t>این سیستم تغییر توجه بینایی فرد از یک شی یا نقطه </a:t>
            </a:r>
            <a:r>
              <a:rPr lang="fa-IR" sz="2400" dirty="0" smtClean="0">
                <a:latin typeface="Times New Roman" panose="02020603050405020304" pitchFamily="18" charset="0"/>
                <a:cs typeface="B Nazanin" panose="00000400000000000000" pitchFamily="2" charset="-78"/>
              </a:rPr>
              <a:t>به </a:t>
            </a:r>
            <a:r>
              <a:rPr lang="fa-IR" sz="2400" dirty="0">
                <a:latin typeface="Times New Roman" panose="02020603050405020304" pitchFamily="18" charset="0"/>
                <a:cs typeface="B Nazanin" panose="00000400000000000000" pitchFamily="2" charset="-78"/>
              </a:rPr>
              <a:t>شی دیگر است. </a:t>
            </a:r>
            <a:endParaRPr lang="en-US" sz="2400" dirty="0">
              <a:latin typeface="Times New Roman" panose="02020603050405020304" pitchFamily="18" charset="0"/>
              <a:cs typeface="B Nazanin" panose="00000400000000000000" pitchFamily="2" charset="-78"/>
            </a:endParaRPr>
          </a:p>
          <a:p>
            <a:pPr algn="just" rtl="1">
              <a:buClr>
                <a:srgbClr val="00FFFF"/>
              </a:buClr>
              <a:buSzPct val="80000"/>
              <a:buFont typeface="Wingdings" panose="05000000000000000000" pitchFamily="2" charset="2"/>
              <a:buChar char="q"/>
            </a:pPr>
            <a:r>
              <a:rPr lang="fa-IR" sz="2400" dirty="0" smtClean="0">
                <a:latin typeface="Times New Roman" panose="02020603050405020304" pitchFamily="18" charset="0"/>
                <a:cs typeface="B Nazanin" panose="00000400000000000000" pitchFamily="2" charset="-78"/>
              </a:rPr>
              <a:t> تالاموس: تقریباً در مرکز مغز واقع است و </a:t>
            </a:r>
            <a:r>
              <a:rPr lang="fa-IR" sz="2400" dirty="0">
                <a:latin typeface="Times New Roman" panose="02020603050405020304" pitchFamily="18" charset="0"/>
                <a:cs typeface="B Nazanin" panose="00000400000000000000" pitchFamily="2" charset="-78"/>
              </a:rPr>
              <a:t>از </a:t>
            </a:r>
            <a:r>
              <a:rPr lang="en-US" sz="2400" dirty="0">
                <a:latin typeface="Times New Roman" panose="02020603050405020304" pitchFamily="18" charset="0"/>
                <a:cs typeface="B Nazanin" panose="00000400000000000000" pitchFamily="2" charset="-78"/>
              </a:rPr>
              <a:t>RAS</a:t>
            </a:r>
            <a:r>
              <a:rPr lang="fa-IR" sz="2400" dirty="0">
                <a:latin typeface="Times New Roman" panose="02020603050405020304" pitchFamily="18" charset="0"/>
                <a:cs typeface="B Nazanin" panose="00000400000000000000" pitchFamily="2" charset="-78"/>
              </a:rPr>
              <a:t> ورودی </a:t>
            </a:r>
            <a:r>
              <a:rPr lang="fa-IR" sz="2400" dirty="0" smtClean="0">
                <a:latin typeface="Times New Roman" panose="02020603050405020304" pitchFamily="18" charset="0"/>
                <a:cs typeface="B Nazanin" panose="00000400000000000000" pitchFamily="2" charset="-78"/>
              </a:rPr>
              <a:t>میگیرد و مانند یک </a:t>
            </a:r>
            <a:r>
              <a:rPr lang="fa-IR" sz="2400" dirty="0">
                <a:latin typeface="Times New Roman" panose="02020603050405020304" pitchFamily="18" charset="0"/>
                <a:cs typeface="B Nazanin" panose="00000400000000000000" pitchFamily="2" charset="-78"/>
              </a:rPr>
              <a:t>تقویت کننده</a:t>
            </a:r>
            <a:r>
              <a:rPr lang="fa-IR" sz="2400" dirty="0" smtClean="0">
                <a:latin typeface="Times New Roman" panose="02020603050405020304" pitchFamily="18" charset="0"/>
                <a:cs typeface="B Nazanin" panose="00000400000000000000" pitchFamily="2" charset="-78"/>
              </a:rPr>
              <a:t> </a:t>
            </a:r>
            <a:r>
              <a:rPr lang="fa-IR" sz="2400" dirty="0">
                <a:latin typeface="Times New Roman" panose="02020603050405020304" pitchFamily="18" charset="0"/>
                <a:cs typeface="B Nazanin" panose="00000400000000000000" pitchFamily="2" charset="-78"/>
              </a:rPr>
              <a:t>به قشر پیام می فرستد. </a:t>
            </a:r>
            <a:r>
              <a:rPr lang="fa-IR" sz="2400" dirty="0" smtClean="0">
                <a:latin typeface="Times New Roman" panose="02020603050405020304" pitchFamily="18" charset="0"/>
                <a:cs typeface="B Nazanin" panose="00000400000000000000" pitchFamily="2" charset="-78"/>
              </a:rPr>
              <a:t>هسته </a:t>
            </a:r>
            <a:r>
              <a:rPr lang="fa-IR" sz="2400" dirty="0">
                <a:latin typeface="Times New Roman" panose="02020603050405020304" pitchFamily="18" charset="0"/>
                <a:cs typeface="B Nazanin" panose="00000400000000000000" pitchFamily="2" charset="-78"/>
              </a:rPr>
              <a:t>ای مخصوص درون تالاموس </a:t>
            </a:r>
            <a:r>
              <a:rPr lang="fa-IR" sz="2400" dirty="0" smtClean="0">
                <a:latin typeface="Times New Roman" panose="02020603050405020304" pitchFamily="18" charset="0"/>
                <a:cs typeface="B Nazanin" panose="00000400000000000000" pitchFamily="2" charset="-78"/>
              </a:rPr>
              <a:t>است </a:t>
            </a:r>
            <a:r>
              <a:rPr lang="fa-IR" sz="2400" dirty="0">
                <a:latin typeface="Times New Roman" panose="02020603050405020304" pitchFamily="18" charset="0"/>
                <a:cs typeface="B Nazanin" panose="00000400000000000000" pitchFamily="2" charset="-78"/>
              </a:rPr>
              <a:t>که به عنوان یک فیلتر </a:t>
            </a:r>
            <a:r>
              <a:rPr lang="fa-IR" sz="2400" dirty="0" smtClean="0">
                <a:latin typeface="Times New Roman" panose="02020603050405020304" pitchFamily="18" charset="0"/>
                <a:cs typeface="B Nazanin" panose="00000400000000000000" pitchFamily="2" charset="-78"/>
              </a:rPr>
              <a:t>تعیین </a:t>
            </a:r>
            <a:r>
              <a:rPr lang="fa-IR" sz="2400" dirty="0">
                <a:latin typeface="Times New Roman" panose="02020603050405020304" pitchFamily="18" charset="0"/>
                <a:cs typeface="B Nazanin" panose="00000400000000000000" pitchFamily="2" charset="-78"/>
              </a:rPr>
              <a:t>می کند </a:t>
            </a:r>
            <a:r>
              <a:rPr lang="fa-IR" sz="2400" dirty="0" smtClean="0">
                <a:latin typeface="Times New Roman" panose="02020603050405020304" pitchFamily="18" charset="0"/>
                <a:cs typeface="B Nazanin" panose="00000400000000000000" pitchFamily="2" charset="-78"/>
              </a:rPr>
              <a:t>چقدر از </a:t>
            </a:r>
            <a:r>
              <a:rPr lang="fa-IR" sz="2400" dirty="0">
                <a:latin typeface="Times New Roman" panose="02020603050405020304" pitchFamily="18" charset="0"/>
                <a:cs typeface="B Nazanin" panose="00000400000000000000" pitchFamily="2" charset="-78"/>
              </a:rPr>
              <a:t>این اطلاعات اجازه دارند که برای پردازش </a:t>
            </a:r>
            <a:r>
              <a:rPr lang="fa-IR" sz="2400" dirty="0" smtClean="0">
                <a:latin typeface="Times New Roman" panose="02020603050405020304" pitchFamily="18" charset="0"/>
                <a:cs typeface="B Nazanin" panose="00000400000000000000" pitchFamily="2" charset="-78"/>
              </a:rPr>
              <a:t>به </a:t>
            </a:r>
            <a:r>
              <a:rPr lang="fa-IR" sz="2400" dirty="0">
                <a:latin typeface="Times New Roman" panose="02020603050405020304" pitchFamily="18" charset="0"/>
                <a:cs typeface="B Nazanin" panose="00000400000000000000" pitchFamily="2" charset="-78"/>
              </a:rPr>
              <a:t>قشر بروند. </a:t>
            </a:r>
            <a:endParaRPr lang="fa-IR" sz="2400" dirty="0" smtClean="0">
              <a:latin typeface="Times New Roman" panose="02020603050405020304" pitchFamily="18" charset="0"/>
              <a:cs typeface="B Nazanin" panose="00000400000000000000" pitchFamily="2" charset="-78"/>
            </a:endParaRPr>
          </a:p>
          <a:p>
            <a:pPr lvl="0" algn="just" rtl="1">
              <a:buClr>
                <a:srgbClr val="00FFFF"/>
              </a:buClr>
              <a:buSzPct val="80000"/>
              <a:buFont typeface="Wingdings" panose="05000000000000000000" pitchFamily="2" charset="2"/>
              <a:buChar char="q"/>
            </a:pPr>
            <a:r>
              <a:rPr lang="fa-IR" sz="2400" dirty="0" smtClean="0">
                <a:latin typeface="Times New Roman" panose="02020603050405020304" pitchFamily="18" charset="0"/>
                <a:cs typeface="B Nazanin" panose="00000400000000000000" pitchFamily="2" charset="-78"/>
              </a:rPr>
              <a:t> لوب آهیانه </a:t>
            </a:r>
          </a:p>
          <a:p>
            <a:pPr algn="just" rtl="1">
              <a:buClr>
                <a:srgbClr val="00FFFF"/>
              </a:buClr>
              <a:buSzPct val="80000"/>
              <a:buFont typeface="Wingdings" panose="05000000000000000000" pitchFamily="2" charset="2"/>
              <a:buChar char="q"/>
            </a:pPr>
            <a:r>
              <a:rPr lang="fa-IR" sz="2400" dirty="0" smtClean="0">
                <a:latin typeface="Times New Roman" panose="02020603050405020304" pitchFamily="18" charset="0"/>
                <a:cs typeface="B Nazanin" panose="00000400000000000000" pitchFamily="2" charset="-78"/>
              </a:rPr>
              <a:t> سینگولیت: قشر </a:t>
            </a:r>
            <a:r>
              <a:rPr lang="fa-IR" sz="2400" dirty="0">
                <a:latin typeface="Times New Roman" panose="02020603050405020304" pitchFamily="18" charset="0"/>
                <a:cs typeface="B Nazanin" panose="00000400000000000000" pitchFamily="2" charset="-78"/>
              </a:rPr>
              <a:t>سینگولیت جایی است که در آن یک پاسخ انتخاب می شود به ویژه در مواقعی که ارائه آن پاسخ مستلزم </a:t>
            </a:r>
            <a:r>
              <a:rPr lang="fa-IR" sz="2400" dirty="0" smtClean="0">
                <a:latin typeface="Times New Roman" panose="02020603050405020304" pitchFamily="18" charset="0"/>
                <a:cs typeface="B Nazanin" panose="00000400000000000000" pitchFamily="2" charset="-78"/>
              </a:rPr>
              <a:t>نادیده </a:t>
            </a:r>
            <a:r>
              <a:rPr lang="fa-IR" sz="2400" dirty="0">
                <a:latin typeface="Times New Roman" panose="02020603050405020304" pitchFamily="18" charset="0"/>
                <a:cs typeface="B Nazanin" panose="00000400000000000000" pitchFamily="2" charset="-78"/>
              </a:rPr>
              <a:t>گرفتن </a:t>
            </a:r>
            <a:r>
              <a:rPr lang="fa-IR" sz="2400" dirty="0" smtClean="0">
                <a:latin typeface="Times New Roman" panose="02020603050405020304" pitchFamily="18" charset="0"/>
                <a:cs typeface="B Nazanin" panose="00000400000000000000" pitchFamily="2" charset="-78"/>
              </a:rPr>
              <a:t>ویژگی یا پاسخ دیگری </a:t>
            </a:r>
            <a:r>
              <a:rPr lang="fa-IR" sz="2400" dirty="0">
                <a:latin typeface="Times New Roman" panose="02020603050405020304" pitchFamily="18" charset="0"/>
                <a:cs typeface="B Nazanin" panose="00000400000000000000" pitchFamily="2" charset="-78"/>
              </a:rPr>
              <a:t>باشد. </a:t>
            </a:r>
            <a:r>
              <a:rPr lang="fa-IR" sz="2400" dirty="0" smtClean="0">
                <a:latin typeface="Times New Roman" panose="02020603050405020304" pitchFamily="18" charset="0"/>
                <a:cs typeface="B Nazanin" panose="00000400000000000000" pitchFamily="2" charset="-78"/>
              </a:rPr>
              <a:t>(آزمایش هماهنگ </a:t>
            </a:r>
            <a:r>
              <a:rPr lang="fa-IR" sz="2400" dirty="0" smtClean="0">
                <a:solidFill>
                  <a:srgbClr val="0000FF"/>
                </a:solidFill>
                <a:latin typeface="Times New Roman" panose="02020603050405020304" pitchFamily="18" charset="0"/>
                <a:cs typeface="B Nazanin" panose="00000400000000000000" pitchFamily="2" charset="-78"/>
              </a:rPr>
              <a:t>آبی</a:t>
            </a:r>
            <a:r>
              <a:rPr lang="fa-IR" sz="2400" dirty="0" smtClean="0">
                <a:solidFill>
                  <a:srgbClr val="0066FF"/>
                </a:solidFill>
                <a:latin typeface="Times New Roman" panose="02020603050405020304" pitchFamily="18" charset="0"/>
                <a:cs typeface="B Nazanin" panose="00000400000000000000" pitchFamily="2" charset="-78"/>
              </a:rPr>
              <a:t> </a:t>
            </a:r>
            <a:r>
              <a:rPr lang="fa-IR" sz="2400" dirty="0" smtClean="0">
                <a:latin typeface="Times New Roman" panose="02020603050405020304" pitchFamily="18" charset="0"/>
                <a:cs typeface="B Nazanin" panose="00000400000000000000" pitchFamily="2" charset="-78"/>
              </a:rPr>
              <a:t>و آزمایش ناهماهنگ </a:t>
            </a:r>
            <a:r>
              <a:rPr lang="fa-IR" sz="2400" dirty="0" smtClean="0">
                <a:solidFill>
                  <a:srgbClr val="FF0000"/>
                </a:solidFill>
                <a:latin typeface="Times New Roman" panose="02020603050405020304" pitchFamily="18" charset="0"/>
                <a:cs typeface="B Nazanin" panose="00000400000000000000" pitchFamily="2" charset="-78"/>
              </a:rPr>
              <a:t>آبی</a:t>
            </a:r>
            <a:r>
              <a:rPr lang="fa-IR" sz="2400" dirty="0" smtClean="0">
                <a:latin typeface="Times New Roman" panose="02020603050405020304" pitchFamily="18" charset="0"/>
                <a:cs typeface="B Nazanin" panose="00000400000000000000" pitchFamily="2" charset="-78"/>
              </a:rPr>
              <a:t>)</a:t>
            </a:r>
            <a:r>
              <a:rPr lang="fa-IR" sz="2400" dirty="0">
                <a:solidFill>
                  <a:srgbClr val="FF0000"/>
                </a:solidFill>
                <a:latin typeface="Times New Roman" panose="02020603050405020304" pitchFamily="18" charset="0"/>
                <a:cs typeface="B Nazanin" panose="00000400000000000000" pitchFamily="2" charset="-78"/>
              </a:rPr>
              <a:t> </a:t>
            </a:r>
            <a:endParaRPr lang="fa-IR" sz="2400" dirty="0" smtClean="0">
              <a:solidFill>
                <a:srgbClr val="FF0000"/>
              </a:solidFill>
              <a:latin typeface="Times New Roman" panose="02020603050405020304" pitchFamily="18" charset="0"/>
              <a:cs typeface="B Nazanin" panose="00000400000000000000" pitchFamily="2" charset="-78"/>
            </a:endParaRPr>
          </a:p>
          <a:p>
            <a:pPr lvl="0" algn="just" rtl="1">
              <a:buClr>
                <a:srgbClr val="00FFFF"/>
              </a:buClr>
              <a:buSzPct val="80000"/>
              <a:buFont typeface="Wingdings" panose="05000000000000000000" pitchFamily="2" charset="2"/>
              <a:buChar char="q"/>
            </a:pPr>
            <a:r>
              <a:rPr lang="fa-IR" sz="2400" dirty="0" smtClean="0">
                <a:latin typeface="Times New Roman" panose="02020603050405020304" pitchFamily="18" charset="0"/>
                <a:cs typeface="B Nazanin" panose="00000400000000000000" pitchFamily="2" charset="-78"/>
              </a:rPr>
              <a:t> لوب پیشانی </a:t>
            </a:r>
            <a:r>
              <a:rPr lang="fa-IR" sz="2400" dirty="0">
                <a:latin typeface="Times New Roman" panose="02020603050405020304" pitchFamily="18" charset="0"/>
                <a:cs typeface="B Nazanin" panose="00000400000000000000" pitchFamily="2" charset="-78"/>
              </a:rPr>
              <a:t>به طور برجسته ای در موقعیت های حل مسأله و کارکرد اجرایی مشارکت </a:t>
            </a:r>
            <a:r>
              <a:rPr lang="fa-IR" sz="2400" dirty="0" smtClean="0">
                <a:latin typeface="Times New Roman" panose="02020603050405020304" pitchFamily="18" charset="0"/>
                <a:cs typeface="B Nazanin" panose="00000400000000000000" pitchFamily="2" charset="-78"/>
              </a:rPr>
              <a:t>دارد</a:t>
            </a:r>
            <a:r>
              <a:rPr lang="fa-IR" sz="2400" dirty="0">
                <a:latin typeface="Times New Roman" panose="02020603050405020304" pitchFamily="18" charset="0"/>
                <a:cs typeface="B Nazanin" panose="00000400000000000000" pitchFamily="2" charset="-78"/>
              </a:rPr>
              <a:t>. </a:t>
            </a:r>
            <a:endParaRPr lang="en-US" sz="2400" dirty="0">
              <a:latin typeface="Times New Roman" panose="02020603050405020304" pitchFamily="18" charset="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F0B78986-2869-41C1-8CF9-4E59167B5C2C}" type="slidenum">
              <a:rPr lang="en-US" smtClean="0"/>
              <a:t>33</a:t>
            </a:fld>
            <a:endParaRPr lang="en-US"/>
          </a:p>
        </p:txBody>
      </p:sp>
      <p:sp>
        <p:nvSpPr>
          <p:cNvPr id="7" name="Rectangle 1"/>
          <p:cNvSpPr txBox="1">
            <a:spLocks noChangeArrowheads="1"/>
          </p:cNvSpPr>
          <p:nvPr/>
        </p:nvSpPr>
        <p:spPr>
          <a:xfrm>
            <a:off x="3878317" y="451889"/>
            <a:ext cx="6889532" cy="525401"/>
          </a:xfrm>
          <a:prstGeom prst="rect">
            <a:avLst/>
          </a:prstGeom>
        </p:spPr>
        <p:txBody>
          <a:bodyPr vert="horz" wrap="square" lIns="90000" tIns="46800" rIns="90000" bIns="46800" rtlCol="0" anchor="ctr">
            <a:spAutoFit/>
          </a:bodyPr>
          <a:lstStyle>
            <a:defPPr>
              <a:defRPr lang="en-US"/>
            </a:defPPr>
            <a:lvl1pPr algn="r" rtl="1">
              <a:lnSpc>
                <a:spcPct val="100000"/>
              </a:lnSpc>
              <a:spcBef>
                <a:spcPct val="0"/>
              </a:spcBef>
              <a:buClr>
                <a:srgbClr val="DFDEF6"/>
              </a:buClr>
              <a:buSzPct val="100000"/>
              <a:buNone/>
              <a:tabLst>
                <a:tab pos="723900" algn="l"/>
                <a:tab pos="1447800" algn="l"/>
                <a:tab pos="2171700" algn="l"/>
                <a:tab pos="2895600" algn="l"/>
                <a:tab pos="3619500" algn="l"/>
                <a:tab pos="4343400" algn="l"/>
                <a:tab pos="5067300" algn="l"/>
                <a:tab pos="5791200" algn="l"/>
                <a:tab pos="6515100" algn="l"/>
                <a:tab pos="7239000" algn="l"/>
                <a:tab pos="7962900" algn="l"/>
              </a:tabLst>
              <a:defRPr sz="2800">
                <a:latin typeface="+mj-lt"/>
                <a:ea typeface="+mj-ea"/>
                <a:cs typeface="B Titr" panose="00000700000000000000" pitchFamily="2" charset="-78"/>
              </a:defRPr>
            </a:lvl1pPr>
          </a:lstStyle>
          <a:p>
            <a:r>
              <a:rPr lang="fa-IR" dirty="0" smtClean="0"/>
              <a:t>توجه </a:t>
            </a:r>
            <a:endParaRPr lang="en-US" dirty="0"/>
          </a:p>
        </p:txBody>
      </p:sp>
      <p:pic>
        <p:nvPicPr>
          <p:cNvPr id="8" name="Picture 5" descr="NeoPulseustration.jpg"/>
          <p:cNvPicPr>
            <a:picLocks noChangeAspect="1"/>
          </p:cNvPicPr>
          <p:nvPr/>
        </p:nvPicPr>
        <p:blipFill>
          <a:blip r:embed="rId3"/>
          <a:srcRect/>
          <a:stretch>
            <a:fillRect/>
          </a:stretch>
        </p:blipFill>
        <p:spPr bwMode="auto">
          <a:xfrm>
            <a:off x="1371611" y="0"/>
            <a:ext cx="1006310" cy="1261241"/>
          </a:xfrm>
          <a:prstGeom prst="rect">
            <a:avLst/>
          </a:prstGeom>
          <a:noFill/>
          <a:ln w="9525">
            <a:noFill/>
            <a:miter lim="800000"/>
            <a:headEnd/>
            <a:tailEnd/>
          </a:ln>
        </p:spPr>
      </p:pic>
    </p:spTree>
    <p:extLst>
      <p:ext uri="{BB962C8B-B14F-4D97-AF65-F5344CB8AC3E}">
        <p14:creationId xmlns:p14="http://schemas.microsoft.com/office/powerpoint/2010/main" val="379053660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872"/>
            <a:ext cx="12191999" cy="6863871"/>
          </a:xfrm>
          <a:prstGeom prst="rect">
            <a:avLst/>
          </a:prstGeom>
        </p:spPr>
      </p:pic>
      <p:sp>
        <p:nvSpPr>
          <p:cNvPr id="3" name="Content Placeholder 2"/>
          <p:cNvSpPr>
            <a:spLocks noGrp="1"/>
          </p:cNvSpPr>
          <p:nvPr>
            <p:ph idx="1"/>
          </p:nvPr>
        </p:nvSpPr>
        <p:spPr>
          <a:xfrm>
            <a:off x="1292771" y="1198179"/>
            <a:ext cx="9948046" cy="4978784"/>
          </a:xfrm>
        </p:spPr>
        <p:txBody>
          <a:bodyPr>
            <a:normAutofit/>
          </a:bodyPr>
          <a:lstStyle/>
          <a:p>
            <a:pPr algn="just" rtl="1">
              <a:lnSpc>
                <a:spcPct val="120000"/>
              </a:lnSpc>
              <a:buClr>
                <a:srgbClr val="00FFFF"/>
              </a:buClr>
              <a:buSzPct val="80000"/>
              <a:buFont typeface="Wingdings" panose="05000000000000000000" pitchFamily="2" charset="2"/>
              <a:buChar char="q"/>
            </a:pPr>
            <a:r>
              <a:rPr lang="fa-IR" b="1" dirty="0" smtClean="0">
                <a:cs typeface="B Nazanin" panose="00000400000000000000" pitchFamily="2" charset="-78"/>
              </a:rPr>
              <a:t> مدل </a:t>
            </a:r>
            <a:r>
              <a:rPr lang="fa-IR" b="1" dirty="0">
                <a:cs typeface="B Nazanin" panose="00000400000000000000" pitchFamily="2" charset="-78"/>
              </a:rPr>
              <a:t>پردازش </a:t>
            </a:r>
            <a:r>
              <a:rPr lang="fa-IR" b="1" dirty="0" smtClean="0">
                <a:cs typeface="B Nazanin" panose="00000400000000000000" pitchFamily="2" charset="-78"/>
              </a:rPr>
              <a:t>ویژگی </a:t>
            </a:r>
          </a:p>
          <a:p>
            <a:pPr lvl="1" algn="just" rtl="1">
              <a:lnSpc>
                <a:spcPct val="120000"/>
              </a:lnSpc>
              <a:buClr>
                <a:srgbClr val="00FFFF"/>
              </a:buClr>
              <a:buFont typeface="Wingdings" panose="05000000000000000000" pitchFamily="2" charset="2"/>
              <a:buChar char="§"/>
            </a:pPr>
            <a:r>
              <a:rPr lang="fa-IR" dirty="0" smtClean="0">
                <a:cs typeface="B Nazanin" panose="00000400000000000000" pitchFamily="2" charset="-78"/>
              </a:rPr>
              <a:t> هر </a:t>
            </a:r>
            <a:r>
              <a:rPr lang="fa-IR" dirty="0">
                <a:cs typeface="B Nazanin" panose="00000400000000000000" pitchFamily="2" charset="-78"/>
              </a:rPr>
              <a:t>کدام از نواحی </a:t>
            </a:r>
            <a:r>
              <a:rPr lang="fa-IR" dirty="0" smtClean="0">
                <a:cs typeface="B Nazanin" panose="00000400000000000000" pitchFamily="2" charset="-78"/>
              </a:rPr>
              <a:t>مغز </a:t>
            </a:r>
            <a:r>
              <a:rPr lang="fa-IR" dirty="0">
                <a:cs typeface="B Nazanin" panose="00000400000000000000" pitchFamily="2" charset="-78"/>
              </a:rPr>
              <a:t>که مسئول کنترل توجه است کارکرد مجزا و مشخصی را انجام می دهند. </a:t>
            </a:r>
            <a:endParaRPr lang="fa-IR" dirty="0" smtClean="0">
              <a:cs typeface="B Nazanin" panose="00000400000000000000" pitchFamily="2" charset="-78"/>
            </a:endParaRPr>
          </a:p>
          <a:p>
            <a:pPr algn="just" rtl="1">
              <a:lnSpc>
                <a:spcPct val="120000"/>
              </a:lnSpc>
              <a:buClr>
                <a:srgbClr val="00FFFF"/>
              </a:buClr>
              <a:buSzPct val="80000"/>
              <a:buFont typeface="Wingdings" panose="05000000000000000000" pitchFamily="2" charset="2"/>
              <a:buChar char="q"/>
            </a:pPr>
            <a:r>
              <a:rPr lang="fa-IR" b="1" dirty="0" smtClean="0">
                <a:cs typeface="B Nazanin" panose="00000400000000000000" pitchFamily="2" charset="-78"/>
              </a:rPr>
              <a:t> مدل </a:t>
            </a:r>
            <a:r>
              <a:rPr lang="fa-IR" b="1" dirty="0">
                <a:cs typeface="B Nazanin" panose="00000400000000000000" pitchFamily="2" charset="-78"/>
              </a:rPr>
              <a:t>شبکه گسترده </a:t>
            </a:r>
            <a:endParaRPr lang="en-US" b="1" dirty="0">
              <a:cs typeface="B Nazanin" panose="00000400000000000000" pitchFamily="2" charset="-78"/>
            </a:endParaRPr>
          </a:p>
          <a:p>
            <a:pPr lvl="1" algn="just" rtl="1">
              <a:lnSpc>
                <a:spcPct val="120000"/>
              </a:lnSpc>
              <a:buClr>
                <a:srgbClr val="00FFFF"/>
              </a:buClr>
              <a:buFont typeface="Wingdings" panose="05000000000000000000" pitchFamily="2" charset="2"/>
              <a:buChar char="§"/>
            </a:pPr>
            <a:r>
              <a:rPr lang="fa-IR" dirty="0" smtClean="0">
                <a:cs typeface="B Nazanin" panose="00000400000000000000" pitchFamily="2" charset="-78"/>
              </a:rPr>
              <a:t> ساختارهای </a:t>
            </a:r>
            <a:r>
              <a:rPr lang="fa-IR" dirty="0">
                <a:cs typeface="B Nazanin" panose="00000400000000000000" pitchFamily="2" charset="-78"/>
              </a:rPr>
              <a:t>عصبی </a:t>
            </a:r>
            <a:r>
              <a:rPr lang="fa-IR" dirty="0" smtClean="0">
                <a:cs typeface="B Nazanin" panose="00000400000000000000" pitchFamily="2" charset="-78"/>
              </a:rPr>
              <a:t>مجزا، </a:t>
            </a:r>
            <a:r>
              <a:rPr lang="fa-IR" dirty="0">
                <a:cs typeface="B Nazanin" panose="00000400000000000000" pitchFamily="2" charset="-78"/>
              </a:rPr>
              <a:t>اختصاصی نیستند و کارکرد مستقل از هم ندارند</a:t>
            </a:r>
            <a:r>
              <a:rPr lang="fa-IR" dirty="0" smtClean="0">
                <a:cs typeface="B Nazanin" panose="00000400000000000000" pitchFamily="2" charset="-78"/>
              </a:rPr>
              <a:t> و تا </a:t>
            </a:r>
            <a:r>
              <a:rPr lang="fa-IR" dirty="0">
                <a:cs typeface="B Nazanin" panose="00000400000000000000" pitchFamily="2" charset="-78"/>
              </a:rPr>
              <a:t>حدی همپوشانی عملکردی دارند. </a:t>
            </a:r>
            <a:endParaRPr lang="fa-IR" dirty="0" smtClean="0">
              <a:cs typeface="B Nazanin" panose="00000400000000000000" pitchFamily="2" charset="-78"/>
            </a:endParaRPr>
          </a:p>
          <a:p>
            <a:pPr lvl="1" algn="just" rtl="1">
              <a:lnSpc>
                <a:spcPct val="120000"/>
              </a:lnSpc>
              <a:buClr>
                <a:srgbClr val="00FFFF"/>
              </a:buClr>
              <a:buFont typeface="Wingdings" panose="05000000000000000000" pitchFamily="2" charset="2"/>
              <a:buChar char="§"/>
            </a:pPr>
            <a:r>
              <a:rPr lang="fa-IR" dirty="0" smtClean="0">
                <a:cs typeface="B Nazanin" panose="00000400000000000000" pitchFamily="2" charset="-78"/>
              </a:rPr>
              <a:t> فرض کنید گرسنه در </a:t>
            </a:r>
            <a:r>
              <a:rPr lang="fa-IR" dirty="0">
                <a:cs typeface="B Nazanin" panose="00000400000000000000" pitchFamily="2" charset="-78"/>
              </a:rPr>
              <a:t>مقابل میز صبحانه نشسته </a:t>
            </a:r>
            <a:r>
              <a:rPr lang="fa-IR" dirty="0" smtClean="0">
                <a:cs typeface="B Nazanin" panose="00000400000000000000" pitchFamily="2" charset="-78"/>
              </a:rPr>
              <a:t>اید. قشر آهیانه حاوی </a:t>
            </a:r>
            <a:r>
              <a:rPr lang="fa-IR" dirty="0">
                <a:cs typeface="B Nazanin" panose="00000400000000000000" pitchFamily="2" charset="-78"/>
              </a:rPr>
              <a:t>یک بازنمایی </a:t>
            </a:r>
            <a:r>
              <a:rPr lang="fa-IR" dirty="0" smtClean="0">
                <a:cs typeface="B Nazanin" panose="00000400000000000000" pitchFamily="2" charset="-78"/>
              </a:rPr>
              <a:t>شامل </a:t>
            </a:r>
            <a:r>
              <a:rPr lang="fa-IR" dirty="0">
                <a:cs typeface="B Nazanin" panose="00000400000000000000" pitchFamily="2" charset="-78"/>
              </a:rPr>
              <a:t>محل هر آیتم مثل لیوان آب پرتقال </a:t>
            </a:r>
            <a:r>
              <a:rPr lang="fa-IR" dirty="0" smtClean="0">
                <a:cs typeface="B Nazanin" panose="00000400000000000000" pitchFamily="2" charset="-78"/>
              </a:rPr>
              <a:t>است</a:t>
            </a:r>
            <a:r>
              <a:rPr lang="fa-IR" dirty="0">
                <a:cs typeface="B Nazanin" panose="00000400000000000000" pitchFamily="2" charset="-78"/>
              </a:rPr>
              <a:t>. قشر سینگولیت </a:t>
            </a:r>
            <a:r>
              <a:rPr lang="fa-IR" dirty="0" smtClean="0">
                <a:cs typeface="B Nazanin" panose="00000400000000000000" pitchFamily="2" charset="-78"/>
              </a:rPr>
              <a:t>توجه را </a:t>
            </a:r>
            <a:r>
              <a:rPr lang="fa-IR" dirty="0">
                <a:cs typeface="B Nazanin" panose="00000400000000000000" pitchFamily="2" charset="-78"/>
              </a:rPr>
              <a:t>به آیتم ها و نواحی مهم جلب خواهد کرد. </a:t>
            </a:r>
            <a:r>
              <a:rPr lang="fa-IR" dirty="0" smtClean="0">
                <a:cs typeface="B Nazanin" panose="00000400000000000000" pitchFamily="2" charset="-78"/>
              </a:rPr>
              <a:t>مثلاً شما </a:t>
            </a:r>
            <a:r>
              <a:rPr lang="fa-IR" dirty="0">
                <a:cs typeface="B Nazanin" panose="00000400000000000000" pitchFamily="2" charset="-78"/>
              </a:rPr>
              <a:t>توجه بیش تری به آب پرتقال </a:t>
            </a:r>
            <a:r>
              <a:rPr lang="fa-IR" dirty="0" smtClean="0">
                <a:cs typeface="B Nazanin" panose="00000400000000000000" pitchFamily="2" charset="-78"/>
              </a:rPr>
              <a:t>خواهید </a:t>
            </a:r>
            <a:r>
              <a:rPr lang="fa-IR" dirty="0">
                <a:cs typeface="B Nazanin" panose="00000400000000000000" pitchFamily="2" charset="-78"/>
              </a:rPr>
              <a:t>داشت تا به رومیزی. قشر پیشانی </a:t>
            </a:r>
            <a:r>
              <a:rPr lang="fa-IR" dirty="0" smtClean="0">
                <a:cs typeface="B Nazanin" panose="00000400000000000000" pitchFamily="2" charset="-78"/>
              </a:rPr>
              <a:t>بر </a:t>
            </a:r>
            <a:r>
              <a:rPr lang="fa-IR" dirty="0">
                <a:cs typeface="B Nazanin" panose="00000400000000000000" pitchFamily="2" charset="-78"/>
              </a:rPr>
              <a:t>فعالیت </a:t>
            </a:r>
            <a:r>
              <a:rPr lang="fa-IR" dirty="0" smtClean="0">
                <a:cs typeface="B Nazanin" panose="00000400000000000000" pitchFamily="2" charset="-78"/>
              </a:rPr>
              <a:t>های </a:t>
            </a:r>
            <a:r>
              <a:rPr lang="fa-IR" dirty="0">
                <a:cs typeface="B Nazanin" panose="00000400000000000000" pitchFamily="2" charset="-78"/>
              </a:rPr>
              <a:t>حرکتی مثل نگاه به لیوان آب میوه و دست یابی و برداشتن آن نظارت خواهد داشت. پایه ی همه ی این سطوح هوشیاری خواهد بود که با سیستم شبکه ای تعیین خواهد شد.</a:t>
            </a:r>
            <a:endParaRPr lang="en-US" sz="20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F0B78986-2869-41C1-8CF9-4E59167B5C2C}" type="slidenum">
              <a:rPr lang="en-US" smtClean="0"/>
              <a:t>34</a:t>
            </a:fld>
            <a:endParaRPr lang="en-US"/>
          </a:p>
        </p:txBody>
      </p:sp>
      <p:sp>
        <p:nvSpPr>
          <p:cNvPr id="7" name="Rectangle 1"/>
          <p:cNvSpPr txBox="1">
            <a:spLocks noChangeArrowheads="1"/>
          </p:cNvSpPr>
          <p:nvPr/>
        </p:nvSpPr>
        <p:spPr>
          <a:xfrm>
            <a:off x="3878317" y="451889"/>
            <a:ext cx="6889532" cy="525401"/>
          </a:xfrm>
          <a:prstGeom prst="rect">
            <a:avLst/>
          </a:prstGeom>
        </p:spPr>
        <p:txBody>
          <a:bodyPr vert="horz" wrap="square" lIns="90000" tIns="46800" rIns="90000" bIns="46800" rtlCol="0" anchor="ctr">
            <a:spAutoFit/>
          </a:bodyPr>
          <a:lstStyle>
            <a:defPPr>
              <a:defRPr lang="en-US"/>
            </a:defPPr>
            <a:lvl1pPr algn="r" rtl="1">
              <a:lnSpc>
                <a:spcPct val="100000"/>
              </a:lnSpc>
              <a:spcBef>
                <a:spcPct val="0"/>
              </a:spcBef>
              <a:buClr>
                <a:srgbClr val="DFDEF6"/>
              </a:buClr>
              <a:buSzPct val="100000"/>
              <a:buNone/>
              <a:tabLst>
                <a:tab pos="723900" algn="l"/>
                <a:tab pos="1447800" algn="l"/>
                <a:tab pos="2171700" algn="l"/>
                <a:tab pos="2895600" algn="l"/>
                <a:tab pos="3619500" algn="l"/>
                <a:tab pos="4343400" algn="l"/>
                <a:tab pos="5067300" algn="l"/>
                <a:tab pos="5791200" algn="l"/>
                <a:tab pos="6515100" algn="l"/>
                <a:tab pos="7239000" algn="l"/>
                <a:tab pos="7962900" algn="l"/>
              </a:tabLst>
              <a:defRPr sz="2800">
                <a:latin typeface="+mj-lt"/>
                <a:ea typeface="+mj-ea"/>
                <a:cs typeface="B Titr" panose="00000700000000000000" pitchFamily="2" charset="-78"/>
              </a:defRPr>
            </a:lvl1pPr>
          </a:lstStyle>
          <a:p>
            <a:r>
              <a:rPr lang="fa-IR" dirty="0"/>
              <a:t>مدل های توجه </a:t>
            </a:r>
            <a:endParaRPr lang="en-US" dirty="0"/>
          </a:p>
        </p:txBody>
      </p:sp>
      <p:pic>
        <p:nvPicPr>
          <p:cNvPr id="8" name="Picture 5" descr="NeoPulseustration.jpg"/>
          <p:cNvPicPr>
            <a:picLocks noChangeAspect="1"/>
          </p:cNvPicPr>
          <p:nvPr/>
        </p:nvPicPr>
        <p:blipFill>
          <a:blip r:embed="rId3"/>
          <a:srcRect/>
          <a:stretch>
            <a:fillRect/>
          </a:stretch>
        </p:blipFill>
        <p:spPr bwMode="auto">
          <a:xfrm>
            <a:off x="1371611" y="0"/>
            <a:ext cx="1006310" cy="1261241"/>
          </a:xfrm>
          <a:prstGeom prst="rect">
            <a:avLst/>
          </a:prstGeom>
          <a:noFill/>
          <a:ln w="9525">
            <a:noFill/>
            <a:miter lim="800000"/>
            <a:headEnd/>
            <a:tailEnd/>
          </a:ln>
        </p:spPr>
      </p:pic>
    </p:spTree>
    <p:extLst>
      <p:ext uri="{BB962C8B-B14F-4D97-AF65-F5344CB8AC3E}">
        <p14:creationId xmlns:p14="http://schemas.microsoft.com/office/powerpoint/2010/main" val="24735908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02611" y="441271"/>
            <a:ext cx="5628291" cy="478330"/>
          </a:xfrm>
        </p:spPr>
        <p:txBody>
          <a:bodyPr>
            <a:noAutofit/>
          </a:bodyPr>
          <a:lstStyle/>
          <a:p>
            <a:pPr marL="0" indent="0" algn="just" rtl="1">
              <a:buNone/>
            </a:pPr>
            <a:r>
              <a:rPr lang="fa-IR" dirty="0">
                <a:cs typeface="B Titr" panose="00000700000000000000" pitchFamily="2" charset="-78"/>
              </a:rPr>
              <a:t>حافظه در کجای مغز قرار گرفته است</a:t>
            </a:r>
            <a:r>
              <a:rPr lang="fa-IR" dirty="0" smtClean="0">
                <a:cs typeface="B Titr" panose="00000700000000000000" pitchFamily="2" charset="-78"/>
              </a:rPr>
              <a:t>؟ </a:t>
            </a:r>
          </a:p>
        </p:txBody>
      </p:sp>
      <p:pic>
        <p:nvPicPr>
          <p:cNvPr id="5" name="Content Placeholder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7008" y="1135117"/>
            <a:ext cx="9743090" cy="5722883"/>
          </a:xfrm>
          <a:prstGeom prst="rect">
            <a:avLst/>
          </a:prstGeom>
        </p:spPr>
      </p:pic>
      <p:sp>
        <p:nvSpPr>
          <p:cNvPr id="4" name="Slide Number Placeholder 3"/>
          <p:cNvSpPr>
            <a:spLocks noGrp="1"/>
          </p:cNvSpPr>
          <p:nvPr>
            <p:ph type="sldNum" sz="quarter" idx="12"/>
          </p:nvPr>
        </p:nvSpPr>
        <p:spPr/>
        <p:txBody>
          <a:bodyPr/>
          <a:lstStyle/>
          <a:p>
            <a:fld id="{F0B78986-2869-41C1-8CF9-4E59167B5C2C}" type="slidenum">
              <a:rPr lang="en-US" smtClean="0"/>
              <a:t>35</a:t>
            </a:fld>
            <a:endParaRPr lang="en-US" dirty="0"/>
          </a:p>
        </p:txBody>
      </p:sp>
    </p:spTree>
    <p:extLst>
      <p:ext uri="{BB962C8B-B14F-4D97-AF65-F5344CB8AC3E}">
        <p14:creationId xmlns:p14="http://schemas.microsoft.com/office/powerpoint/2010/main" val="297491624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872"/>
            <a:ext cx="12191999" cy="6863871"/>
          </a:xfrm>
          <a:prstGeom prst="rect">
            <a:avLst/>
          </a:prstGeom>
        </p:spPr>
      </p:pic>
      <p:sp>
        <p:nvSpPr>
          <p:cNvPr id="4" name="Slide Number Placeholder 3"/>
          <p:cNvSpPr>
            <a:spLocks noGrp="1"/>
          </p:cNvSpPr>
          <p:nvPr>
            <p:ph type="sldNum" sz="quarter" idx="12"/>
          </p:nvPr>
        </p:nvSpPr>
        <p:spPr/>
        <p:txBody>
          <a:bodyPr/>
          <a:lstStyle/>
          <a:p>
            <a:fld id="{F0B78986-2869-41C1-8CF9-4E59167B5C2C}" type="slidenum">
              <a:rPr lang="en-US" smtClean="0"/>
              <a:t>36</a:t>
            </a:fld>
            <a:endParaRPr lang="en-US"/>
          </a:p>
        </p:txBody>
      </p:sp>
      <p:sp>
        <p:nvSpPr>
          <p:cNvPr id="13" name="Content Placeholder 12"/>
          <p:cNvSpPr>
            <a:spLocks noGrp="1"/>
          </p:cNvSpPr>
          <p:nvPr>
            <p:ph idx="1"/>
          </p:nvPr>
        </p:nvSpPr>
        <p:spPr>
          <a:xfrm>
            <a:off x="1261241" y="1435051"/>
            <a:ext cx="10092559" cy="4810938"/>
          </a:xfrm>
        </p:spPr>
        <p:txBody>
          <a:bodyPr>
            <a:noAutofit/>
          </a:bodyPr>
          <a:lstStyle/>
          <a:p>
            <a:pPr algn="just" rtl="1">
              <a:lnSpc>
                <a:spcPct val="150000"/>
              </a:lnSpc>
              <a:buClr>
                <a:srgbClr val="00FFFF"/>
              </a:buClr>
              <a:buSzPct val="80000"/>
              <a:buFont typeface="Wingdings" panose="05000000000000000000" pitchFamily="2" charset="2"/>
              <a:buChar char="q"/>
            </a:pPr>
            <a:r>
              <a:rPr lang="fa-IR" dirty="0" smtClean="0">
                <a:cs typeface="B Nazanin" panose="00000400000000000000" pitchFamily="2" charset="-78"/>
              </a:rPr>
              <a:t> کارل </a:t>
            </a:r>
            <a:r>
              <a:rPr lang="fa-IR" dirty="0">
                <a:cs typeface="B Nazanin" panose="00000400000000000000" pitchFamily="2" charset="-78"/>
              </a:rPr>
              <a:t>لشلی در جستجوی ردپای عصبی بود و پس از انجام آزمایشاتی نتیجه گرفت که خاطرات در هیچ یک از مناطق مغزی واقع نشده اند، بلکه همه ی قسمت های مغز در ذخیره ی حافظه مشارکت می کنند که به این اصل "هم ظرفیتی" گفته می شود. </a:t>
            </a:r>
            <a:endParaRPr lang="fa-IR" dirty="0" smtClean="0">
              <a:cs typeface="B Nazanin" panose="00000400000000000000" pitchFamily="2" charset="-78"/>
            </a:endParaRPr>
          </a:p>
          <a:p>
            <a:pPr algn="just" rtl="1">
              <a:lnSpc>
                <a:spcPct val="150000"/>
              </a:lnSpc>
              <a:buClr>
                <a:srgbClr val="00FFFF"/>
              </a:buClr>
              <a:buSzPct val="80000"/>
              <a:buFont typeface="Wingdings" panose="05000000000000000000" pitchFamily="2" charset="2"/>
              <a:buChar char="q"/>
            </a:pPr>
            <a:r>
              <a:rPr lang="fa-IR" dirty="0" smtClean="0">
                <a:cs typeface="B Nazanin" panose="00000400000000000000" pitchFamily="2" charset="-78"/>
              </a:rPr>
              <a:t> این </a:t>
            </a:r>
            <a:r>
              <a:rPr lang="fa-IR" dirty="0">
                <a:cs typeface="B Nazanin" panose="00000400000000000000" pitchFamily="2" charset="-78"/>
              </a:rPr>
              <a:t>اصل بیان می کند که کپی های چندگانه ای از یک خاطره وجود دارند که در سراسر مغز ذخیره شده اند و این نواحی چندگانه ی مغز در تشکیل حافظه مشارکت می کنند. </a:t>
            </a:r>
            <a:endParaRPr lang="fa-IR" dirty="0" smtClean="0">
              <a:cs typeface="B Nazanin" panose="00000400000000000000" pitchFamily="2" charset="-78"/>
            </a:endParaRPr>
          </a:p>
          <a:p>
            <a:pPr algn="just" rtl="1">
              <a:lnSpc>
                <a:spcPct val="150000"/>
              </a:lnSpc>
              <a:buClr>
                <a:srgbClr val="00FFFF"/>
              </a:buClr>
              <a:buSzPct val="80000"/>
              <a:buFont typeface="Wingdings" panose="05000000000000000000" pitchFamily="2" charset="2"/>
              <a:buChar char="q"/>
            </a:pPr>
            <a:r>
              <a:rPr lang="fa-IR" dirty="0" smtClean="0">
                <a:cs typeface="B Nazanin" panose="00000400000000000000" pitchFamily="2" charset="-78"/>
              </a:rPr>
              <a:t> طولانی </a:t>
            </a:r>
            <a:r>
              <a:rPr lang="fa-IR" dirty="0">
                <a:cs typeface="B Nazanin" panose="00000400000000000000" pitchFamily="2" charset="-78"/>
              </a:rPr>
              <a:t>شدن زمان باز کردن کلون جعبه، در راستای افزایش تخریب قشرهای مغزی میمون ها</a:t>
            </a:r>
            <a:r>
              <a:rPr lang="fa-IR" dirty="0" smtClean="0">
                <a:cs typeface="B Nazanin" panose="00000400000000000000" pitchFamily="2" charset="-78"/>
              </a:rPr>
              <a:t>! </a:t>
            </a:r>
            <a:endParaRPr lang="en-US" dirty="0">
              <a:cs typeface="B Nazanin" panose="00000400000000000000" pitchFamily="2" charset="-78"/>
            </a:endParaRPr>
          </a:p>
        </p:txBody>
      </p:sp>
      <p:sp>
        <p:nvSpPr>
          <p:cNvPr id="7" name="Rectangle 1"/>
          <p:cNvSpPr txBox="1">
            <a:spLocks noChangeArrowheads="1"/>
          </p:cNvSpPr>
          <p:nvPr/>
        </p:nvSpPr>
        <p:spPr>
          <a:xfrm>
            <a:off x="3878317" y="451889"/>
            <a:ext cx="6889532" cy="525401"/>
          </a:xfrm>
          <a:prstGeom prst="rect">
            <a:avLst/>
          </a:prstGeom>
        </p:spPr>
        <p:txBody>
          <a:bodyPr vert="horz" wrap="square" lIns="90000" tIns="46800" rIns="90000" bIns="46800" rtlCol="0" anchor="ctr">
            <a:spAutoFit/>
          </a:bodyPr>
          <a:lstStyle>
            <a:defPPr>
              <a:defRPr lang="en-US"/>
            </a:defPPr>
            <a:lvl1pPr algn="r" rtl="1">
              <a:lnSpc>
                <a:spcPct val="100000"/>
              </a:lnSpc>
              <a:spcBef>
                <a:spcPct val="0"/>
              </a:spcBef>
              <a:buClr>
                <a:srgbClr val="DFDEF6"/>
              </a:buClr>
              <a:buSzPct val="100000"/>
              <a:buNone/>
              <a:tabLst>
                <a:tab pos="723900" algn="l"/>
                <a:tab pos="1447800" algn="l"/>
                <a:tab pos="2171700" algn="l"/>
                <a:tab pos="2895600" algn="l"/>
                <a:tab pos="3619500" algn="l"/>
                <a:tab pos="4343400" algn="l"/>
                <a:tab pos="5067300" algn="l"/>
                <a:tab pos="5791200" algn="l"/>
                <a:tab pos="6515100" algn="l"/>
                <a:tab pos="7239000" algn="l"/>
                <a:tab pos="7962900" algn="l"/>
              </a:tabLst>
              <a:defRPr sz="2800">
                <a:latin typeface="+mj-lt"/>
                <a:ea typeface="+mj-ea"/>
                <a:cs typeface="B Titr" panose="00000700000000000000" pitchFamily="2" charset="-78"/>
              </a:defRPr>
            </a:lvl1pPr>
          </a:lstStyle>
          <a:p>
            <a:r>
              <a:rPr lang="fa-IR" dirty="0" smtClean="0"/>
              <a:t>حافظه </a:t>
            </a:r>
            <a:endParaRPr lang="en-US" dirty="0"/>
          </a:p>
        </p:txBody>
      </p:sp>
      <p:pic>
        <p:nvPicPr>
          <p:cNvPr id="8" name="Picture 5" descr="NeoPulseustration.jpg"/>
          <p:cNvPicPr>
            <a:picLocks noChangeAspect="1"/>
          </p:cNvPicPr>
          <p:nvPr/>
        </p:nvPicPr>
        <p:blipFill>
          <a:blip r:embed="rId3"/>
          <a:srcRect/>
          <a:stretch>
            <a:fillRect/>
          </a:stretch>
        </p:blipFill>
        <p:spPr bwMode="auto">
          <a:xfrm>
            <a:off x="1371611" y="0"/>
            <a:ext cx="1006310" cy="1261241"/>
          </a:xfrm>
          <a:prstGeom prst="rect">
            <a:avLst/>
          </a:prstGeom>
          <a:noFill/>
          <a:ln w="9525">
            <a:noFill/>
            <a:miter lim="800000"/>
            <a:headEnd/>
            <a:tailEnd/>
          </a:ln>
        </p:spPr>
      </p:pic>
    </p:spTree>
    <p:extLst>
      <p:ext uri="{BB962C8B-B14F-4D97-AF65-F5344CB8AC3E}">
        <p14:creationId xmlns:p14="http://schemas.microsoft.com/office/powerpoint/2010/main" val="11738921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872"/>
            <a:ext cx="12191999" cy="6863871"/>
          </a:xfrm>
          <a:prstGeom prst="rect">
            <a:avLst/>
          </a:prstGeom>
        </p:spPr>
      </p:pic>
      <p:sp>
        <p:nvSpPr>
          <p:cNvPr id="3" name="Content Placeholder 2"/>
          <p:cNvSpPr>
            <a:spLocks noGrp="1"/>
          </p:cNvSpPr>
          <p:nvPr>
            <p:ph idx="1"/>
          </p:nvPr>
        </p:nvSpPr>
        <p:spPr>
          <a:xfrm>
            <a:off x="1371611" y="1388703"/>
            <a:ext cx="9837672" cy="5138221"/>
          </a:xfrm>
        </p:spPr>
        <p:txBody>
          <a:bodyPr>
            <a:normAutofit lnSpcReduction="10000"/>
          </a:bodyPr>
          <a:lstStyle/>
          <a:p>
            <a:pPr algn="just" rtl="1">
              <a:lnSpc>
                <a:spcPct val="110000"/>
              </a:lnSpc>
              <a:buClr>
                <a:srgbClr val="00FFFF"/>
              </a:buClr>
              <a:buSzPct val="80000"/>
              <a:buFont typeface="Wingdings" panose="05000000000000000000" pitchFamily="2" charset="2"/>
              <a:buChar char="q"/>
            </a:pPr>
            <a:r>
              <a:rPr lang="fa-IR" dirty="0" smtClean="0">
                <a:cs typeface="B Nazanin" panose="00000400000000000000" pitchFamily="2" charset="-78"/>
              </a:rPr>
              <a:t> یادگیری </a:t>
            </a:r>
            <a:r>
              <a:rPr lang="fa-IR" dirty="0">
                <a:cs typeface="B Nazanin" panose="00000400000000000000" pitchFamily="2" charset="-78"/>
              </a:rPr>
              <a:t>وقتی </a:t>
            </a:r>
            <a:r>
              <a:rPr lang="fa-IR" dirty="0" smtClean="0">
                <a:cs typeface="B Nazanin" panose="00000400000000000000" pitchFamily="2" charset="-78"/>
              </a:rPr>
              <a:t>رخ می دهد که </a:t>
            </a:r>
            <a:r>
              <a:rPr lang="fa-IR" dirty="0">
                <a:cs typeface="B Nazanin" panose="00000400000000000000" pitchFamily="2" charset="-78"/>
              </a:rPr>
              <a:t>یک اتفاق منجر به تغییر سیستم عصبی شده و آن تغییر سیستم عصبی هم تغییری را در رفتار ارگانیسم ایجاد </a:t>
            </a:r>
            <a:r>
              <a:rPr lang="fa-IR" dirty="0" smtClean="0">
                <a:cs typeface="B Nazanin" panose="00000400000000000000" pitchFamily="2" charset="-78"/>
              </a:rPr>
              <a:t>کند. 					       </a:t>
            </a:r>
            <a:r>
              <a:rPr lang="fa-IR" dirty="0" smtClean="0">
                <a:solidFill>
                  <a:srgbClr val="00FF99"/>
                </a:solidFill>
                <a:cs typeface="B Nazanin" panose="00000400000000000000" pitchFamily="2" charset="-78"/>
              </a:rPr>
              <a:t> </a:t>
            </a:r>
            <a:r>
              <a:rPr lang="fa-IR" sz="2600" b="1" dirty="0" smtClean="0">
                <a:solidFill>
                  <a:srgbClr val="00FF99"/>
                </a:solidFill>
                <a:cs typeface="B Titr" panose="00000700000000000000" pitchFamily="2" charset="-78"/>
              </a:rPr>
              <a:t>تغییر </a:t>
            </a:r>
            <a:r>
              <a:rPr lang="fa-IR" sz="2600" b="1" dirty="0">
                <a:solidFill>
                  <a:srgbClr val="00FF99"/>
                </a:solidFill>
                <a:cs typeface="B Titr" panose="00000700000000000000" pitchFamily="2" charset="-78"/>
              </a:rPr>
              <a:t>در سیستم عصبی، همان حافظه است. </a:t>
            </a:r>
            <a:endParaRPr lang="fa-IR" sz="2600" b="1" dirty="0" smtClean="0">
              <a:solidFill>
                <a:srgbClr val="00FF99"/>
              </a:solidFill>
              <a:cs typeface="B Titr" panose="00000700000000000000" pitchFamily="2" charset="-78"/>
            </a:endParaRPr>
          </a:p>
          <a:p>
            <a:pPr algn="just" rtl="1">
              <a:lnSpc>
                <a:spcPct val="110000"/>
              </a:lnSpc>
              <a:buClr>
                <a:srgbClr val="00FFFF"/>
              </a:buClr>
              <a:buSzPct val="80000"/>
              <a:buFont typeface="Wingdings" panose="05000000000000000000" pitchFamily="2" charset="2"/>
              <a:buChar char="q"/>
            </a:pPr>
            <a:r>
              <a:rPr lang="fa-IR" dirty="0" smtClean="0">
                <a:cs typeface="B Nazanin" panose="00000400000000000000" pitchFamily="2" charset="-78"/>
              </a:rPr>
              <a:t> حافظه </a:t>
            </a:r>
            <a:r>
              <a:rPr lang="fa-IR" dirty="0">
                <a:cs typeface="B Nazanin" panose="00000400000000000000" pitchFamily="2" charset="-78"/>
              </a:rPr>
              <a:t>در اصل تشکیل یک مدار عصبی است، یعنی جلو رفتن یک مسیر در بین نورون ها. بنابراین حافظه درون مدارها شکل می گیرد. </a:t>
            </a:r>
            <a:endParaRPr lang="fa-IR" dirty="0" smtClean="0">
              <a:cs typeface="B Nazanin" panose="00000400000000000000" pitchFamily="2" charset="-78"/>
            </a:endParaRPr>
          </a:p>
          <a:p>
            <a:pPr algn="just" rtl="1">
              <a:lnSpc>
                <a:spcPct val="110000"/>
              </a:lnSpc>
              <a:buClr>
                <a:srgbClr val="00FFFF"/>
              </a:buClr>
              <a:buSzPct val="80000"/>
              <a:buFont typeface="Wingdings" panose="05000000000000000000" pitchFamily="2" charset="2"/>
              <a:buChar char="q"/>
            </a:pPr>
            <a:r>
              <a:rPr lang="fa-IR" dirty="0" smtClean="0">
                <a:cs typeface="B Nazanin" panose="00000400000000000000" pitchFamily="2" charset="-78"/>
              </a:rPr>
              <a:t> عملکرد نورون ها از قبیل ذخیره سازی، حفظ اطلاعات و سایر اعمال، در خود نورون ها و ارتباطات بین نورون ها نهفته است. به عبارتی یاگیری به عنوان ایجاد ارتباطات جدید بین نورون ها و تنظیم مجدد ارتباطات موجود می باشد. </a:t>
            </a:r>
            <a:endParaRPr lang="fa-IR" dirty="0">
              <a:cs typeface="B Nazanin" panose="00000400000000000000" pitchFamily="2" charset="-78"/>
            </a:endParaRPr>
          </a:p>
          <a:p>
            <a:pPr algn="just" rtl="1">
              <a:lnSpc>
                <a:spcPct val="110000"/>
              </a:lnSpc>
              <a:buClr>
                <a:srgbClr val="00FFFF"/>
              </a:buClr>
              <a:buSzPct val="80000"/>
              <a:buFont typeface="Wingdings" panose="05000000000000000000" pitchFamily="2" charset="2"/>
              <a:buChar char="q"/>
            </a:pPr>
            <a:r>
              <a:rPr lang="fa-IR" dirty="0" smtClean="0">
                <a:cs typeface="B Nazanin" panose="00000400000000000000" pitchFamily="2" charset="-78"/>
              </a:rPr>
              <a:t> وقتی </a:t>
            </a:r>
            <a:r>
              <a:rPr lang="fa-IR" dirty="0">
                <a:cs typeface="B Nazanin" panose="00000400000000000000" pitchFamily="2" charset="-78"/>
              </a:rPr>
              <a:t>یک مدار، زمانی بعد از شکل گیری مجدداً فعال شود، حافظه ی مربوط به آن مدار تجربه خواهد شد. از این طریق، سامانه ی عصبی، گذشته را حفظ می کند. </a:t>
            </a:r>
          </a:p>
        </p:txBody>
      </p:sp>
      <p:sp>
        <p:nvSpPr>
          <p:cNvPr id="4" name="Slide Number Placeholder 3"/>
          <p:cNvSpPr>
            <a:spLocks noGrp="1"/>
          </p:cNvSpPr>
          <p:nvPr>
            <p:ph type="sldNum" sz="quarter" idx="12"/>
          </p:nvPr>
        </p:nvSpPr>
        <p:spPr/>
        <p:txBody>
          <a:bodyPr/>
          <a:lstStyle/>
          <a:p>
            <a:fld id="{F0B78986-2869-41C1-8CF9-4E59167B5C2C}" type="slidenum">
              <a:rPr lang="en-US" smtClean="0"/>
              <a:t>37</a:t>
            </a:fld>
            <a:endParaRPr lang="en-US"/>
          </a:p>
        </p:txBody>
      </p:sp>
      <p:sp>
        <p:nvSpPr>
          <p:cNvPr id="7" name="Rectangle 1"/>
          <p:cNvSpPr txBox="1">
            <a:spLocks noChangeArrowheads="1"/>
          </p:cNvSpPr>
          <p:nvPr/>
        </p:nvSpPr>
        <p:spPr>
          <a:xfrm>
            <a:off x="3878317" y="451889"/>
            <a:ext cx="6889532" cy="525401"/>
          </a:xfrm>
          <a:prstGeom prst="rect">
            <a:avLst/>
          </a:prstGeom>
        </p:spPr>
        <p:txBody>
          <a:bodyPr vert="horz" wrap="square" lIns="90000" tIns="46800" rIns="90000" bIns="46800" rtlCol="0" anchor="ctr">
            <a:spAutoFit/>
          </a:bodyPr>
          <a:lstStyle>
            <a:defPPr>
              <a:defRPr lang="en-US"/>
            </a:defPPr>
            <a:lvl1pPr algn="r" rtl="1">
              <a:lnSpc>
                <a:spcPct val="100000"/>
              </a:lnSpc>
              <a:spcBef>
                <a:spcPct val="0"/>
              </a:spcBef>
              <a:buClr>
                <a:srgbClr val="DFDEF6"/>
              </a:buClr>
              <a:buSzPct val="100000"/>
              <a:buNone/>
              <a:tabLst>
                <a:tab pos="723900" algn="l"/>
                <a:tab pos="1447800" algn="l"/>
                <a:tab pos="2171700" algn="l"/>
                <a:tab pos="2895600" algn="l"/>
                <a:tab pos="3619500" algn="l"/>
                <a:tab pos="4343400" algn="l"/>
                <a:tab pos="5067300" algn="l"/>
                <a:tab pos="5791200" algn="l"/>
                <a:tab pos="6515100" algn="l"/>
                <a:tab pos="7239000" algn="l"/>
                <a:tab pos="7962900" algn="l"/>
              </a:tabLst>
              <a:defRPr sz="2800">
                <a:latin typeface="+mj-lt"/>
                <a:ea typeface="+mj-ea"/>
                <a:cs typeface="B Titr" panose="00000700000000000000" pitchFamily="2" charset="-78"/>
              </a:defRPr>
            </a:lvl1pPr>
          </a:lstStyle>
          <a:p>
            <a:r>
              <a:rPr lang="fa-IR" dirty="0"/>
              <a:t>یادگیری و </a:t>
            </a:r>
            <a:r>
              <a:rPr lang="fa-IR" dirty="0" smtClean="0"/>
              <a:t>حافظه </a:t>
            </a:r>
            <a:endParaRPr lang="en-US" dirty="0"/>
          </a:p>
        </p:txBody>
      </p:sp>
      <p:pic>
        <p:nvPicPr>
          <p:cNvPr id="8" name="Picture 5" descr="NeoPulseustration.jpg"/>
          <p:cNvPicPr>
            <a:picLocks noChangeAspect="1"/>
          </p:cNvPicPr>
          <p:nvPr/>
        </p:nvPicPr>
        <p:blipFill>
          <a:blip r:embed="rId3"/>
          <a:srcRect/>
          <a:stretch>
            <a:fillRect/>
          </a:stretch>
        </p:blipFill>
        <p:spPr bwMode="auto">
          <a:xfrm>
            <a:off x="1371611" y="0"/>
            <a:ext cx="1006310" cy="1261241"/>
          </a:xfrm>
          <a:prstGeom prst="rect">
            <a:avLst/>
          </a:prstGeom>
          <a:noFill/>
          <a:ln w="9525">
            <a:noFill/>
            <a:miter lim="800000"/>
            <a:headEnd/>
            <a:tailEnd/>
          </a:ln>
        </p:spPr>
      </p:pic>
    </p:spTree>
    <p:extLst>
      <p:ext uri="{BB962C8B-B14F-4D97-AF65-F5344CB8AC3E}">
        <p14:creationId xmlns:p14="http://schemas.microsoft.com/office/powerpoint/2010/main" val="14239882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872"/>
            <a:ext cx="12191999" cy="6863871"/>
          </a:xfrm>
          <a:prstGeom prst="rect">
            <a:avLst/>
          </a:prstGeom>
        </p:spPr>
      </p:pic>
      <p:sp>
        <p:nvSpPr>
          <p:cNvPr id="3" name="Content Placeholder 2"/>
          <p:cNvSpPr>
            <a:spLocks noGrp="1"/>
          </p:cNvSpPr>
          <p:nvPr>
            <p:ph idx="1"/>
          </p:nvPr>
        </p:nvSpPr>
        <p:spPr>
          <a:xfrm>
            <a:off x="1371611" y="1640009"/>
            <a:ext cx="9821906" cy="4741912"/>
          </a:xfrm>
        </p:spPr>
        <p:txBody>
          <a:bodyPr/>
          <a:lstStyle/>
          <a:p>
            <a:pPr algn="just" rtl="1">
              <a:lnSpc>
                <a:spcPct val="100000"/>
              </a:lnSpc>
              <a:buClr>
                <a:srgbClr val="00FFFF"/>
              </a:buClr>
              <a:buSzPct val="80000"/>
              <a:buFont typeface="Wingdings" panose="05000000000000000000" pitchFamily="2" charset="2"/>
              <a:buChar char="q"/>
            </a:pPr>
            <a:r>
              <a:rPr lang="fa-IR" dirty="0" smtClean="0">
                <a:cs typeface="B Nazanin" panose="00000400000000000000" pitchFamily="2" charset="-78"/>
              </a:rPr>
              <a:t>  یکی </a:t>
            </a:r>
            <a:r>
              <a:rPr lang="fa-IR" dirty="0">
                <a:cs typeface="B Nazanin" panose="00000400000000000000" pitchFamily="2" charset="-78"/>
              </a:rPr>
              <a:t>از تاثیرات یادگیری این است که مدارهای جدیدی در </a:t>
            </a:r>
            <a:r>
              <a:rPr lang="fa-IR" dirty="0" smtClean="0">
                <a:cs typeface="B Nazanin" panose="00000400000000000000" pitchFamily="2" charset="-78"/>
              </a:rPr>
              <a:t>مغز، </a:t>
            </a:r>
            <a:r>
              <a:rPr lang="fa-IR" dirty="0">
                <a:cs typeface="B Nazanin" panose="00000400000000000000" pitchFamily="2" charset="-78"/>
              </a:rPr>
              <a:t>فعال یا باز می‌شود. </a:t>
            </a:r>
          </a:p>
          <a:p>
            <a:pPr algn="just" rtl="1">
              <a:lnSpc>
                <a:spcPct val="100000"/>
              </a:lnSpc>
              <a:buClr>
                <a:srgbClr val="00FFFF"/>
              </a:buClr>
              <a:buSzPct val="80000"/>
              <a:buFont typeface="Wingdings" panose="05000000000000000000" pitchFamily="2" charset="2"/>
              <a:buChar char="q"/>
            </a:pPr>
            <a:r>
              <a:rPr lang="fa-IR" dirty="0" smtClean="0">
                <a:cs typeface="B Nazanin" panose="00000400000000000000" pitchFamily="2" charset="-78"/>
              </a:rPr>
              <a:t>  یادگیری </a:t>
            </a:r>
            <a:r>
              <a:rPr lang="fa-IR" dirty="0">
                <a:cs typeface="B Nazanin" panose="00000400000000000000" pitchFamily="2" charset="-78"/>
              </a:rPr>
              <a:t>به شکل پذیری سیناپسی احتیاج دارد که به تغییر در ساختار یا بیوشیمی یک سیناپس برمی گردد. </a:t>
            </a:r>
          </a:p>
          <a:p>
            <a:pPr algn="just" rtl="1">
              <a:lnSpc>
                <a:spcPct val="100000"/>
              </a:lnSpc>
              <a:buClr>
                <a:srgbClr val="00FFFF"/>
              </a:buClr>
              <a:buSzPct val="80000"/>
              <a:buFont typeface="Wingdings" panose="05000000000000000000" pitchFamily="2" charset="2"/>
              <a:buChar char="q"/>
            </a:pPr>
            <a:r>
              <a:rPr lang="fa-IR" dirty="0" smtClean="0">
                <a:cs typeface="B Nazanin" panose="00000400000000000000" pitchFamily="2" charset="-78"/>
              </a:rPr>
              <a:t>  در </a:t>
            </a:r>
            <a:r>
              <a:rPr lang="fa-IR" dirty="0">
                <a:cs typeface="B Nazanin" panose="00000400000000000000" pitchFamily="2" charset="-78"/>
              </a:rPr>
              <a:t>جریان یادگیری شرطی به دنبال انتشار تحریک در قشر مخ یک ارتباط موقت بین ناحیه مربوط به محرک شرطی و ناحیه مربوط به محرک غیر شرطی پدید می آید. اگر این ارتباط تقویت شود بازتاب شرطی تثبیت خواهد شد. </a:t>
            </a:r>
            <a:endParaRPr lang="en-US" dirty="0">
              <a:cs typeface="B Nazanin" panose="00000400000000000000" pitchFamily="2" charset="-78"/>
            </a:endParaRPr>
          </a:p>
          <a:p>
            <a:pPr algn="just" rtl="1">
              <a:lnSpc>
                <a:spcPct val="100000"/>
              </a:lnSpc>
              <a:buClr>
                <a:srgbClr val="00FFFF"/>
              </a:buClr>
              <a:buSzPct val="80000"/>
              <a:buFont typeface="Wingdings" panose="05000000000000000000" pitchFamily="2" charset="2"/>
              <a:buChar char="q"/>
            </a:pPr>
            <a:r>
              <a:rPr lang="fa-IR" dirty="0" smtClean="0">
                <a:cs typeface="B Nazanin" panose="00000400000000000000" pitchFamily="2" charset="-78"/>
              </a:rPr>
              <a:t>  هیپوکامپ </a:t>
            </a:r>
            <a:r>
              <a:rPr lang="fa-IR" dirty="0">
                <a:cs typeface="B Nazanin" panose="00000400000000000000" pitchFamily="2" charset="-78"/>
              </a:rPr>
              <a:t>فقط در حافظه بلند مدت نقش دارد. این در حالی است که مناطق پیشانی </a:t>
            </a:r>
            <a:r>
              <a:rPr lang="fa-IR" dirty="0" smtClean="0">
                <a:cs typeface="B Nazanin" panose="00000400000000000000" pitchFamily="2" charset="-78"/>
              </a:rPr>
              <a:t>در </a:t>
            </a:r>
            <a:r>
              <a:rPr lang="fa-IR" dirty="0">
                <a:cs typeface="B Nazanin" panose="00000400000000000000" pitchFamily="2" charset="-78"/>
              </a:rPr>
              <a:t>حافظه کوتاه مدت دخالت </a:t>
            </a:r>
            <a:r>
              <a:rPr lang="fa-IR" dirty="0" smtClean="0">
                <a:cs typeface="B Nazanin" panose="00000400000000000000" pitchFamily="2" charset="-78"/>
              </a:rPr>
              <a:t>دارند. </a:t>
            </a:r>
            <a:endParaRPr lang="en-US" dirty="0">
              <a:cs typeface="B Nazanin" panose="00000400000000000000" pitchFamily="2" charset="-78"/>
            </a:endParaRPr>
          </a:p>
          <a:p>
            <a:pPr algn="just" rtl="1">
              <a:lnSpc>
                <a:spcPct val="100000"/>
              </a:lnSpc>
            </a:pPr>
            <a:endParaRPr lang="en-US" dirty="0"/>
          </a:p>
        </p:txBody>
      </p:sp>
      <p:sp>
        <p:nvSpPr>
          <p:cNvPr id="4" name="Slide Number Placeholder 3"/>
          <p:cNvSpPr>
            <a:spLocks noGrp="1"/>
          </p:cNvSpPr>
          <p:nvPr>
            <p:ph type="sldNum" sz="quarter" idx="12"/>
          </p:nvPr>
        </p:nvSpPr>
        <p:spPr/>
        <p:txBody>
          <a:bodyPr/>
          <a:lstStyle/>
          <a:p>
            <a:fld id="{F0B78986-2869-41C1-8CF9-4E59167B5C2C}" type="slidenum">
              <a:rPr lang="en-US" smtClean="0"/>
              <a:t>38</a:t>
            </a:fld>
            <a:endParaRPr lang="en-US"/>
          </a:p>
        </p:txBody>
      </p:sp>
      <p:sp>
        <p:nvSpPr>
          <p:cNvPr id="5" name="Rectangle 1"/>
          <p:cNvSpPr txBox="1">
            <a:spLocks noChangeArrowheads="1"/>
          </p:cNvSpPr>
          <p:nvPr/>
        </p:nvSpPr>
        <p:spPr>
          <a:xfrm>
            <a:off x="3878317" y="451889"/>
            <a:ext cx="6889532" cy="525401"/>
          </a:xfrm>
          <a:prstGeom prst="rect">
            <a:avLst/>
          </a:prstGeom>
        </p:spPr>
        <p:txBody>
          <a:bodyPr vert="horz" wrap="square" lIns="90000" tIns="46800" rIns="90000" bIns="46800" rtlCol="0" anchor="ctr">
            <a:spAutoFit/>
          </a:bodyPr>
          <a:lstStyle>
            <a:defPPr>
              <a:defRPr lang="en-US"/>
            </a:defPPr>
            <a:lvl1pPr algn="r" rtl="1">
              <a:lnSpc>
                <a:spcPct val="100000"/>
              </a:lnSpc>
              <a:spcBef>
                <a:spcPct val="0"/>
              </a:spcBef>
              <a:buClr>
                <a:srgbClr val="DFDEF6"/>
              </a:buClr>
              <a:buSzPct val="100000"/>
              <a:buNone/>
              <a:tabLst>
                <a:tab pos="723900" algn="l"/>
                <a:tab pos="1447800" algn="l"/>
                <a:tab pos="2171700" algn="l"/>
                <a:tab pos="2895600" algn="l"/>
                <a:tab pos="3619500" algn="l"/>
                <a:tab pos="4343400" algn="l"/>
                <a:tab pos="5067300" algn="l"/>
                <a:tab pos="5791200" algn="l"/>
                <a:tab pos="6515100" algn="l"/>
                <a:tab pos="7239000" algn="l"/>
                <a:tab pos="7962900" algn="l"/>
              </a:tabLst>
              <a:defRPr sz="2800">
                <a:latin typeface="+mj-lt"/>
                <a:ea typeface="+mj-ea"/>
                <a:cs typeface="B Titr" panose="00000700000000000000" pitchFamily="2" charset="-78"/>
              </a:defRPr>
            </a:lvl1pPr>
          </a:lstStyle>
          <a:p>
            <a:r>
              <a:rPr lang="fa-IR" dirty="0"/>
              <a:t>یادگیری و </a:t>
            </a:r>
            <a:r>
              <a:rPr lang="fa-IR" dirty="0" smtClean="0"/>
              <a:t>حافظه </a:t>
            </a:r>
            <a:endParaRPr lang="en-US" dirty="0"/>
          </a:p>
        </p:txBody>
      </p:sp>
      <p:pic>
        <p:nvPicPr>
          <p:cNvPr id="7" name="Picture 5" descr="NeoPulseustration.jpg"/>
          <p:cNvPicPr>
            <a:picLocks noChangeAspect="1"/>
          </p:cNvPicPr>
          <p:nvPr/>
        </p:nvPicPr>
        <p:blipFill>
          <a:blip r:embed="rId3"/>
          <a:srcRect/>
          <a:stretch>
            <a:fillRect/>
          </a:stretch>
        </p:blipFill>
        <p:spPr bwMode="auto">
          <a:xfrm>
            <a:off x="1371611" y="0"/>
            <a:ext cx="1006310" cy="1261241"/>
          </a:xfrm>
          <a:prstGeom prst="rect">
            <a:avLst/>
          </a:prstGeom>
          <a:noFill/>
          <a:ln w="9525">
            <a:noFill/>
            <a:miter lim="800000"/>
            <a:headEnd/>
            <a:tailEnd/>
          </a:ln>
        </p:spPr>
      </p:pic>
    </p:spTree>
    <p:extLst>
      <p:ext uri="{BB962C8B-B14F-4D97-AF65-F5344CB8AC3E}">
        <p14:creationId xmlns:p14="http://schemas.microsoft.com/office/powerpoint/2010/main" val="99577790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872"/>
            <a:ext cx="12191999" cy="6863871"/>
          </a:xfrm>
          <a:prstGeom prst="rect">
            <a:avLst/>
          </a:prstGeom>
        </p:spPr>
      </p:pic>
      <p:sp>
        <p:nvSpPr>
          <p:cNvPr id="3" name="Content Placeholder 2"/>
          <p:cNvSpPr>
            <a:spLocks noGrp="1"/>
          </p:cNvSpPr>
          <p:nvPr>
            <p:ph idx="1"/>
          </p:nvPr>
        </p:nvSpPr>
        <p:spPr>
          <a:xfrm>
            <a:off x="1371610" y="1498112"/>
            <a:ext cx="9837673" cy="4492783"/>
          </a:xfrm>
        </p:spPr>
        <p:txBody>
          <a:bodyPr>
            <a:normAutofit fontScale="92500"/>
          </a:bodyPr>
          <a:lstStyle/>
          <a:p>
            <a:pPr algn="just" rtl="1">
              <a:lnSpc>
                <a:spcPct val="150000"/>
              </a:lnSpc>
              <a:buClr>
                <a:srgbClr val="00FFFF"/>
              </a:buClr>
              <a:buSzPct val="80000"/>
              <a:buFont typeface="Wingdings" panose="05000000000000000000" pitchFamily="2" charset="2"/>
              <a:buChar char="q"/>
            </a:pPr>
            <a:r>
              <a:rPr lang="fa-IR" dirty="0" smtClean="0">
                <a:cs typeface="B Nazanin" panose="00000400000000000000" pitchFamily="2" charset="-78"/>
              </a:rPr>
              <a:t> قانون هب بیان </a:t>
            </a:r>
            <a:r>
              <a:rPr lang="fa-IR" dirty="0">
                <a:cs typeface="B Nazanin" panose="00000400000000000000" pitchFamily="2" charset="-78"/>
              </a:rPr>
              <a:t>می کند که اگر دو نورون متصل به طور هم زمان فعال شوند، سیناپس بین آن ها تقویت خواهد شد. </a:t>
            </a:r>
            <a:r>
              <a:rPr lang="fa-IR" dirty="0" smtClean="0">
                <a:cs typeface="B Nazanin" panose="00000400000000000000" pitchFamily="2" charset="-78"/>
              </a:rPr>
              <a:t>افزایش </a:t>
            </a:r>
            <a:r>
              <a:rPr lang="fa-IR" dirty="0">
                <a:cs typeface="B Nazanin" panose="00000400000000000000" pitchFamily="2" charset="-78"/>
              </a:rPr>
              <a:t>در قدرت اتصال به این معنی است که وقتی سلول </a:t>
            </a:r>
            <a:r>
              <a:rPr lang="en-US" sz="2400" dirty="0">
                <a:latin typeface="Times New Roman" panose="02020603050405020304" pitchFamily="18" charset="0"/>
                <a:cs typeface="Times New Roman" panose="02020603050405020304" pitchFamily="18" charset="0"/>
              </a:rPr>
              <a:t>A</a:t>
            </a:r>
            <a:r>
              <a:rPr lang="fa-IR" dirty="0">
                <a:cs typeface="B Nazanin" panose="00000400000000000000" pitchFamily="2" charset="-78"/>
              </a:rPr>
              <a:t> فعال است، احتمال این که سلول </a:t>
            </a:r>
            <a:r>
              <a:rPr lang="en-US" sz="2400" dirty="0">
                <a:latin typeface="Times New Roman" panose="02020603050405020304" pitchFamily="18" charset="0"/>
                <a:cs typeface="Times New Roman" panose="02020603050405020304" pitchFamily="18" charset="0"/>
              </a:rPr>
              <a:t>B</a:t>
            </a:r>
            <a:r>
              <a:rPr lang="fa-IR" dirty="0">
                <a:cs typeface="B Nazanin" panose="00000400000000000000" pitchFamily="2" charset="-78"/>
              </a:rPr>
              <a:t> فعال شود، بیش از گذشته است. سلول های </a:t>
            </a:r>
            <a:r>
              <a:rPr lang="en-US" sz="2400" dirty="0">
                <a:latin typeface="Times New Roman" panose="02020603050405020304" pitchFamily="18" charset="0"/>
                <a:cs typeface="Times New Roman" panose="02020603050405020304" pitchFamily="18" charset="0"/>
              </a:rPr>
              <a:t>A</a:t>
            </a:r>
            <a:r>
              <a:rPr lang="fa-IR" dirty="0">
                <a:cs typeface="B Nazanin" panose="00000400000000000000" pitchFamily="2" charset="-78"/>
              </a:rPr>
              <a:t> و </a:t>
            </a:r>
            <a:r>
              <a:rPr lang="en-US" sz="2400" dirty="0">
                <a:latin typeface="Times New Roman" panose="02020603050405020304" pitchFamily="18" charset="0"/>
                <a:cs typeface="Times New Roman" panose="02020603050405020304" pitchFamily="18" charset="0"/>
              </a:rPr>
              <a:t>B</a:t>
            </a:r>
            <a:r>
              <a:rPr lang="fa-IR" dirty="0">
                <a:cs typeface="B Nazanin" panose="00000400000000000000" pitchFamily="2" charset="-78"/>
              </a:rPr>
              <a:t> حالا با هم در یک مدار مرتبط شده اند. وقتی </a:t>
            </a:r>
            <a:r>
              <a:rPr lang="en-US" sz="2400" dirty="0">
                <a:latin typeface="Times New Roman" panose="02020603050405020304" pitchFamily="18" charset="0"/>
                <a:cs typeface="Times New Roman" panose="02020603050405020304" pitchFamily="18" charset="0"/>
              </a:rPr>
              <a:t>A</a:t>
            </a:r>
            <a:r>
              <a:rPr lang="fa-IR" dirty="0">
                <a:cs typeface="B Nazanin" panose="00000400000000000000" pitchFamily="2" charset="-78"/>
              </a:rPr>
              <a:t> شلیک می کند، </a:t>
            </a:r>
            <a:r>
              <a:rPr lang="en-US" sz="2400" dirty="0">
                <a:latin typeface="Times New Roman" panose="02020603050405020304" pitchFamily="18" charset="0"/>
                <a:cs typeface="Times New Roman" panose="02020603050405020304" pitchFamily="18" charset="0"/>
              </a:rPr>
              <a:t>B</a:t>
            </a:r>
            <a:r>
              <a:rPr lang="fa-IR" dirty="0">
                <a:cs typeface="B Nazanin" panose="00000400000000000000" pitchFamily="2" charset="-78"/>
              </a:rPr>
              <a:t> هم شلیک می کند. </a:t>
            </a:r>
          </a:p>
          <a:p>
            <a:pPr algn="just" rtl="1">
              <a:lnSpc>
                <a:spcPct val="150000"/>
              </a:lnSpc>
              <a:buClr>
                <a:srgbClr val="00FFFF"/>
              </a:buClr>
              <a:buSzPct val="80000"/>
              <a:buFont typeface="Wingdings" panose="05000000000000000000" pitchFamily="2" charset="2"/>
              <a:buChar char="q"/>
            </a:pPr>
            <a:r>
              <a:rPr lang="fa-IR" dirty="0" smtClean="0">
                <a:cs typeface="B Nazanin" panose="00000400000000000000" pitchFamily="2" charset="-78"/>
              </a:rPr>
              <a:t> تغییرات </a:t>
            </a:r>
            <a:r>
              <a:rPr lang="fa-IR" dirty="0">
                <a:cs typeface="B Nazanin" panose="00000400000000000000" pitchFamily="2" charset="-78"/>
              </a:rPr>
              <a:t>عصبی ویژه، پتانسیل طولانی مدت (</a:t>
            </a:r>
            <a:r>
              <a:rPr lang="en-US" sz="2400" dirty="0">
                <a:latin typeface="Times New Roman" panose="02020603050405020304" pitchFamily="18" charset="0"/>
                <a:cs typeface="Times New Roman" panose="02020603050405020304" pitchFamily="18" charset="0"/>
              </a:rPr>
              <a:t>LTP</a:t>
            </a:r>
            <a:r>
              <a:rPr lang="fa-IR" dirty="0">
                <a:cs typeface="B Nazanin" panose="00000400000000000000" pitchFamily="2" charset="-78"/>
              </a:rPr>
              <a:t>) نامیده می شوند. </a:t>
            </a:r>
            <a:r>
              <a:rPr lang="en-US" sz="2400" dirty="0">
                <a:latin typeface="Times New Roman" panose="02020603050405020304" pitchFamily="18" charset="0"/>
                <a:cs typeface="Times New Roman" panose="02020603050405020304" pitchFamily="18" charset="0"/>
              </a:rPr>
              <a:t>LTP</a:t>
            </a:r>
            <a:r>
              <a:rPr lang="fa-IR" dirty="0">
                <a:cs typeface="B Nazanin" panose="00000400000000000000" pitchFamily="2" charset="-78"/>
              </a:rPr>
              <a:t> در بخش هایی از مغز اتفاق می افتد که یادگیری و تشکیل مدارهای عصبی جدید در آن مهم است. </a:t>
            </a:r>
            <a:endParaRPr lang="en-US"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F0B78986-2869-41C1-8CF9-4E59167B5C2C}" type="slidenum">
              <a:rPr lang="en-US" smtClean="0"/>
              <a:t>39</a:t>
            </a:fld>
            <a:endParaRPr lang="en-US"/>
          </a:p>
        </p:txBody>
      </p:sp>
      <p:sp>
        <p:nvSpPr>
          <p:cNvPr id="7" name="Rectangle 1"/>
          <p:cNvSpPr txBox="1">
            <a:spLocks noChangeArrowheads="1"/>
          </p:cNvSpPr>
          <p:nvPr/>
        </p:nvSpPr>
        <p:spPr>
          <a:xfrm>
            <a:off x="3878317" y="451889"/>
            <a:ext cx="6889532" cy="525401"/>
          </a:xfrm>
          <a:prstGeom prst="rect">
            <a:avLst/>
          </a:prstGeom>
        </p:spPr>
        <p:txBody>
          <a:bodyPr vert="horz" wrap="square" lIns="90000" tIns="46800" rIns="90000" bIns="46800" rtlCol="0" anchor="ctr">
            <a:spAutoFit/>
          </a:bodyPr>
          <a:lstStyle>
            <a:defPPr>
              <a:defRPr lang="en-US"/>
            </a:defPPr>
            <a:lvl1pPr algn="r" rtl="1">
              <a:lnSpc>
                <a:spcPct val="100000"/>
              </a:lnSpc>
              <a:spcBef>
                <a:spcPct val="0"/>
              </a:spcBef>
              <a:buClr>
                <a:srgbClr val="DFDEF6"/>
              </a:buClr>
              <a:buSzPct val="100000"/>
              <a:buNone/>
              <a:tabLst>
                <a:tab pos="723900" algn="l"/>
                <a:tab pos="1447800" algn="l"/>
                <a:tab pos="2171700" algn="l"/>
                <a:tab pos="2895600" algn="l"/>
                <a:tab pos="3619500" algn="l"/>
                <a:tab pos="4343400" algn="l"/>
                <a:tab pos="5067300" algn="l"/>
                <a:tab pos="5791200" algn="l"/>
                <a:tab pos="6515100" algn="l"/>
                <a:tab pos="7239000" algn="l"/>
                <a:tab pos="7962900" algn="l"/>
              </a:tabLst>
              <a:defRPr sz="2800">
                <a:latin typeface="+mj-lt"/>
                <a:ea typeface="+mj-ea"/>
                <a:cs typeface="B Titr" panose="00000700000000000000" pitchFamily="2" charset="-78"/>
              </a:defRPr>
            </a:lvl1pPr>
          </a:lstStyle>
          <a:p>
            <a:r>
              <a:rPr lang="fa-IR" dirty="0"/>
              <a:t>قانون </a:t>
            </a:r>
            <a:r>
              <a:rPr lang="fa-IR" dirty="0" smtClean="0"/>
              <a:t>هب </a:t>
            </a:r>
            <a:endParaRPr lang="en-US" dirty="0"/>
          </a:p>
        </p:txBody>
      </p:sp>
      <p:pic>
        <p:nvPicPr>
          <p:cNvPr id="8" name="Picture 5" descr="NeoPulseustration.jpg"/>
          <p:cNvPicPr>
            <a:picLocks noChangeAspect="1"/>
          </p:cNvPicPr>
          <p:nvPr/>
        </p:nvPicPr>
        <p:blipFill>
          <a:blip r:embed="rId3"/>
          <a:srcRect/>
          <a:stretch>
            <a:fillRect/>
          </a:stretch>
        </p:blipFill>
        <p:spPr bwMode="auto">
          <a:xfrm>
            <a:off x="1371611" y="0"/>
            <a:ext cx="1006310" cy="1261241"/>
          </a:xfrm>
          <a:prstGeom prst="rect">
            <a:avLst/>
          </a:prstGeom>
          <a:noFill/>
          <a:ln w="9525">
            <a:noFill/>
            <a:miter lim="800000"/>
            <a:headEnd/>
            <a:tailEnd/>
          </a:ln>
        </p:spPr>
      </p:pic>
    </p:spTree>
    <p:extLst>
      <p:ext uri="{BB962C8B-B14F-4D97-AF65-F5344CB8AC3E}">
        <p14:creationId xmlns:p14="http://schemas.microsoft.com/office/powerpoint/2010/main" val="30311554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872"/>
            <a:ext cx="12191999" cy="6863871"/>
          </a:xfrm>
          <a:prstGeom prst="rect">
            <a:avLst/>
          </a:prstGeom>
        </p:spPr>
      </p:pic>
      <p:sp>
        <p:nvSpPr>
          <p:cNvPr id="2" name="Slide Number Placeholder 1"/>
          <p:cNvSpPr>
            <a:spLocks noGrp="1"/>
          </p:cNvSpPr>
          <p:nvPr>
            <p:ph type="sldNum" sz="quarter" idx="12"/>
          </p:nvPr>
        </p:nvSpPr>
        <p:spPr/>
        <p:txBody>
          <a:bodyPr/>
          <a:lstStyle/>
          <a:p>
            <a:fld id="{F0B78986-2869-41C1-8CF9-4E59167B5C2C}" type="slidenum">
              <a:rPr lang="en-US" smtClean="0"/>
              <a:t>4</a:t>
            </a:fld>
            <a:endParaRPr lang="en-US" dirty="0"/>
          </a:p>
        </p:txBody>
      </p:sp>
      <p:sp>
        <p:nvSpPr>
          <p:cNvPr id="12" name="Rectangle 1"/>
          <p:cNvSpPr txBox="1">
            <a:spLocks noChangeArrowheads="1"/>
          </p:cNvSpPr>
          <p:nvPr/>
        </p:nvSpPr>
        <p:spPr>
          <a:xfrm>
            <a:off x="4266018" y="451889"/>
            <a:ext cx="6533361" cy="525401"/>
          </a:xfrm>
          <a:prstGeom prst="rect">
            <a:avLst/>
          </a:prstGeom>
        </p:spPr>
        <p:txBody>
          <a:bodyPr vert="horz" wrap="square" lIns="90000" tIns="46800" rIns="90000" bIns="46800" rtlCol="0" anchor="ctr">
            <a:spAutoFit/>
          </a:bodyPr>
          <a:lstStyle>
            <a:defPPr>
              <a:defRPr lang="en-US"/>
            </a:defPPr>
            <a:lvl1pPr algn="r" rtl="1">
              <a:lnSpc>
                <a:spcPct val="100000"/>
              </a:lnSpc>
              <a:spcBef>
                <a:spcPct val="0"/>
              </a:spcBef>
              <a:buClr>
                <a:srgbClr val="DFDEF6"/>
              </a:buClr>
              <a:buSzPct val="100000"/>
              <a:buNone/>
              <a:tabLst>
                <a:tab pos="723900" algn="l"/>
                <a:tab pos="1447800" algn="l"/>
                <a:tab pos="2171700" algn="l"/>
                <a:tab pos="2895600" algn="l"/>
                <a:tab pos="3619500" algn="l"/>
                <a:tab pos="4343400" algn="l"/>
                <a:tab pos="5067300" algn="l"/>
                <a:tab pos="5791200" algn="l"/>
                <a:tab pos="6515100" algn="l"/>
                <a:tab pos="7239000" algn="l"/>
                <a:tab pos="7962900" algn="l"/>
              </a:tabLst>
              <a:defRPr sz="2800">
                <a:latin typeface="+mj-lt"/>
                <a:ea typeface="+mj-ea"/>
                <a:cs typeface="B Titr" panose="00000700000000000000" pitchFamily="2" charset="-78"/>
              </a:defRPr>
            </a:lvl1pPr>
          </a:lstStyle>
          <a:p>
            <a:r>
              <a:rPr lang="fa-IR" dirty="0"/>
              <a:t>دیدگاه علوم اعصاب</a:t>
            </a:r>
            <a:endParaRPr lang="en-US" dirty="0"/>
          </a:p>
        </p:txBody>
      </p:sp>
      <p:sp>
        <p:nvSpPr>
          <p:cNvPr id="7" name="Rectangle 2"/>
          <p:cNvSpPr txBox="1">
            <a:spLocks noChangeArrowheads="1"/>
          </p:cNvSpPr>
          <p:nvPr/>
        </p:nvSpPr>
        <p:spPr>
          <a:xfrm>
            <a:off x="1312607" y="1487473"/>
            <a:ext cx="9975503" cy="4813755"/>
          </a:xfrm>
          <a:prstGeom prst="rect">
            <a:avLst/>
          </a:prstGeom>
        </p:spPr>
        <p:txBody>
          <a:bodyPr vert="horz" wrap="square" lIns="90000" tIns="46800" rIns="90000" bIns="4680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lnSpc>
                <a:spcPct val="100000"/>
              </a:lnSpc>
              <a:spcBef>
                <a:spcPts val="800"/>
              </a:spcBef>
              <a:buClr>
                <a:srgbClr val="00FFFF"/>
              </a:buClr>
              <a:buSzPct val="80000"/>
              <a:buFont typeface="Wingdings" panose="05000000000000000000" pitchFamily="2" charset="2"/>
              <a:buChar char="q"/>
              <a:tabLst>
                <a:tab pos="723900" algn="l"/>
                <a:tab pos="1447800" algn="l"/>
                <a:tab pos="2171700" algn="l"/>
                <a:tab pos="2895600" algn="l"/>
                <a:tab pos="3619500" algn="l"/>
                <a:tab pos="4343400" algn="l"/>
                <a:tab pos="5067300" algn="l"/>
                <a:tab pos="5791200" algn="l"/>
                <a:tab pos="6515100" algn="l"/>
                <a:tab pos="7239000" algn="l"/>
                <a:tab pos="7962900" algn="l"/>
              </a:tabLst>
            </a:pPr>
            <a:r>
              <a:rPr lang="fa-IR" dirty="0">
                <a:cs typeface="B Nazanin" panose="00000400000000000000" pitchFamily="2" charset="-78"/>
              </a:rPr>
              <a:t> </a:t>
            </a:r>
            <a:r>
              <a:rPr lang="en-US" dirty="0" smtClean="0">
                <a:cs typeface="B Nazanin" panose="00000400000000000000" pitchFamily="2" charset="-78"/>
              </a:rPr>
              <a:t> </a:t>
            </a:r>
            <a:r>
              <a:rPr lang="fa-IR" dirty="0" smtClean="0">
                <a:cs typeface="B Nazanin" panose="00000400000000000000" pitchFamily="2" charset="-78"/>
              </a:rPr>
              <a:t>علوم </a:t>
            </a:r>
            <a:r>
              <a:rPr lang="fa-IR" dirty="0">
                <a:cs typeface="B Nazanin" panose="00000400000000000000" pitchFamily="2" charset="-78"/>
              </a:rPr>
              <a:t>اعصاب آناتومی و فیزیولوژی نظام اعصاب را مطالعه می کند و با ساختار و </a:t>
            </a:r>
            <a:r>
              <a:rPr lang="fa-IR" dirty="0" smtClean="0">
                <a:cs typeface="B Nazanin" panose="00000400000000000000" pitchFamily="2" charset="-78"/>
              </a:rPr>
              <a:t>عملکرد این </a:t>
            </a:r>
            <a:r>
              <a:rPr lang="fa-IR" dirty="0">
                <a:cs typeface="B Nazanin" panose="00000400000000000000" pitchFamily="2" charset="-78"/>
              </a:rPr>
              <a:t>نظام در حیوانات و انسان ها سرو کار دارد. </a:t>
            </a:r>
          </a:p>
          <a:p>
            <a:pPr algn="just" rtl="1">
              <a:lnSpc>
                <a:spcPct val="100000"/>
              </a:lnSpc>
              <a:spcBef>
                <a:spcPts val="800"/>
              </a:spcBef>
              <a:buClr>
                <a:srgbClr val="00FFFF"/>
              </a:buClr>
              <a:buSzPct val="80000"/>
              <a:buFont typeface="Wingdings" panose="05000000000000000000" pitchFamily="2" charset="2"/>
              <a:buChar char="q"/>
              <a:tabLst>
                <a:tab pos="723900" algn="l"/>
                <a:tab pos="1447800" algn="l"/>
                <a:tab pos="2171700" algn="l"/>
                <a:tab pos="2895600" algn="l"/>
                <a:tab pos="3619500" algn="l"/>
                <a:tab pos="4343400" algn="l"/>
                <a:tab pos="5067300" algn="l"/>
                <a:tab pos="5791200" algn="l"/>
                <a:tab pos="6515100" algn="l"/>
                <a:tab pos="7239000" algn="l"/>
                <a:tab pos="7962900" algn="l"/>
              </a:tabLst>
            </a:pPr>
            <a:r>
              <a:rPr lang="fa-IR" dirty="0">
                <a:cs typeface="B Nazanin" panose="00000400000000000000" pitchFamily="2" charset="-78"/>
              </a:rPr>
              <a:t> </a:t>
            </a:r>
            <a:r>
              <a:rPr lang="fa-IR" dirty="0" smtClean="0">
                <a:cs typeface="B Nazanin" panose="00000400000000000000" pitchFamily="2" charset="-78"/>
              </a:rPr>
              <a:t> علوم </a:t>
            </a:r>
            <a:r>
              <a:rPr lang="fa-IR" dirty="0">
                <a:cs typeface="B Nazanin" panose="00000400000000000000" pitchFamily="2" charset="-78"/>
              </a:rPr>
              <a:t>اعصاب پیکره ای علمی را فراهم می کند که پایه ای است برای فهم چگونگی انجام </a:t>
            </a:r>
            <a:r>
              <a:rPr lang="fa-IR" dirty="0" smtClean="0">
                <a:cs typeface="B Nazanin" panose="00000400000000000000" pitchFamily="2" charset="-78"/>
              </a:rPr>
              <a:t>عملکردهای </a:t>
            </a:r>
            <a:r>
              <a:rPr lang="fa-IR" dirty="0">
                <a:cs typeface="B Nazanin" panose="00000400000000000000" pitchFamily="2" charset="-78"/>
              </a:rPr>
              <a:t>شناختی. </a:t>
            </a:r>
          </a:p>
          <a:p>
            <a:pPr algn="just" rtl="1">
              <a:lnSpc>
                <a:spcPct val="100000"/>
              </a:lnSpc>
              <a:spcBef>
                <a:spcPts val="800"/>
              </a:spcBef>
              <a:buClr>
                <a:srgbClr val="00FFFF"/>
              </a:buClr>
              <a:buSzPct val="80000"/>
              <a:buFont typeface="Wingdings" panose="05000000000000000000" pitchFamily="2" charset="2"/>
              <a:buChar char="q"/>
              <a:tabLst>
                <a:tab pos="723900" algn="l"/>
                <a:tab pos="1447800" algn="l"/>
                <a:tab pos="2171700" algn="l"/>
                <a:tab pos="2895600" algn="l"/>
                <a:tab pos="3619500" algn="l"/>
                <a:tab pos="4343400" algn="l"/>
                <a:tab pos="5067300" algn="l"/>
                <a:tab pos="5791200" algn="l"/>
                <a:tab pos="6515100" algn="l"/>
                <a:tab pos="7239000" algn="l"/>
                <a:tab pos="7962900" algn="l"/>
              </a:tabLst>
            </a:pPr>
            <a:r>
              <a:rPr lang="fa-IR" dirty="0">
                <a:cs typeface="B Nazanin" panose="00000400000000000000" pitchFamily="2" charset="-78"/>
              </a:rPr>
              <a:t> </a:t>
            </a:r>
            <a:r>
              <a:rPr lang="fa-IR" dirty="0" smtClean="0">
                <a:cs typeface="B Nazanin" panose="00000400000000000000" pitchFamily="2" charset="-78"/>
              </a:rPr>
              <a:t> علوم </a:t>
            </a:r>
            <a:r>
              <a:rPr lang="fa-IR" dirty="0">
                <a:cs typeface="B Nazanin" panose="00000400000000000000" pitchFamily="2" charset="-78"/>
              </a:rPr>
              <a:t>اعصاب یک سطح اجرایی یا سخت افزاری را برای تعریف فراهم می کند که طبق </a:t>
            </a:r>
            <a:r>
              <a:rPr lang="fa-IR" dirty="0" smtClean="0">
                <a:cs typeface="B Nazanin" panose="00000400000000000000" pitchFamily="2" charset="-78"/>
              </a:rPr>
              <a:t>آن </a:t>
            </a:r>
            <a:r>
              <a:rPr lang="fa-IR" dirty="0">
                <a:cs typeface="B Nazanin" panose="00000400000000000000" pitchFamily="2" charset="-78"/>
              </a:rPr>
              <a:t>ما می توانیم یک تعریف محاسباتی و الگوریتمی را پایه گذاری کنیم. </a:t>
            </a:r>
          </a:p>
          <a:p>
            <a:pPr algn="just" rtl="1">
              <a:lnSpc>
                <a:spcPct val="100000"/>
              </a:lnSpc>
              <a:spcBef>
                <a:spcPts val="800"/>
              </a:spcBef>
              <a:buClr>
                <a:srgbClr val="00FFFF"/>
              </a:buClr>
              <a:buSzPct val="80000"/>
              <a:buFont typeface="Wingdings" panose="05000000000000000000" pitchFamily="2" charset="2"/>
              <a:buChar char="q"/>
              <a:tabLst>
                <a:tab pos="723900" algn="l"/>
                <a:tab pos="1447800" algn="l"/>
                <a:tab pos="2171700" algn="l"/>
                <a:tab pos="2895600" algn="l"/>
                <a:tab pos="3619500" algn="l"/>
                <a:tab pos="4343400" algn="l"/>
                <a:tab pos="5067300" algn="l"/>
                <a:tab pos="5791200" algn="l"/>
                <a:tab pos="6515100" algn="l"/>
                <a:tab pos="7239000" algn="l"/>
                <a:tab pos="7962900" algn="l"/>
              </a:tabLst>
            </a:pPr>
            <a:r>
              <a:rPr lang="fa-IR" dirty="0">
                <a:cs typeface="B Nazanin" panose="00000400000000000000" pitchFamily="2" charset="-78"/>
              </a:rPr>
              <a:t> </a:t>
            </a:r>
            <a:r>
              <a:rPr lang="fa-IR" dirty="0" smtClean="0">
                <a:cs typeface="B Nazanin" panose="00000400000000000000" pitchFamily="2" charset="-78"/>
              </a:rPr>
              <a:t> محصول </a:t>
            </a:r>
            <a:r>
              <a:rPr lang="fa-IR" dirty="0">
                <a:cs typeface="B Nazanin" panose="00000400000000000000" pitchFamily="2" charset="-78"/>
              </a:rPr>
              <a:t>یکپارچگی زیست شناسی و شناخت، یک رشته جدید به نام علوم اعصاب </a:t>
            </a:r>
            <a:r>
              <a:rPr lang="fa-IR" dirty="0" smtClean="0">
                <a:cs typeface="B Nazanin" panose="00000400000000000000" pitchFamily="2" charset="-78"/>
              </a:rPr>
              <a:t>شناختی </a:t>
            </a:r>
            <a:r>
              <a:rPr lang="fa-IR" dirty="0">
                <a:cs typeface="B Nazanin" panose="00000400000000000000" pitchFamily="2" charset="-78"/>
              </a:rPr>
              <a:t>یا عصب روان شناسی است. </a:t>
            </a:r>
          </a:p>
          <a:p>
            <a:pPr algn="just" rtl="1">
              <a:lnSpc>
                <a:spcPct val="100000"/>
              </a:lnSpc>
              <a:spcBef>
                <a:spcPts val="800"/>
              </a:spcBef>
              <a:buClr>
                <a:srgbClr val="00FFFF"/>
              </a:buClr>
              <a:buSzPct val="80000"/>
              <a:buFont typeface="Wingdings" panose="05000000000000000000" pitchFamily="2" charset="2"/>
              <a:buChar char="q"/>
              <a:tabLst>
                <a:tab pos="723900" algn="l"/>
                <a:tab pos="1447800" algn="l"/>
                <a:tab pos="2171700" algn="l"/>
                <a:tab pos="2895600" algn="l"/>
                <a:tab pos="3619500" algn="l"/>
                <a:tab pos="4343400" algn="l"/>
                <a:tab pos="5067300" algn="l"/>
                <a:tab pos="5791200" algn="l"/>
                <a:tab pos="6515100" algn="l"/>
                <a:tab pos="7239000" algn="l"/>
                <a:tab pos="7962900" algn="l"/>
              </a:tabLst>
            </a:pPr>
            <a:r>
              <a:rPr lang="fa-IR" dirty="0">
                <a:cs typeface="B Nazanin" panose="00000400000000000000" pitchFamily="2" charset="-78"/>
              </a:rPr>
              <a:t> </a:t>
            </a:r>
            <a:r>
              <a:rPr lang="fa-IR" dirty="0" smtClean="0">
                <a:cs typeface="B Nazanin" panose="00000400000000000000" pitchFamily="2" charset="-78"/>
              </a:rPr>
              <a:t> دیدگاه </a:t>
            </a:r>
            <a:r>
              <a:rPr lang="fa-IR" dirty="0">
                <a:cs typeface="B Nazanin" panose="00000400000000000000" pitchFamily="2" charset="-78"/>
              </a:rPr>
              <a:t>علوم اعصاب به ساخت و توسعه مدل های پردازش اطلاعات برای بازشناسی شی، </a:t>
            </a:r>
            <a:r>
              <a:rPr lang="fa-IR" dirty="0" smtClean="0">
                <a:cs typeface="B Nazanin" panose="00000400000000000000" pitchFamily="2" charset="-78"/>
              </a:rPr>
              <a:t>توجه</a:t>
            </a:r>
            <a:r>
              <a:rPr lang="fa-IR" dirty="0">
                <a:cs typeface="B Nazanin" panose="00000400000000000000" pitchFamily="2" charset="-78"/>
              </a:rPr>
              <a:t>، حافظه و حل مسأله می پردازد. </a:t>
            </a:r>
            <a:endParaRPr lang="en-US" dirty="0">
              <a:cs typeface="B Nazanin" panose="00000400000000000000" pitchFamily="2" charset="-78"/>
            </a:endParaRPr>
          </a:p>
        </p:txBody>
      </p:sp>
      <p:pic>
        <p:nvPicPr>
          <p:cNvPr id="8" name="Picture 5" descr="NeoPulseustration.jpg"/>
          <p:cNvPicPr>
            <a:picLocks noChangeAspect="1"/>
          </p:cNvPicPr>
          <p:nvPr/>
        </p:nvPicPr>
        <p:blipFill>
          <a:blip r:embed="rId4"/>
          <a:srcRect/>
          <a:stretch>
            <a:fillRect/>
          </a:stretch>
        </p:blipFill>
        <p:spPr bwMode="auto">
          <a:xfrm>
            <a:off x="1371611" y="0"/>
            <a:ext cx="1006310" cy="1261241"/>
          </a:xfrm>
          <a:prstGeom prst="rect">
            <a:avLst/>
          </a:prstGeom>
          <a:noFill/>
          <a:ln w="9525">
            <a:noFill/>
            <a:miter lim="800000"/>
            <a:headEnd/>
            <a:tailEnd/>
          </a:ln>
        </p:spPr>
      </p:pic>
    </p:spTree>
    <p:extLst>
      <p:ext uri="{BB962C8B-B14F-4D97-AF65-F5344CB8AC3E}">
        <p14:creationId xmlns:p14="http://schemas.microsoft.com/office/powerpoint/2010/main" val="4187759181"/>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872"/>
            <a:ext cx="12191999" cy="6863871"/>
          </a:xfrm>
          <a:prstGeom prst="rect">
            <a:avLst/>
          </a:prstGeom>
        </p:spPr>
      </p:pic>
      <p:sp>
        <p:nvSpPr>
          <p:cNvPr id="3" name="Content Placeholder 2"/>
          <p:cNvSpPr>
            <a:spLocks noGrp="1"/>
          </p:cNvSpPr>
          <p:nvPr>
            <p:ph idx="1"/>
          </p:nvPr>
        </p:nvSpPr>
        <p:spPr>
          <a:xfrm>
            <a:off x="1229712" y="1371602"/>
            <a:ext cx="10155620" cy="5218388"/>
          </a:xfrm>
        </p:spPr>
        <p:txBody>
          <a:bodyPr>
            <a:normAutofit fontScale="85000" lnSpcReduction="10000"/>
          </a:bodyPr>
          <a:lstStyle/>
          <a:p>
            <a:pPr algn="just" rtl="1">
              <a:lnSpc>
                <a:spcPct val="100000"/>
              </a:lnSpc>
              <a:buClr>
                <a:srgbClr val="00FFFF"/>
              </a:buClr>
              <a:buSzPct val="80000"/>
              <a:buFont typeface="Wingdings" panose="05000000000000000000" pitchFamily="2" charset="2"/>
              <a:buChar char="q"/>
            </a:pPr>
            <a:r>
              <a:rPr lang="fa-IR" dirty="0" smtClean="0">
                <a:cs typeface="B Nazanin" panose="00000400000000000000" pitchFamily="2" charset="-78"/>
              </a:rPr>
              <a:t> وظیفه </a:t>
            </a:r>
            <a:r>
              <a:rPr lang="fa-IR" dirty="0">
                <a:cs typeface="B Nazanin" panose="00000400000000000000" pitchFamily="2" charset="-78"/>
              </a:rPr>
              <a:t>ی هیپوکامپ کسب اطلاعاتی در مورد "وقایع جاری" است که از قشر دریافت می کند و نیز پردازش آن ها و برگرداندن آن ها به قشر مغز، </a:t>
            </a:r>
            <a:r>
              <a:rPr lang="fa-IR" dirty="0" smtClean="0">
                <a:cs typeface="B Nazanin" panose="00000400000000000000" pitchFamily="2" charset="-78"/>
              </a:rPr>
              <a:t>بطوری که </a:t>
            </a:r>
            <a:r>
              <a:rPr lang="fa-IR" dirty="0">
                <a:cs typeface="B Nazanin" panose="00000400000000000000" pitchFamily="2" charset="-78"/>
              </a:rPr>
              <a:t>آن ها در یک حالت پایدارتر ذخیره شوند. </a:t>
            </a:r>
          </a:p>
          <a:p>
            <a:pPr algn="just" rtl="1">
              <a:lnSpc>
                <a:spcPct val="100000"/>
              </a:lnSpc>
              <a:buClr>
                <a:srgbClr val="00FFFF"/>
              </a:buClr>
              <a:buSzPct val="80000"/>
              <a:buFont typeface="Wingdings" panose="05000000000000000000" pitchFamily="2" charset="2"/>
              <a:buChar char="q"/>
            </a:pPr>
            <a:r>
              <a:rPr lang="fa-IR" dirty="0" smtClean="0">
                <a:cs typeface="B Nazanin" panose="00000400000000000000" pitchFamily="2" charset="-78"/>
              </a:rPr>
              <a:t> هیپوکامپ </a:t>
            </a:r>
            <a:r>
              <a:rPr lang="fa-IR" dirty="0">
                <a:cs typeface="B Nazanin" panose="00000400000000000000" pitchFamily="2" charset="-78"/>
              </a:rPr>
              <a:t>به عنوان یک یکپارچه </a:t>
            </a:r>
            <a:r>
              <a:rPr lang="fa-IR" dirty="0" smtClean="0">
                <a:cs typeface="B Nazanin" panose="00000400000000000000" pitchFamily="2" charset="-78"/>
              </a:rPr>
              <a:t>کننده نیز می باشد. </a:t>
            </a:r>
            <a:r>
              <a:rPr lang="fa-IR" dirty="0">
                <a:cs typeface="B Nazanin" panose="00000400000000000000" pitchFamily="2" charset="-78"/>
              </a:rPr>
              <a:t>اگر کار قشر، تقسیم و تجزیه ورودی های حسی به مسیرهای پردازشی مجزا باشد، کار هیپوکامپ "ترکیب و یکپارچه سازی مجدد" آن ها است. هیپوکامپ بخش های جدا از هم یک تجربه را به صورت یک خاطره ی منسجم و واحد در می آورد. مثال جشن تولد </a:t>
            </a:r>
            <a:endParaRPr lang="en-US" dirty="0">
              <a:cs typeface="B Nazanin" panose="00000400000000000000" pitchFamily="2" charset="-78"/>
            </a:endParaRPr>
          </a:p>
          <a:p>
            <a:pPr algn="just" rtl="1">
              <a:lnSpc>
                <a:spcPct val="100000"/>
              </a:lnSpc>
              <a:buClr>
                <a:srgbClr val="00FFFF"/>
              </a:buClr>
              <a:buSzPct val="80000"/>
              <a:buFont typeface="Wingdings" panose="05000000000000000000" pitchFamily="2" charset="2"/>
              <a:buChar char="q"/>
            </a:pPr>
            <a:r>
              <a:rPr lang="fa-IR" dirty="0" smtClean="0">
                <a:cs typeface="B Nazanin" panose="00000400000000000000" pitchFamily="2" charset="-78"/>
              </a:rPr>
              <a:t> آسیب </a:t>
            </a:r>
            <a:r>
              <a:rPr lang="fa-IR" dirty="0">
                <a:cs typeface="B Nazanin" panose="00000400000000000000" pitchFamily="2" charset="-78"/>
              </a:rPr>
              <a:t>های هیپوکامپی</a:t>
            </a:r>
          </a:p>
          <a:p>
            <a:pPr lvl="1" algn="just" rtl="1">
              <a:lnSpc>
                <a:spcPct val="100000"/>
              </a:lnSpc>
              <a:buClr>
                <a:srgbClr val="00FFFF"/>
              </a:buClr>
              <a:buSzPct val="80000"/>
              <a:buFont typeface="Wingdings" panose="05000000000000000000" pitchFamily="2" charset="2"/>
              <a:buChar char="§"/>
            </a:pPr>
            <a:r>
              <a:rPr lang="fa-IR" sz="2800" dirty="0" smtClean="0">
                <a:cs typeface="B Nazanin" panose="00000400000000000000" pitchFamily="2" charset="-78"/>
              </a:rPr>
              <a:t> فراموشی </a:t>
            </a:r>
            <a:r>
              <a:rPr lang="fa-IR" sz="2800" dirty="0">
                <a:cs typeface="B Nazanin" panose="00000400000000000000" pitchFamily="2" charset="-78"/>
              </a:rPr>
              <a:t>پیش گستر، یعنی ناتوانی در به خاطر سپردن و نگه داری اطلاعات جدید بعد از حوادث آسیب زا. </a:t>
            </a:r>
          </a:p>
          <a:p>
            <a:pPr lvl="1" algn="just" rtl="1">
              <a:lnSpc>
                <a:spcPct val="100000"/>
              </a:lnSpc>
              <a:buClr>
                <a:srgbClr val="00FFFF"/>
              </a:buClr>
              <a:buSzPct val="80000"/>
              <a:buFont typeface="Wingdings" panose="05000000000000000000" pitchFamily="2" charset="2"/>
              <a:buChar char="§"/>
            </a:pPr>
            <a:r>
              <a:rPr lang="fa-IR" sz="2800" dirty="0" smtClean="0">
                <a:cs typeface="B Nazanin" panose="00000400000000000000" pitchFamily="2" charset="-78"/>
              </a:rPr>
              <a:t> فراموشی </a:t>
            </a:r>
            <a:r>
              <a:rPr lang="fa-IR" sz="2800" dirty="0">
                <a:cs typeface="B Nazanin" panose="00000400000000000000" pitchFamily="2" charset="-78"/>
              </a:rPr>
              <a:t>پس گستر، ناتوانی در به خاطر آوردن اطلاعاتی است که فرد قبل از حادثه کسب کرده است. فراموشی پس گستر اغلب توسط آسیب سر ایجاد می شود</a:t>
            </a:r>
            <a:r>
              <a:rPr lang="fa-IR" sz="2800" dirty="0" smtClean="0">
                <a:cs typeface="B Nazanin" panose="00000400000000000000" pitchFamily="2" charset="-78"/>
              </a:rPr>
              <a:t>. </a:t>
            </a:r>
          </a:p>
          <a:p>
            <a:pPr algn="just" rtl="1">
              <a:lnSpc>
                <a:spcPct val="100000"/>
              </a:lnSpc>
              <a:buClr>
                <a:srgbClr val="00FFFF"/>
              </a:buClr>
              <a:buSzPct val="80000"/>
              <a:buFont typeface="Wingdings" panose="05000000000000000000" pitchFamily="2" charset="2"/>
              <a:buChar char="q"/>
            </a:pPr>
            <a:r>
              <a:rPr lang="fa-IR" dirty="0" smtClean="0">
                <a:cs typeface="B Nazanin" panose="00000400000000000000" pitchFamily="2" charset="-78"/>
              </a:rPr>
              <a:t> وقتی </a:t>
            </a:r>
            <a:r>
              <a:rPr lang="fa-IR" dirty="0">
                <a:cs typeface="B Nazanin" panose="00000400000000000000" pitchFamily="2" charset="-78"/>
              </a:rPr>
              <a:t>اطلاعات برای اولین بار وارد مغز می شود، مناطق جداگانه ای از قشر مغز، هر کدام مطابق با یک جریان حسی، آن اطلاعات را پردازش می کنند. این بازنمایی ها کوتاه مدت هستند و اگر سیستم هیپوکامپی نبود، به سرعت محو شده و از بین می روند. </a:t>
            </a:r>
            <a:endParaRPr lang="en-US" dirty="0">
              <a:cs typeface="B Nazanin" panose="00000400000000000000" pitchFamily="2" charset="-78"/>
            </a:endParaRPr>
          </a:p>
          <a:p>
            <a:pPr algn="just" rtl="1">
              <a:lnSpc>
                <a:spcPct val="100000"/>
              </a:lnSpc>
              <a:buClr>
                <a:srgbClr val="00FFFF"/>
              </a:buClr>
              <a:buSzPct val="80000"/>
              <a:buFont typeface="Wingdings" panose="05000000000000000000" pitchFamily="2" charset="2"/>
              <a:buChar char="q"/>
            </a:pPr>
            <a:endParaRPr lang="en-US"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F0B78986-2869-41C1-8CF9-4E59167B5C2C}" type="slidenum">
              <a:rPr lang="en-US" smtClean="0"/>
              <a:t>40</a:t>
            </a:fld>
            <a:endParaRPr lang="en-US"/>
          </a:p>
        </p:txBody>
      </p:sp>
      <p:sp>
        <p:nvSpPr>
          <p:cNvPr id="7" name="Rectangle 1"/>
          <p:cNvSpPr txBox="1">
            <a:spLocks noChangeArrowheads="1"/>
          </p:cNvSpPr>
          <p:nvPr/>
        </p:nvSpPr>
        <p:spPr>
          <a:xfrm>
            <a:off x="3878317" y="451889"/>
            <a:ext cx="6889532" cy="525401"/>
          </a:xfrm>
          <a:prstGeom prst="rect">
            <a:avLst/>
          </a:prstGeom>
        </p:spPr>
        <p:txBody>
          <a:bodyPr vert="horz" wrap="square" lIns="90000" tIns="46800" rIns="90000" bIns="46800" rtlCol="0" anchor="ctr">
            <a:spAutoFit/>
          </a:bodyPr>
          <a:lstStyle>
            <a:defPPr>
              <a:defRPr lang="en-US"/>
            </a:defPPr>
            <a:lvl1pPr algn="r" rtl="1">
              <a:lnSpc>
                <a:spcPct val="100000"/>
              </a:lnSpc>
              <a:spcBef>
                <a:spcPct val="0"/>
              </a:spcBef>
              <a:buClr>
                <a:srgbClr val="DFDEF6"/>
              </a:buClr>
              <a:buSzPct val="100000"/>
              <a:buNone/>
              <a:tabLst>
                <a:tab pos="723900" algn="l"/>
                <a:tab pos="1447800" algn="l"/>
                <a:tab pos="2171700" algn="l"/>
                <a:tab pos="2895600" algn="l"/>
                <a:tab pos="3619500" algn="l"/>
                <a:tab pos="4343400" algn="l"/>
                <a:tab pos="5067300" algn="l"/>
                <a:tab pos="5791200" algn="l"/>
                <a:tab pos="6515100" algn="l"/>
                <a:tab pos="7239000" algn="l"/>
                <a:tab pos="7962900" algn="l"/>
              </a:tabLst>
              <a:defRPr sz="2800">
                <a:latin typeface="+mj-lt"/>
                <a:ea typeface="+mj-ea"/>
                <a:cs typeface="B Titr" panose="00000700000000000000" pitchFamily="2" charset="-78"/>
              </a:defRPr>
            </a:lvl1pPr>
          </a:lstStyle>
          <a:p>
            <a:r>
              <a:rPr lang="fa-IR" smtClean="0"/>
              <a:t>سیستم هیپوکامپ </a:t>
            </a:r>
            <a:endParaRPr lang="en-US" dirty="0"/>
          </a:p>
        </p:txBody>
      </p:sp>
      <p:pic>
        <p:nvPicPr>
          <p:cNvPr id="8" name="Picture 5" descr="NeoPulseustration.jpg"/>
          <p:cNvPicPr>
            <a:picLocks noChangeAspect="1"/>
          </p:cNvPicPr>
          <p:nvPr/>
        </p:nvPicPr>
        <p:blipFill>
          <a:blip r:embed="rId3"/>
          <a:srcRect/>
          <a:stretch>
            <a:fillRect/>
          </a:stretch>
        </p:blipFill>
        <p:spPr bwMode="auto">
          <a:xfrm>
            <a:off x="1371611" y="0"/>
            <a:ext cx="1006310" cy="1261241"/>
          </a:xfrm>
          <a:prstGeom prst="rect">
            <a:avLst/>
          </a:prstGeom>
          <a:noFill/>
          <a:ln w="9525">
            <a:noFill/>
            <a:miter lim="800000"/>
            <a:headEnd/>
            <a:tailEnd/>
          </a:ln>
        </p:spPr>
      </p:pic>
    </p:spTree>
    <p:extLst>
      <p:ext uri="{BB962C8B-B14F-4D97-AF65-F5344CB8AC3E}">
        <p14:creationId xmlns:p14="http://schemas.microsoft.com/office/powerpoint/2010/main" val="395930505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872"/>
            <a:ext cx="12191999" cy="6863871"/>
          </a:xfrm>
          <a:prstGeom prst="rect">
            <a:avLst/>
          </a:prstGeom>
        </p:spPr>
      </p:pic>
      <p:sp>
        <p:nvSpPr>
          <p:cNvPr id="3" name="Content Placeholder 2"/>
          <p:cNvSpPr>
            <a:spLocks noGrp="1"/>
          </p:cNvSpPr>
          <p:nvPr>
            <p:ph idx="1"/>
          </p:nvPr>
        </p:nvSpPr>
        <p:spPr>
          <a:xfrm>
            <a:off x="1056294" y="725788"/>
            <a:ext cx="10310647" cy="5958786"/>
          </a:xfrm>
        </p:spPr>
        <p:txBody>
          <a:bodyPr>
            <a:normAutofit fontScale="92500" lnSpcReduction="10000"/>
          </a:bodyPr>
          <a:lstStyle/>
          <a:p>
            <a:pPr algn="just" rtl="1">
              <a:buClr>
                <a:srgbClr val="00FFFF"/>
              </a:buClr>
              <a:buSzPct val="80000"/>
              <a:buFont typeface="Wingdings" panose="05000000000000000000" pitchFamily="2" charset="2"/>
              <a:buChar char="q"/>
            </a:pPr>
            <a:r>
              <a:rPr lang="fa-IR" b="1" dirty="0" smtClean="0">
                <a:cs typeface="B Nazanin" panose="00000400000000000000" pitchFamily="2" charset="-78"/>
              </a:rPr>
              <a:t>  حافظه حسی </a:t>
            </a:r>
          </a:p>
          <a:p>
            <a:pPr lvl="1" algn="just" rtl="1">
              <a:buClr>
                <a:srgbClr val="00FFFF"/>
              </a:buClr>
              <a:buFont typeface="Wingdings" panose="05000000000000000000" pitchFamily="2" charset="2"/>
              <a:buChar char="§"/>
            </a:pPr>
            <a:r>
              <a:rPr lang="fa-IR" sz="2600" dirty="0">
                <a:cs typeface="B Nazanin" panose="00000400000000000000" pitchFamily="2" charset="-78"/>
              </a:rPr>
              <a:t>هنگامی که محرکات بیرونی توسط حواس دریافت </a:t>
            </a:r>
            <a:r>
              <a:rPr lang="fa-IR" sz="2600" dirty="0" smtClean="0">
                <a:cs typeface="B Nazanin" panose="00000400000000000000" pitchFamily="2" charset="-78"/>
              </a:rPr>
              <a:t>می گردند</a:t>
            </a:r>
            <a:r>
              <a:rPr lang="fa-IR" sz="2600" dirty="0">
                <a:cs typeface="B Nazanin" panose="00000400000000000000" pitchFamily="2" charset="-78"/>
              </a:rPr>
              <a:t>. </a:t>
            </a:r>
            <a:endParaRPr lang="fa-IR" sz="2600" dirty="0" smtClean="0">
              <a:cs typeface="B Nazanin" panose="00000400000000000000" pitchFamily="2" charset="-78"/>
            </a:endParaRPr>
          </a:p>
          <a:p>
            <a:pPr lvl="1" algn="just" rtl="1">
              <a:buClr>
                <a:srgbClr val="00FFFF"/>
              </a:buClr>
              <a:buFont typeface="Wingdings" panose="05000000000000000000" pitchFamily="2" charset="2"/>
              <a:buChar char="§"/>
            </a:pPr>
            <a:r>
              <a:rPr lang="fa-IR" sz="2600" dirty="0" smtClean="0">
                <a:cs typeface="B Nazanin" panose="00000400000000000000" pitchFamily="2" charset="-78"/>
              </a:rPr>
              <a:t>مدت </a:t>
            </a:r>
            <a:r>
              <a:rPr lang="fa-IR" sz="2600" dirty="0">
                <a:cs typeface="B Nazanin" panose="00000400000000000000" pitchFamily="2" charset="-78"/>
              </a:rPr>
              <a:t>زمان نگه داری اطلاعات در این حافظه از چند میلی ثانیه تا چند ثانیه متغیر است</a:t>
            </a:r>
            <a:r>
              <a:rPr lang="fa-IR" sz="2600" dirty="0" smtClean="0">
                <a:cs typeface="B Nazanin" panose="00000400000000000000" pitchFamily="2" charset="-78"/>
              </a:rPr>
              <a:t>. </a:t>
            </a:r>
          </a:p>
          <a:p>
            <a:pPr lvl="1" algn="just" rtl="1">
              <a:buClr>
                <a:srgbClr val="00FFFF"/>
              </a:buClr>
              <a:buFont typeface="Wingdings" panose="05000000000000000000" pitchFamily="2" charset="2"/>
              <a:buChar char="§"/>
            </a:pPr>
            <a:r>
              <a:rPr lang="fa-IR" sz="2600" dirty="0">
                <a:cs typeface="B Nazanin" panose="00000400000000000000" pitchFamily="2" charset="-78"/>
              </a:rPr>
              <a:t>گنجایش حافظه حسی بسیار زیاد </a:t>
            </a:r>
            <a:r>
              <a:rPr lang="fa-IR" sz="2600" dirty="0" smtClean="0">
                <a:cs typeface="B Nazanin" panose="00000400000000000000" pitchFamily="2" charset="-78"/>
              </a:rPr>
              <a:t>می باشد </a:t>
            </a:r>
            <a:r>
              <a:rPr lang="fa-IR" sz="2600" dirty="0">
                <a:cs typeface="B Nazanin" panose="00000400000000000000" pitchFamily="2" charset="-78"/>
              </a:rPr>
              <a:t>اما مانند حافظه بلند مدت نامحدود نیست</a:t>
            </a:r>
            <a:r>
              <a:rPr lang="en-US" sz="2600" dirty="0" smtClean="0">
                <a:cs typeface="B Nazanin" panose="00000400000000000000" pitchFamily="2" charset="-78"/>
              </a:rPr>
              <a:t>.</a:t>
            </a:r>
            <a:r>
              <a:rPr lang="fa-IR" sz="2600" dirty="0" smtClean="0">
                <a:cs typeface="B Nazanin" panose="00000400000000000000" pitchFamily="2" charset="-78"/>
              </a:rPr>
              <a:t> </a:t>
            </a:r>
          </a:p>
          <a:p>
            <a:pPr algn="just" rtl="1">
              <a:buClr>
                <a:srgbClr val="00FFFF"/>
              </a:buClr>
              <a:buSzPct val="80000"/>
              <a:buFont typeface="Wingdings" panose="05000000000000000000" pitchFamily="2" charset="2"/>
              <a:buChar char="q"/>
            </a:pPr>
            <a:r>
              <a:rPr lang="fa-IR" b="1" dirty="0" smtClean="0">
                <a:cs typeface="B Nazanin" panose="00000400000000000000" pitchFamily="2" charset="-78"/>
              </a:rPr>
              <a:t>  حافظه </a:t>
            </a:r>
            <a:r>
              <a:rPr lang="fa-IR" b="1" dirty="0">
                <a:cs typeface="B Nazanin" panose="00000400000000000000" pitchFamily="2" charset="-78"/>
              </a:rPr>
              <a:t>کوتاه مدت </a:t>
            </a:r>
          </a:p>
          <a:p>
            <a:pPr lvl="1" algn="just" rtl="1">
              <a:buClr>
                <a:srgbClr val="00FFFF"/>
              </a:buClr>
              <a:buFont typeface="Wingdings" panose="05000000000000000000" pitchFamily="2" charset="2"/>
              <a:buChar char="§"/>
            </a:pPr>
            <a:r>
              <a:rPr lang="fa-IR" sz="2600" dirty="0">
                <a:cs typeface="B Nazanin" panose="00000400000000000000" pitchFamily="2" charset="-78"/>
              </a:rPr>
              <a:t>با “توجه” و “دقت کردن” اطلاعات از حافظه حسی به حافظه کوتاه مدت انتقال می یابد. </a:t>
            </a:r>
          </a:p>
          <a:p>
            <a:pPr lvl="1" algn="just" rtl="1">
              <a:buClr>
                <a:srgbClr val="00FFFF"/>
              </a:buClr>
              <a:buFont typeface="Wingdings" panose="05000000000000000000" pitchFamily="2" charset="2"/>
              <a:buChar char="§"/>
            </a:pPr>
            <a:r>
              <a:rPr lang="fa-IR" sz="2600" dirty="0">
                <a:cs typeface="B Nazanin" panose="00000400000000000000" pitchFamily="2" charset="-78"/>
              </a:rPr>
              <a:t>مدت زمان نگه داری اطلاعات در حافظه کوتاه مدت از چند ثانیه تا چند دقیقه متغیر </a:t>
            </a:r>
            <a:r>
              <a:rPr lang="fa-IR" sz="2600" dirty="0" smtClean="0">
                <a:cs typeface="B Nazanin" panose="00000400000000000000" pitchFamily="2" charset="-78"/>
              </a:rPr>
              <a:t>می باشد</a:t>
            </a:r>
            <a:r>
              <a:rPr lang="fa-IR" sz="2600" dirty="0">
                <a:cs typeface="B Nazanin" panose="00000400000000000000" pitchFamily="2" charset="-78"/>
              </a:rPr>
              <a:t>. </a:t>
            </a:r>
          </a:p>
          <a:p>
            <a:pPr lvl="1" algn="just" rtl="1">
              <a:buClr>
                <a:srgbClr val="00FFFF"/>
              </a:buClr>
              <a:buFont typeface="Wingdings" panose="05000000000000000000" pitchFamily="2" charset="2"/>
              <a:buChar char="§"/>
            </a:pPr>
            <a:r>
              <a:rPr lang="fa-IR" sz="2600" dirty="0">
                <a:cs typeface="B Nazanin" panose="00000400000000000000" pitchFamily="2" charset="-78"/>
              </a:rPr>
              <a:t>ظرفیت حافظه کوتاه مدت در افراد مختلف متفاوت </a:t>
            </a:r>
            <a:r>
              <a:rPr lang="fa-IR" sz="2600" dirty="0" smtClean="0">
                <a:cs typeface="B Nazanin" panose="00000400000000000000" pitchFamily="2" charset="-78"/>
              </a:rPr>
              <a:t>می باشد</a:t>
            </a:r>
            <a:r>
              <a:rPr lang="fa-IR" sz="2600" dirty="0">
                <a:cs typeface="B Nazanin" panose="00000400000000000000" pitchFamily="2" charset="-78"/>
              </a:rPr>
              <a:t>. </a:t>
            </a:r>
          </a:p>
          <a:p>
            <a:pPr algn="just" rtl="1">
              <a:buClr>
                <a:srgbClr val="00FFFF"/>
              </a:buClr>
              <a:buSzPct val="80000"/>
              <a:buFont typeface="Wingdings" panose="05000000000000000000" pitchFamily="2" charset="2"/>
              <a:buChar char="q"/>
            </a:pPr>
            <a:r>
              <a:rPr lang="fa-IR" b="1" dirty="0" smtClean="0">
                <a:cs typeface="B Nazanin" panose="00000400000000000000" pitchFamily="2" charset="-78"/>
              </a:rPr>
              <a:t>  حافظه </a:t>
            </a:r>
            <a:r>
              <a:rPr lang="fa-IR" b="1" dirty="0">
                <a:cs typeface="B Nazanin" panose="00000400000000000000" pitchFamily="2" charset="-78"/>
              </a:rPr>
              <a:t>فعال </a:t>
            </a:r>
          </a:p>
          <a:p>
            <a:pPr lvl="1" algn="just" rtl="1">
              <a:buClr>
                <a:srgbClr val="00FFFF"/>
              </a:buClr>
              <a:buFont typeface="Wingdings" panose="05000000000000000000" pitchFamily="2" charset="2"/>
              <a:buChar char="§"/>
            </a:pPr>
            <a:r>
              <a:rPr lang="fa-IR" sz="2600" dirty="0">
                <a:cs typeface="B Nazanin" panose="00000400000000000000" pitchFamily="2" charset="-78"/>
              </a:rPr>
              <a:t>حافظه فعال در واقع تلفیقی است از حافظه کوتاه مدت و عنصر توجه برای انجام تکالیف ذهنی خاص. </a:t>
            </a:r>
          </a:p>
          <a:p>
            <a:pPr lvl="1" algn="just" rtl="1">
              <a:buClr>
                <a:srgbClr val="00FFFF"/>
              </a:buClr>
              <a:buFont typeface="Wingdings" panose="05000000000000000000" pitchFamily="2" charset="2"/>
              <a:buChar char="§"/>
            </a:pPr>
            <a:r>
              <a:rPr lang="fa-IR" sz="2600" dirty="0">
                <a:cs typeface="B Nazanin" panose="00000400000000000000" pitchFamily="2" charset="-78"/>
              </a:rPr>
              <a:t>حافظه فعال بطور فعال در ارتباط با اطلاعاتی است که </a:t>
            </a:r>
            <a:r>
              <a:rPr lang="fa-IR" sz="2600" dirty="0" smtClean="0">
                <a:cs typeface="B Nazanin" panose="00000400000000000000" pitchFamily="2" charset="-78"/>
              </a:rPr>
              <a:t>می خواهند </a:t>
            </a:r>
            <a:r>
              <a:rPr lang="fa-IR" sz="2600" dirty="0">
                <a:cs typeface="B Nazanin" panose="00000400000000000000" pitchFamily="2" charset="-78"/>
              </a:rPr>
              <a:t>به حافظه بلند مدت منتقل گردند. </a:t>
            </a:r>
          </a:p>
          <a:p>
            <a:pPr algn="just" rtl="1">
              <a:buClr>
                <a:srgbClr val="00FFFF"/>
              </a:buClr>
              <a:buSzPct val="80000"/>
              <a:buFont typeface="Wingdings" panose="05000000000000000000" pitchFamily="2" charset="2"/>
              <a:buChar char="q"/>
            </a:pPr>
            <a:r>
              <a:rPr lang="fa-IR" b="1" dirty="0" smtClean="0">
                <a:cs typeface="B Nazanin" panose="00000400000000000000" pitchFamily="2" charset="-78"/>
              </a:rPr>
              <a:t>  حافظه </a:t>
            </a:r>
            <a:r>
              <a:rPr lang="fa-IR" b="1" dirty="0">
                <a:cs typeface="B Nazanin" panose="00000400000000000000" pitchFamily="2" charset="-78"/>
              </a:rPr>
              <a:t>بلند مدت </a:t>
            </a:r>
          </a:p>
          <a:p>
            <a:pPr lvl="1" algn="just" rtl="1">
              <a:buClr>
                <a:srgbClr val="00FFFF"/>
              </a:buClr>
              <a:buFont typeface="Wingdings" panose="05000000000000000000" pitchFamily="2" charset="2"/>
              <a:buChar char="§"/>
            </a:pPr>
            <a:r>
              <a:rPr lang="fa-IR" sz="2600" dirty="0">
                <a:cs typeface="B Nazanin" panose="00000400000000000000" pitchFamily="2" charset="-78"/>
              </a:rPr>
              <a:t>ظرفیت حافظه بلند مدت بر خلاف حافظه کوتاه مدت نامحدود </a:t>
            </a:r>
            <a:r>
              <a:rPr lang="fa-IR" sz="2600" dirty="0" smtClean="0">
                <a:cs typeface="B Nazanin" panose="00000400000000000000" pitchFamily="2" charset="-78"/>
              </a:rPr>
              <a:t>می باشد</a:t>
            </a:r>
            <a:r>
              <a:rPr lang="fa-IR" sz="2600" dirty="0">
                <a:cs typeface="B Nazanin" panose="00000400000000000000" pitchFamily="2" charset="-78"/>
              </a:rPr>
              <a:t>. </a:t>
            </a:r>
          </a:p>
          <a:p>
            <a:pPr lvl="1" algn="just" rtl="1">
              <a:buClr>
                <a:srgbClr val="00FFFF"/>
              </a:buClr>
              <a:buFont typeface="Wingdings" panose="05000000000000000000" pitchFamily="2" charset="2"/>
              <a:buChar char="§"/>
            </a:pPr>
            <a:r>
              <a:rPr lang="fa-IR" sz="2600" dirty="0">
                <a:cs typeface="B Nazanin" panose="00000400000000000000" pitchFamily="2" charset="-78"/>
              </a:rPr>
              <a:t>حافظه بلند مدت زمانی شکل میگیرد که اتصالات نورونی خاصی بطور دایمی و پایا تقویت شده باشند. </a:t>
            </a:r>
          </a:p>
          <a:p>
            <a:pPr lvl="1" algn="just" rtl="1">
              <a:buClr>
                <a:srgbClr val="00FFFF"/>
              </a:buClr>
              <a:buFont typeface="Wingdings" panose="05000000000000000000" pitchFamily="2" charset="2"/>
              <a:buChar char="§"/>
            </a:pPr>
            <a:r>
              <a:rPr lang="fa-IR" sz="2600" dirty="0">
                <a:cs typeface="B Nazanin" panose="00000400000000000000" pitchFamily="2" charset="-78"/>
              </a:rPr>
              <a:t>ثابت شده است که پروتئین</a:t>
            </a:r>
            <a:r>
              <a:rPr lang="en-US" sz="2600" dirty="0">
                <a:cs typeface="B Nazanin" panose="00000400000000000000" pitchFamily="2" charset="-78"/>
              </a:rPr>
              <a:t> CYPIN </a:t>
            </a:r>
            <a:r>
              <a:rPr lang="fa-IR" sz="2600" dirty="0">
                <a:cs typeface="B Nazanin" panose="00000400000000000000" pitchFamily="2" charset="-78"/>
              </a:rPr>
              <a:t>با افزایش انشعابات </a:t>
            </a:r>
            <a:r>
              <a:rPr lang="fa-IR" sz="2600" dirty="0" smtClean="0">
                <a:cs typeface="B Nazanin" panose="00000400000000000000" pitchFamily="2" charset="-78"/>
              </a:rPr>
              <a:t>دندریت ها </a:t>
            </a:r>
            <a:r>
              <a:rPr lang="fa-IR" sz="2600" dirty="0">
                <a:cs typeface="B Nazanin" panose="00000400000000000000" pitchFamily="2" charset="-78"/>
              </a:rPr>
              <a:t>و شکل گیری </a:t>
            </a:r>
            <a:r>
              <a:rPr lang="fa-IR" sz="2600" dirty="0" smtClean="0">
                <a:cs typeface="B Nazanin" panose="00000400000000000000" pitchFamily="2" charset="-78"/>
              </a:rPr>
              <a:t>سیناپس های </a:t>
            </a:r>
            <a:r>
              <a:rPr lang="fa-IR" sz="2600" dirty="0">
                <a:cs typeface="B Nazanin" panose="00000400000000000000" pitchFamily="2" charset="-78"/>
              </a:rPr>
              <a:t>جدید اتصالات بین </a:t>
            </a:r>
            <a:r>
              <a:rPr lang="fa-IR" sz="2600" dirty="0" smtClean="0">
                <a:cs typeface="B Nazanin" panose="00000400000000000000" pitchFamily="2" charset="-78"/>
              </a:rPr>
              <a:t>نورون ها </a:t>
            </a:r>
            <a:r>
              <a:rPr lang="fa-IR" sz="2600" dirty="0">
                <a:cs typeface="B Nazanin" panose="00000400000000000000" pitchFamily="2" charset="-78"/>
              </a:rPr>
              <a:t>را افزایش و تقویت </a:t>
            </a:r>
            <a:r>
              <a:rPr lang="fa-IR" sz="2600" dirty="0" smtClean="0">
                <a:cs typeface="B Nazanin" panose="00000400000000000000" pitchFamily="2" charset="-78"/>
              </a:rPr>
              <a:t>می کند</a:t>
            </a:r>
            <a:r>
              <a:rPr lang="en-US" sz="2600" dirty="0">
                <a:cs typeface="B Nazanin" panose="00000400000000000000" pitchFamily="2" charset="-78"/>
              </a:rPr>
              <a:t>.</a:t>
            </a:r>
            <a:r>
              <a:rPr lang="fa-IR" sz="2600" dirty="0">
                <a:cs typeface="B Nazanin" panose="00000400000000000000" pitchFamily="2" charset="-78"/>
              </a:rPr>
              <a:t> </a:t>
            </a:r>
            <a:endParaRPr lang="en-US" sz="2600" dirty="0">
              <a:cs typeface="B Nazanin" panose="00000400000000000000" pitchFamily="2" charset="-78"/>
            </a:endParaRPr>
          </a:p>
          <a:p>
            <a:pPr lvl="1" algn="just" rtl="1"/>
            <a:endParaRPr lang="en-US"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F0B78986-2869-41C1-8CF9-4E59167B5C2C}" type="slidenum">
              <a:rPr lang="en-US" smtClean="0"/>
              <a:t>41</a:t>
            </a:fld>
            <a:endParaRPr lang="en-US" dirty="0"/>
          </a:p>
        </p:txBody>
      </p:sp>
      <p:sp>
        <p:nvSpPr>
          <p:cNvPr id="5" name="Rectangle 1"/>
          <p:cNvSpPr txBox="1">
            <a:spLocks noChangeArrowheads="1"/>
          </p:cNvSpPr>
          <p:nvPr/>
        </p:nvSpPr>
        <p:spPr>
          <a:xfrm>
            <a:off x="3749532" y="120803"/>
            <a:ext cx="7191743" cy="525401"/>
          </a:xfrm>
          <a:prstGeom prst="rect">
            <a:avLst/>
          </a:prstGeom>
        </p:spPr>
        <p:txBody>
          <a:bodyPr vert="horz" wrap="square" lIns="90000" tIns="46800" rIns="90000" bIns="46800" rtlCol="0" anchor="ctr">
            <a:spAutoFit/>
          </a:bodyPr>
          <a:lstStyle>
            <a:defPPr>
              <a:defRPr lang="en-US"/>
            </a:defPPr>
            <a:lvl1pPr algn="r" rtl="1">
              <a:lnSpc>
                <a:spcPct val="100000"/>
              </a:lnSpc>
              <a:spcBef>
                <a:spcPct val="0"/>
              </a:spcBef>
              <a:buClr>
                <a:srgbClr val="DFDEF6"/>
              </a:buClr>
              <a:buSzPct val="100000"/>
              <a:buNone/>
              <a:tabLst>
                <a:tab pos="723900" algn="l"/>
                <a:tab pos="1447800" algn="l"/>
                <a:tab pos="2171700" algn="l"/>
                <a:tab pos="2895600" algn="l"/>
                <a:tab pos="3619500" algn="l"/>
                <a:tab pos="4343400" algn="l"/>
                <a:tab pos="5067300" algn="l"/>
                <a:tab pos="5791200" algn="l"/>
                <a:tab pos="6515100" algn="l"/>
                <a:tab pos="7239000" algn="l"/>
                <a:tab pos="7962900" algn="l"/>
              </a:tabLst>
              <a:defRPr sz="2800">
                <a:latin typeface="+mj-lt"/>
                <a:ea typeface="+mj-ea"/>
                <a:cs typeface="B Titr" panose="00000700000000000000" pitchFamily="2" charset="-78"/>
              </a:defRPr>
            </a:lvl1pPr>
          </a:lstStyle>
          <a:p>
            <a:r>
              <a:rPr lang="fa-IR" b="1" dirty="0"/>
              <a:t>طبقه بندی </a:t>
            </a:r>
            <a:r>
              <a:rPr lang="fa-IR" b="1" dirty="0" smtClean="0"/>
              <a:t>حافظه</a:t>
            </a:r>
            <a:endParaRPr lang="en-US" dirty="0"/>
          </a:p>
        </p:txBody>
      </p:sp>
      <p:pic>
        <p:nvPicPr>
          <p:cNvPr id="7" name="Picture 5" descr="NeoPulseustration.jpg"/>
          <p:cNvPicPr>
            <a:picLocks noChangeAspect="1"/>
          </p:cNvPicPr>
          <p:nvPr/>
        </p:nvPicPr>
        <p:blipFill>
          <a:blip r:embed="rId3"/>
          <a:srcRect/>
          <a:stretch>
            <a:fillRect/>
          </a:stretch>
        </p:blipFill>
        <p:spPr bwMode="auto">
          <a:xfrm>
            <a:off x="1371611" y="0"/>
            <a:ext cx="1006310" cy="1261241"/>
          </a:xfrm>
          <a:prstGeom prst="rect">
            <a:avLst/>
          </a:prstGeom>
          <a:noFill/>
          <a:ln w="9525">
            <a:noFill/>
            <a:miter lim="800000"/>
            <a:headEnd/>
            <a:tailEnd/>
          </a:ln>
        </p:spPr>
      </p:pic>
    </p:spTree>
    <p:extLst>
      <p:ext uri="{BB962C8B-B14F-4D97-AF65-F5344CB8AC3E}">
        <p14:creationId xmlns:p14="http://schemas.microsoft.com/office/powerpoint/2010/main" val="329829465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872"/>
            <a:ext cx="12191999" cy="6863871"/>
          </a:xfrm>
          <a:prstGeom prst="rect">
            <a:avLst/>
          </a:prstGeom>
        </p:spPr>
      </p:pic>
      <p:sp>
        <p:nvSpPr>
          <p:cNvPr id="3" name="Content Placeholder 2"/>
          <p:cNvSpPr>
            <a:spLocks noGrp="1"/>
          </p:cNvSpPr>
          <p:nvPr>
            <p:ph idx="1"/>
          </p:nvPr>
        </p:nvSpPr>
        <p:spPr>
          <a:xfrm>
            <a:off x="772509" y="1277009"/>
            <a:ext cx="10909739" cy="5344510"/>
          </a:xfrm>
        </p:spPr>
        <p:txBody>
          <a:bodyPr>
            <a:normAutofit lnSpcReduction="10000"/>
          </a:bodyPr>
          <a:lstStyle/>
          <a:p>
            <a:pPr algn="just" rtl="1">
              <a:lnSpc>
                <a:spcPct val="100000"/>
              </a:lnSpc>
              <a:buClr>
                <a:srgbClr val="00FFFF"/>
              </a:buClr>
              <a:buSzPct val="80000"/>
              <a:buFont typeface="Wingdings" panose="05000000000000000000" pitchFamily="2" charset="2"/>
              <a:buChar char="q"/>
            </a:pPr>
            <a:r>
              <a:rPr lang="fa-IR" dirty="0" smtClean="0">
                <a:cs typeface="B Nazanin" panose="00000400000000000000" pitchFamily="2" charset="-78"/>
              </a:rPr>
              <a:t> حافظه </a:t>
            </a:r>
            <a:r>
              <a:rPr lang="fa-IR" dirty="0">
                <a:cs typeface="B Nazanin" panose="00000400000000000000" pitchFamily="2" charset="-78"/>
              </a:rPr>
              <a:t>های </a:t>
            </a:r>
            <a:r>
              <a:rPr lang="fa-IR" dirty="0" smtClean="0">
                <a:cs typeface="B Nazanin" panose="00000400000000000000" pitchFamily="2" charset="-78"/>
              </a:rPr>
              <a:t>روندی (ضمنی)، </a:t>
            </a:r>
            <a:r>
              <a:rPr lang="fa-IR" dirty="0">
                <a:cs typeface="B Nazanin" panose="00000400000000000000" pitchFamily="2" charset="-78"/>
              </a:rPr>
              <a:t>دانش مهارتی ما را ذخیره می کنند </a:t>
            </a:r>
            <a:r>
              <a:rPr lang="fa-IR" dirty="0" smtClean="0">
                <a:cs typeface="B Nazanin" panose="00000400000000000000" pitchFamily="2" charset="-78"/>
              </a:rPr>
              <a:t>و از </a:t>
            </a:r>
            <a:r>
              <a:rPr lang="fa-IR" dirty="0">
                <a:cs typeface="B Nazanin" panose="00000400000000000000" pitchFamily="2" charset="-78"/>
              </a:rPr>
              <a:t>طریق انجام مهارت ها نشان داده </a:t>
            </a:r>
            <a:r>
              <a:rPr lang="fa-IR" dirty="0" smtClean="0">
                <a:cs typeface="B Nazanin" panose="00000400000000000000" pitchFamily="2" charset="-78"/>
              </a:rPr>
              <a:t>می شود</a:t>
            </a:r>
            <a:r>
              <a:rPr lang="fa-IR" dirty="0">
                <a:cs typeface="B Nazanin" panose="00000400000000000000" pitchFamily="2" charset="-78"/>
              </a:rPr>
              <a:t>. </a:t>
            </a:r>
            <a:r>
              <a:rPr lang="fa-IR" dirty="0" smtClean="0">
                <a:cs typeface="B Nazanin" panose="00000400000000000000" pitchFamily="2" charset="-78"/>
              </a:rPr>
              <a:t>این حافظه به </a:t>
            </a:r>
            <a:r>
              <a:rPr lang="fa-IR" dirty="0">
                <a:cs typeface="B Nazanin" panose="00000400000000000000" pitchFamily="2" charset="-78"/>
              </a:rPr>
              <a:t>هیپوکامپ وابسته نیست. </a:t>
            </a:r>
            <a:endParaRPr lang="fa-IR" dirty="0" smtClean="0">
              <a:cs typeface="B Nazanin" panose="00000400000000000000" pitchFamily="2" charset="-78"/>
            </a:endParaRPr>
          </a:p>
          <a:p>
            <a:pPr lvl="1" algn="just" rtl="1">
              <a:lnSpc>
                <a:spcPct val="100000"/>
              </a:lnSpc>
              <a:buClr>
                <a:srgbClr val="00FFFF"/>
              </a:buClr>
              <a:buSzPct val="80000"/>
              <a:buFont typeface="Wingdings" panose="05000000000000000000" pitchFamily="2" charset="2"/>
              <a:buChar char="§"/>
            </a:pPr>
            <a:r>
              <a:rPr lang="fa-IR" dirty="0">
                <a:cs typeface="B Nazanin" panose="00000400000000000000" pitchFamily="2" charset="-78"/>
              </a:rPr>
              <a:t>این حافظه به یادآوری خودآگاه و هشیارانه متکی نیست. فرآیند یادگیری در حافظه ضمنی ناخودآگاه است. </a:t>
            </a:r>
          </a:p>
          <a:p>
            <a:pPr lvl="1" algn="just" rtl="1">
              <a:lnSpc>
                <a:spcPct val="100000"/>
              </a:lnSpc>
              <a:buClr>
                <a:srgbClr val="00FFFF"/>
              </a:buClr>
              <a:buSzPct val="80000"/>
              <a:buFont typeface="Wingdings" panose="05000000000000000000" pitchFamily="2" charset="2"/>
              <a:buChar char="§"/>
            </a:pPr>
            <a:r>
              <a:rPr lang="fa-IR" dirty="0">
                <a:cs typeface="B Nazanin" panose="00000400000000000000" pitchFamily="2" charset="-78"/>
              </a:rPr>
              <a:t>بیان گفتاری در آن درگیر نبوده و شامل مهارت های حرکتی مثل راندن دوچرخه و یا نواختن پیانو می باشد. </a:t>
            </a:r>
          </a:p>
          <a:p>
            <a:pPr lvl="1" algn="just" rtl="1">
              <a:lnSpc>
                <a:spcPct val="100000"/>
              </a:lnSpc>
              <a:buClr>
                <a:srgbClr val="00FFFF"/>
              </a:buClr>
              <a:buSzPct val="80000"/>
              <a:buFont typeface="Wingdings" panose="05000000000000000000" pitchFamily="2" charset="2"/>
              <a:buChar char="§"/>
            </a:pPr>
            <a:r>
              <a:rPr lang="fa-IR" dirty="0" smtClean="0">
                <a:cs typeface="B Nazanin" panose="00000400000000000000" pitchFamily="2" charset="-78"/>
              </a:rPr>
              <a:t>واکنش های </a:t>
            </a:r>
            <a:r>
              <a:rPr lang="fa-IR" dirty="0">
                <a:cs typeface="B Nazanin" panose="00000400000000000000" pitchFamily="2" charset="-78"/>
              </a:rPr>
              <a:t>هیجانی شرطی شده نیز در این دسته جای دارند</a:t>
            </a:r>
            <a:r>
              <a:rPr lang="en-US" dirty="0">
                <a:cs typeface="B Nazanin" panose="00000400000000000000" pitchFamily="2" charset="-78"/>
              </a:rPr>
              <a:t>.</a:t>
            </a:r>
            <a:r>
              <a:rPr lang="fa-IR" dirty="0">
                <a:cs typeface="B Nazanin" panose="00000400000000000000" pitchFamily="2" charset="-78"/>
              </a:rPr>
              <a:t> </a:t>
            </a:r>
          </a:p>
          <a:p>
            <a:pPr marL="228600" lvl="1" algn="just" rtl="1">
              <a:lnSpc>
                <a:spcPct val="100000"/>
              </a:lnSpc>
              <a:spcBef>
                <a:spcPts val="1000"/>
              </a:spcBef>
              <a:buClr>
                <a:srgbClr val="00FFFF"/>
              </a:buClr>
              <a:buSzPct val="80000"/>
              <a:buFont typeface="Wingdings" panose="05000000000000000000" pitchFamily="2" charset="2"/>
              <a:buChar char="q"/>
            </a:pPr>
            <a:r>
              <a:rPr lang="fa-IR" sz="2800" dirty="0">
                <a:cs typeface="B Nazanin" panose="00000400000000000000" pitchFamily="2" charset="-78"/>
              </a:rPr>
              <a:t> حافظه های </a:t>
            </a:r>
            <a:r>
              <a:rPr lang="fa-IR" sz="2800" dirty="0" smtClean="0">
                <a:cs typeface="B Nazanin" panose="00000400000000000000" pitchFamily="2" charset="-78"/>
              </a:rPr>
              <a:t>اخباری (آشکار)، </a:t>
            </a:r>
            <a:r>
              <a:rPr lang="fa-IR" sz="2800" dirty="0">
                <a:cs typeface="B Nazanin" panose="00000400000000000000" pitchFamily="2" charset="-78"/>
              </a:rPr>
              <a:t>دانش مربوط به وقایع یا حقایق را ذخیره می کنند و از طریق توضیح دادن نشان داده می شوند. این حافظه نیاز به یادآوری آگاهانه و هشیارانه دارد. </a:t>
            </a:r>
          </a:p>
          <a:p>
            <a:pPr lvl="1" algn="just" rtl="1">
              <a:lnSpc>
                <a:spcPct val="100000"/>
              </a:lnSpc>
              <a:buClr>
                <a:srgbClr val="00FFFF"/>
              </a:buClr>
              <a:buSzPct val="80000"/>
              <a:buFont typeface="Wingdings" panose="05000000000000000000" pitchFamily="2" charset="2"/>
              <a:buChar char="§"/>
            </a:pPr>
            <a:r>
              <a:rPr lang="fa-IR" dirty="0">
                <a:cs typeface="B Nazanin" panose="00000400000000000000" pitchFamily="2" charset="-78"/>
              </a:rPr>
              <a:t>حافظه ی </a:t>
            </a:r>
            <a:r>
              <a:rPr lang="fa-IR" dirty="0" smtClean="0">
                <a:cs typeface="B Nazanin" panose="00000400000000000000" pitchFamily="2" charset="-78"/>
              </a:rPr>
              <a:t>معنایی: </a:t>
            </a:r>
            <a:r>
              <a:rPr lang="fa-IR" dirty="0">
                <a:cs typeface="B Nazanin" panose="00000400000000000000" pitchFamily="2" charset="-78"/>
              </a:rPr>
              <a:t>مستقل از بافتار زمان و مکان و برای حقایق می باشد. (قشر لیمبیک واسطه ی حافظه ی معنایی است) </a:t>
            </a:r>
          </a:p>
          <a:p>
            <a:pPr lvl="1" algn="just" rtl="1">
              <a:lnSpc>
                <a:spcPct val="100000"/>
              </a:lnSpc>
              <a:buClr>
                <a:srgbClr val="00FFFF"/>
              </a:buClr>
              <a:buSzPct val="80000"/>
              <a:buFont typeface="Wingdings" panose="05000000000000000000" pitchFamily="2" charset="2"/>
              <a:buChar char="§"/>
            </a:pPr>
            <a:r>
              <a:rPr lang="fa-IR" dirty="0">
                <a:cs typeface="B Nazanin" panose="00000400000000000000" pitchFamily="2" charset="-78"/>
              </a:rPr>
              <a:t> حافظه ی رویدادی: رویدادها و وقایع و تجارب سریالی (زنجیره ای) را در </a:t>
            </a:r>
            <a:r>
              <a:rPr lang="fa-IR" dirty="0" smtClean="0">
                <a:cs typeface="B Nazanin" panose="00000400000000000000" pitchFamily="2" charset="-78"/>
              </a:rPr>
              <a:t>بر می </a:t>
            </a:r>
            <a:r>
              <a:rPr lang="fa-IR" dirty="0">
                <a:cs typeface="B Nazanin" panose="00000400000000000000" pitchFamily="2" charset="-78"/>
              </a:rPr>
              <a:t>گیرد. این حافظه به بافتار زمان و مکان وابسته است. (هیپوکامپ مسئول تثبیت حافظه ی رویدادی است) </a:t>
            </a:r>
          </a:p>
          <a:p>
            <a:pPr algn="just" rtl="1">
              <a:lnSpc>
                <a:spcPct val="100000"/>
              </a:lnSpc>
              <a:buClr>
                <a:srgbClr val="00FFFF"/>
              </a:buClr>
              <a:buSzPct val="80000"/>
              <a:buFont typeface="Wingdings" panose="05000000000000000000" pitchFamily="2" charset="2"/>
              <a:buChar char="q"/>
            </a:pPr>
            <a:r>
              <a:rPr lang="fa-IR" dirty="0">
                <a:cs typeface="B Nazanin" panose="00000400000000000000" pitchFamily="2" charset="-78"/>
              </a:rPr>
              <a:t> اگر هیپوکامپ و قشر لیمبیک هر دو تخریب شوند، </a:t>
            </a:r>
            <a:r>
              <a:rPr lang="fa-IR" dirty="0" smtClean="0">
                <a:cs typeface="B Nazanin" panose="00000400000000000000" pitchFamily="2" charset="-78"/>
              </a:rPr>
              <a:t>حافظه </a:t>
            </a:r>
            <a:r>
              <a:rPr lang="fa-IR" dirty="0">
                <a:cs typeface="B Nazanin" panose="00000400000000000000" pitchFamily="2" charset="-78"/>
              </a:rPr>
              <a:t>ی اخباری (رویدادی و معنایی) از دست خواهد رفت. </a:t>
            </a:r>
          </a:p>
        </p:txBody>
      </p:sp>
      <p:sp>
        <p:nvSpPr>
          <p:cNvPr id="4" name="Slide Number Placeholder 3"/>
          <p:cNvSpPr>
            <a:spLocks noGrp="1"/>
          </p:cNvSpPr>
          <p:nvPr>
            <p:ph type="sldNum" sz="quarter" idx="12"/>
          </p:nvPr>
        </p:nvSpPr>
        <p:spPr/>
        <p:txBody>
          <a:bodyPr/>
          <a:lstStyle/>
          <a:p>
            <a:fld id="{F0B78986-2869-41C1-8CF9-4E59167B5C2C}" type="slidenum">
              <a:rPr lang="en-US" smtClean="0"/>
              <a:t>42</a:t>
            </a:fld>
            <a:endParaRPr lang="en-US"/>
          </a:p>
        </p:txBody>
      </p:sp>
      <p:sp>
        <p:nvSpPr>
          <p:cNvPr id="7" name="Rectangle 1"/>
          <p:cNvSpPr txBox="1">
            <a:spLocks noChangeArrowheads="1"/>
          </p:cNvSpPr>
          <p:nvPr/>
        </p:nvSpPr>
        <p:spPr>
          <a:xfrm>
            <a:off x="3894083" y="436123"/>
            <a:ext cx="6889532" cy="525401"/>
          </a:xfrm>
          <a:prstGeom prst="rect">
            <a:avLst/>
          </a:prstGeom>
        </p:spPr>
        <p:txBody>
          <a:bodyPr vert="horz" wrap="square" lIns="90000" tIns="46800" rIns="90000" bIns="46800" rtlCol="0" anchor="ctr">
            <a:spAutoFit/>
          </a:bodyPr>
          <a:lstStyle>
            <a:defPPr>
              <a:defRPr lang="en-US"/>
            </a:defPPr>
            <a:lvl1pPr algn="r" rtl="1">
              <a:lnSpc>
                <a:spcPct val="100000"/>
              </a:lnSpc>
              <a:spcBef>
                <a:spcPct val="0"/>
              </a:spcBef>
              <a:buClr>
                <a:srgbClr val="DFDEF6"/>
              </a:buClr>
              <a:buSzPct val="100000"/>
              <a:buNone/>
              <a:tabLst>
                <a:tab pos="723900" algn="l"/>
                <a:tab pos="1447800" algn="l"/>
                <a:tab pos="2171700" algn="l"/>
                <a:tab pos="2895600" algn="l"/>
                <a:tab pos="3619500" algn="l"/>
                <a:tab pos="4343400" algn="l"/>
                <a:tab pos="5067300" algn="l"/>
                <a:tab pos="5791200" algn="l"/>
                <a:tab pos="6515100" algn="l"/>
                <a:tab pos="7239000" algn="l"/>
                <a:tab pos="7962900" algn="l"/>
              </a:tabLst>
              <a:defRPr sz="2800">
                <a:latin typeface="+mj-lt"/>
                <a:ea typeface="+mj-ea"/>
                <a:cs typeface="B Titr" panose="00000700000000000000" pitchFamily="2" charset="-78"/>
              </a:defRPr>
            </a:lvl1pPr>
          </a:lstStyle>
          <a:p>
            <a:r>
              <a:rPr lang="fa-IR" dirty="0" smtClean="0"/>
              <a:t>حافظه </a:t>
            </a:r>
            <a:r>
              <a:rPr lang="fa-IR" dirty="0"/>
              <a:t>های بلند </a:t>
            </a:r>
            <a:r>
              <a:rPr lang="fa-IR" dirty="0" smtClean="0"/>
              <a:t>مدت </a:t>
            </a:r>
            <a:endParaRPr lang="en-US" dirty="0"/>
          </a:p>
        </p:txBody>
      </p:sp>
      <p:pic>
        <p:nvPicPr>
          <p:cNvPr id="8" name="Picture 5" descr="NeoPulseustration.jpg"/>
          <p:cNvPicPr>
            <a:picLocks noChangeAspect="1"/>
          </p:cNvPicPr>
          <p:nvPr/>
        </p:nvPicPr>
        <p:blipFill>
          <a:blip r:embed="rId3"/>
          <a:srcRect/>
          <a:stretch>
            <a:fillRect/>
          </a:stretch>
        </p:blipFill>
        <p:spPr bwMode="auto">
          <a:xfrm>
            <a:off x="1371611" y="0"/>
            <a:ext cx="1006310" cy="1261241"/>
          </a:xfrm>
          <a:prstGeom prst="rect">
            <a:avLst/>
          </a:prstGeom>
          <a:noFill/>
          <a:ln w="9525">
            <a:noFill/>
            <a:miter lim="800000"/>
            <a:headEnd/>
            <a:tailEnd/>
          </a:ln>
        </p:spPr>
      </p:pic>
    </p:spTree>
    <p:extLst>
      <p:ext uri="{BB962C8B-B14F-4D97-AF65-F5344CB8AC3E}">
        <p14:creationId xmlns:p14="http://schemas.microsoft.com/office/powerpoint/2010/main" val="277579050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872"/>
            <a:ext cx="12191999" cy="6863871"/>
          </a:xfrm>
          <a:prstGeom prst="rect">
            <a:avLst/>
          </a:prstGeom>
        </p:spPr>
      </p:pic>
      <p:sp>
        <p:nvSpPr>
          <p:cNvPr id="3" name="Content Placeholder 2"/>
          <p:cNvSpPr>
            <a:spLocks noGrp="1"/>
          </p:cNvSpPr>
          <p:nvPr>
            <p:ph idx="1"/>
          </p:nvPr>
        </p:nvSpPr>
        <p:spPr>
          <a:xfrm>
            <a:off x="1371611" y="1261246"/>
            <a:ext cx="9821905" cy="5057611"/>
          </a:xfrm>
        </p:spPr>
        <p:txBody>
          <a:bodyPr>
            <a:normAutofit/>
          </a:bodyPr>
          <a:lstStyle/>
          <a:p>
            <a:pPr algn="just" rtl="1">
              <a:lnSpc>
                <a:spcPct val="100000"/>
              </a:lnSpc>
              <a:buClr>
                <a:srgbClr val="00FFFF"/>
              </a:buClr>
              <a:buSzPct val="80000"/>
              <a:buFont typeface="Wingdings" panose="05000000000000000000" pitchFamily="2" charset="2"/>
              <a:buChar char="q"/>
            </a:pPr>
            <a:r>
              <a:rPr lang="fa-IR" sz="2600" dirty="0" smtClean="0">
                <a:cs typeface="B Nazanin" panose="00000400000000000000" pitchFamily="2" charset="-78"/>
              </a:rPr>
              <a:t> کارکرد </a:t>
            </a:r>
            <a:r>
              <a:rPr lang="fa-IR" sz="2600" dirty="0">
                <a:cs typeface="B Nazanin" panose="00000400000000000000" pitchFamily="2" charset="-78"/>
              </a:rPr>
              <a:t>اجرایی به فعالیت های شناختی از قبیل طرح ریزی، توالی رفتار، استفاده ی انعطاف پذیر از اطلاعات و رسیدن به هدف گفته می شود. بسیاری از همین فعالیت ها تحت عنوان حل مساله </a:t>
            </a:r>
            <a:r>
              <a:rPr lang="fa-IR" sz="2600" dirty="0" smtClean="0">
                <a:cs typeface="B Nazanin" panose="00000400000000000000" pitchFamily="2" charset="-78"/>
              </a:rPr>
              <a:t>نیز نامیده </a:t>
            </a:r>
            <a:r>
              <a:rPr lang="fa-IR" sz="2600" dirty="0">
                <a:cs typeface="B Nazanin" panose="00000400000000000000" pitchFamily="2" charset="-78"/>
              </a:rPr>
              <a:t>می شوند</a:t>
            </a:r>
            <a:r>
              <a:rPr lang="fa-IR" sz="2600" dirty="0" smtClean="0">
                <a:cs typeface="B Nazanin" panose="00000400000000000000" pitchFamily="2" charset="-78"/>
              </a:rPr>
              <a:t>. </a:t>
            </a:r>
          </a:p>
          <a:p>
            <a:pPr algn="just" rtl="1">
              <a:lnSpc>
                <a:spcPct val="100000"/>
              </a:lnSpc>
              <a:buClr>
                <a:srgbClr val="00FFFF"/>
              </a:buClr>
              <a:buSzPct val="80000"/>
              <a:buFont typeface="Wingdings" panose="05000000000000000000" pitchFamily="2" charset="2"/>
              <a:buChar char="q"/>
            </a:pPr>
            <a:r>
              <a:rPr lang="fa-IR" sz="2600" dirty="0" smtClean="0">
                <a:cs typeface="B Nazanin" panose="00000400000000000000" pitchFamily="2" charset="-78"/>
              </a:rPr>
              <a:t> آسیب </a:t>
            </a:r>
            <a:r>
              <a:rPr lang="fa-IR" sz="2600" dirty="0">
                <a:cs typeface="B Nazanin" panose="00000400000000000000" pitchFamily="2" charset="-78"/>
              </a:rPr>
              <a:t>لوب پیشانی کاهش ظرفیت و توانایی انجام رفتارهای معطوف به هدف است</a:t>
            </a:r>
            <a:r>
              <a:rPr lang="fa-IR" sz="2600" dirty="0" smtClean="0">
                <a:cs typeface="B Nazanin" panose="00000400000000000000" pitchFamily="2" charset="-78"/>
              </a:rPr>
              <a:t>. </a:t>
            </a:r>
          </a:p>
          <a:p>
            <a:pPr algn="just" rtl="1">
              <a:lnSpc>
                <a:spcPct val="100000"/>
              </a:lnSpc>
              <a:buClr>
                <a:srgbClr val="00FFFF"/>
              </a:buClr>
              <a:buSzPct val="80000"/>
              <a:buFont typeface="Wingdings" panose="05000000000000000000" pitchFamily="2" charset="2"/>
              <a:buChar char="q"/>
            </a:pPr>
            <a:r>
              <a:rPr lang="fa-IR" sz="2600" dirty="0" smtClean="0">
                <a:cs typeface="B Nazanin" panose="00000400000000000000" pitchFamily="2" charset="-78"/>
              </a:rPr>
              <a:t> بعضی </a:t>
            </a:r>
            <a:r>
              <a:rPr lang="fa-IR" sz="2600" dirty="0">
                <a:cs typeface="B Nazanin" panose="00000400000000000000" pitchFamily="2" charset="-78"/>
              </a:rPr>
              <a:t>از این بیماران در شروع یک عمل یا پس از </a:t>
            </a:r>
            <a:r>
              <a:rPr lang="fa-IR" sz="2600" dirty="0" smtClean="0">
                <a:cs typeface="B Nazanin" panose="00000400000000000000" pitchFamily="2" charset="-78"/>
              </a:rPr>
              <a:t>شروع، </a:t>
            </a:r>
            <a:r>
              <a:rPr lang="fa-IR" sz="2600" dirty="0">
                <a:cs typeface="B Nazanin" panose="00000400000000000000" pitchFamily="2" charset="-78"/>
              </a:rPr>
              <a:t>در خاتمه دادن به آن عمل مشکلاتی دارند</a:t>
            </a:r>
            <a:r>
              <a:rPr lang="fa-IR" sz="2600" dirty="0" smtClean="0">
                <a:cs typeface="B Nazanin" panose="00000400000000000000" pitchFamily="2" charset="-78"/>
              </a:rPr>
              <a:t>. به </a:t>
            </a:r>
            <a:r>
              <a:rPr lang="fa-IR" sz="2600" dirty="0">
                <a:cs typeface="B Nazanin" panose="00000400000000000000" pitchFamily="2" charset="-78"/>
              </a:rPr>
              <a:t>این نوع از نقص رفتاری، اینرسی روان شناسی گفته می شود. </a:t>
            </a:r>
            <a:endParaRPr lang="fa-IR" sz="2600" dirty="0" smtClean="0">
              <a:cs typeface="B Nazanin" panose="00000400000000000000" pitchFamily="2" charset="-78"/>
            </a:endParaRPr>
          </a:p>
          <a:p>
            <a:pPr algn="just" rtl="1">
              <a:lnSpc>
                <a:spcPct val="100000"/>
              </a:lnSpc>
              <a:buClr>
                <a:srgbClr val="00FFFF"/>
              </a:buClr>
              <a:buSzPct val="80000"/>
              <a:buFont typeface="Wingdings" panose="05000000000000000000" pitchFamily="2" charset="2"/>
              <a:buChar char="q"/>
            </a:pPr>
            <a:r>
              <a:rPr lang="fa-IR" sz="2600" dirty="0" smtClean="0">
                <a:cs typeface="B Nazanin" panose="00000400000000000000" pitchFamily="2" charset="-78"/>
              </a:rPr>
              <a:t> پدیده ای </a:t>
            </a:r>
            <a:r>
              <a:rPr lang="fa-IR" sz="2600" dirty="0">
                <a:cs typeface="B Nazanin" panose="00000400000000000000" pitchFamily="2" charset="-78"/>
              </a:rPr>
              <a:t>که در آن یک محرک در محیط باعث شروع یک رفتار اتوماتیک می شود، سندرم وابستگی محیطی نامیده می شود</a:t>
            </a:r>
            <a:r>
              <a:rPr lang="fa-IR" sz="2600" dirty="0" smtClean="0">
                <a:cs typeface="B Nazanin" panose="00000400000000000000" pitchFamily="2" charset="-78"/>
              </a:rPr>
              <a:t>. </a:t>
            </a:r>
            <a:r>
              <a:rPr lang="fa-IR" sz="2600" dirty="0">
                <a:cs typeface="B Nazanin" panose="00000400000000000000" pitchFamily="2" charset="-78"/>
              </a:rPr>
              <a:t>این افراد </a:t>
            </a:r>
            <a:r>
              <a:rPr lang="fa-IR" sz="2600" dirty="0" smtClean="0">
                <a:cs typeface="B Nazanin" panose="00000400000000000000" pitchFamily="2" charset="-78"/>
              </a:rPr>
              <a:t>حتی </a:t>
            </a:r>
            <a:r>
              <a:rPr lang="fa-IR" sz="2600" dirty="0">
                <a:cs typeface="B Nazanin" panose="00000400000000000000" pitchFamily="2" charset="-78"/>
              </a:rPr>
              <a:t>در حل مسائل ساده هم مشکل دارند. </a:t>
            </a:r>
            <a:endParaRPr lang="fa-IR" sz="2600" dirty="0" smtClean="0">
              <a:cs typeface="B Nazanin" panose="00000400000000000000" pitchFamily="2" charset="-78"/>
            </a:endParaRPr>
          </a:p>
          <a:p>
            <a:pPr algn="just" rtl="1">
              <a:lnSpc>
                <a:spcPct val="100000"/>
              </a:lnSpc>
              <a:buClr>
                <a:srgbClr val="00FFFF"/>
              </a:buClr>
              <a:buSzPct val="80000"/>
              <a:buFont typeface="Wingdings" panose="05000000000000000000" pitchFamily="2" charset="2"/>
              <a:buChar char="q"/>
            </a:pPr>
            <a:r>
              <a:rPr lang="fa-IR" sz="2600" dirty="0" smtClean="0">
                <a:cs typeface="B Nazanin" panose="00000400000000000000" pitchFamily="2" charset="-78"/>
              </a:rPr>
              <a:t> مثال برج لندن: </a:t>
            </a:r>
            <a:endParaRPr lang="en-US" sz="26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F0B78986-2869-41C1-8CF9-4E59167B5C2C}" type="slidenum">
              <a:rPr lang="en-US" smtClean="0"/>
              <a:t>43</a:t>
            </a:fld>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5946" y="4903074"/>
            <a:ext cx="3960425" cy="1939159"/>
          </a:xfrm>
          <a:prstGeom prst="rect">
            <a:avLst/>
          </a:prstGeom>
        </p:spPr>
      </p:pic>
      <p:sp>
        <p:nvSpPr>
          <p:cNvPr id="8" name="Rectangle 1"/>
          <p:cNvSpPr txBox="1">
            <a:spLocks noChangeArrowheads="1"/>
          </p:cNvSpPr>
          <p:nvPr/>
        </p:nvSpPr>
        <p:spPr>
          <a:xfrm>
            <a:off x="3878317" y="451889"/>
            <a:ext cx="6889532" cy="525401"/>
          </a:xfrm>
          <a:prstGeom prst="rect">
            <a:avLst/>
          </a:prstGeom>
        </p:spPr>
        <p:txBody>
          <a:bodyPr vert="horz" wrap="square" lIns="90000" tIns="46800" rIns="90000" bIns="46800" rtlCol="0" anchor="ctr">
            <a:spAutoFit/>
          </a:bodyPr>
          <a:lstStyle>
            <a:defPPr>
              <a:defRPr lang="en-US"/>
            </a:defPPr>
            <a:lvl1pPr algn="r" rtl="1">
              <a:lnSpc>
                <a:spcPct val="100000"/>
              </a:lnSpc>
              <a:spcBef>
                <a:spcPct val="0"/>
              </a:spcBef>
              <a:buClr>
                <a:srgbClr val="DFDEF6"/>
              </a:buClr>
              <a:buSzPct val="100000"/>
              <a:buNone/>
              <a:tabLst>
                <a:tab pos="723900" algn="l"/>
                <a:tab pos="1447800" algn="l"/>
                <a:tab pos="2171700" algn="l"/>
                <a:tab pos="2895600" algn="l"/>
                <a:tab pos="3619500" algn="l"/>
                <a:tab pos="4343400" algn="l"/>
                <a:tab pos="5067300" algn="l"/>
                <a:tab pos="5791200" algn="l"/>
                <a:tab pos="6515100" algn="l"/>
                <a:tab pos="7239000" algn="l"/>
                <a:tab pos="7962900" algn="l"/>
              </a:tabLst>
              <a:defRPr sz="2800">
                <a:latin typeface="+mj-lt"/>
                <a:ea typeface="+mj-ea"/>
                <a:cs typeface="B Titr" panose="00000700000000000000" pitchFamily="2" charset="-78"/>
              </a:defRPr>
            </a:lvl1pPr>
          </a:lstStyle>
          <a:p>
            <a:r>
              <a:rPr lang="fa-IR" dirty="0"/>
              <a:t>کارکرد اجرایی و حل مساله </a:t>
            </a:r>
            <a:endParaRPr lang="en-US" dirty="0"/>
          </a:p>
        </p:txBody>
      </p:sp>
      <p:pic>
        <p:nvPicPr>
          <p:cNvPr id="9" name="Picture 5" descr="NeoPulseustration.jpg"/>
          <p:cNvPicPr>
            <a:picLocks noChangeAspect="1"/>
          </p:cNvPicPr>
          <p:nvPr/>
        </p:nvPicPr>
        <p:blipFill>
          <a:blip r:embed="rId4"/>
          <a:srcRect/>
          <a:stretch>
            <a:fillRect/>
          </a:stretch>
        </p:blipFill>
        <p:spPr bwMode="auto">
          <a:xfrm>
            <a:off x="1371611" y="0"/>
            <a:ext cx="1006310" cy="1261241"/>
          </a:xfrm>
          <a:prstGeom prst="rect">
            <a:avLst/>
          </a:prstGeom>
          <a:noFill/>
          <a:ln w="9525">
            <a:noFill/>
            <a:miter lim="800000"/>
            <a:headEnd/>
            <a:tailEnd/>
          </a:ln>
        </p:spPr>
      </p:pic>
    </p:spTree>
    <p:extLst>
      <p:ext uri="{BB962C8B-B14F-4D97-AF65-F5344CB8AC3E}">
        <p14:creationId xmlns:p14="http://schemas.microsoft.com/office/powerpoint/2010/main" val="243431700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872"/>
            <a:ext cx="12191999" cy="6863871"/>
          </a:xfrm>
          <a:prstGeom prst="rect">
            <a:avLst/>
          </a:prstGeom>
        </p:spPr>
      </p:pic>
      <p:sp>
        <p:nvSpPr>
          <p:cNvPr id="3" name="Content Placeholder 2"/>
          <p:cNvSpPr>
            <a:spLocks noGrp="1"/>
          </p:cNvSpPr>
          <p:nvPr>
            <p:ph idx="1"/>
          </p:nvPr>
        </p:nvSpPr>
        <p:spPr>
          <a:xfrm>
            <a:off x="1371611" y="1292775"/>
            <a:ext cx="9821906" cy="5570592"/>
          </a:xfrm>
        </p:spPr>
        <p:txBody>
          <a:bodyPr>
            <a:normAutofit fontScale="92500"/>
          </a:bodyPr>
          <a:lstStyle/>
          <a:p>
            <a:pPr algn="just" rtl="1">
              <a:lnSpc>
                <a:spcPct val="110000"/>
              </a:lnSpc>
              <a:buClr>
                <a:srgbClr val="00FFFF"/>
              </a:buClr>
              <a:buSzPct val="80000"/>
              <a:buFont typeface="Wingdings" panose="05000000000000000000" pitchFamily="2" charset="2"/>
              <a:buChar char="q"/>
            </a:pPr>
            <a:r>
              <a:rPr lang="fa-IR" dirty="0" smtClean="0">
                <a:cs typeface="B Nazanin" panose="00000400000000000000" pitchFamily="2" charset="-78"/>
              </a:rPr>
              <a:t> فرآیندهای </a:t>
            </a:r>
            <a:r>
              <a:rPr lang="fa-IR" dirty="0">
                <a:cs typeface="B Nazanin" panose="00000400000000000000" pitchFamily="2" charset="-78"/>
              </a:rPr>
              <a:t>توجهی خودکار احتیاج به کنترل آگاهانه </a:t>
            </a:r>
            <a:r>
              <a:rPr lang="fa-IR" dirty="0" smtClean="0">
                <a:cs typeface="B Nazanin" panose="00000400000000000000" pitchFamily="2" charset="-78"/>
              </a:rPr>
              <a:t>ندارند. وقتی یک </a:t>
            </a:r>
            <a:r>
              <a:rPr lang="fa-IR" dirty="0">
                <a:cs typeface="B Nazanin" panose="00000400000000000000" pitchFamily="2" charset="-78"/>
              </a:rPr>
              <a:t>نفر موقعیت های آشنا را تجربه می </a:t>
            </a:r>
            <a:r>
              <a:rPr lang="fa-IR" dirty="0" smtClean="0">
                <a:cs typeface="B Nazanin" panose="00000400000000000000" pitchFamily="2" charset="-78"/>
              </a:rPr>
              <a:t>کند آن </a:t>
            </a:r>
            <a:r>
              <a:rPr lang="fa-IR" dirty="0">
                <a:cs typeface="B Nazanin" panose="00000400000000000000" pitchFamily="2" charset="-78"/>
              </a:rPr>
              <a:t>ها اتفاق می </a:t>
            </a:r>
            <a:r>
              <a:rPr lang="fa-IR" dirty="0" smtClean="0">
                <a:cs typeface="B Nazanin" panose="00000400000000000000" pitchFamily="2" charset="-78"/>
              </a:rPr>
              <a:t>افتند، </a:t>
            </a:r>
            <a:r>
              <a:rPr lang="fa-IR" dirty="0">
                <a:cs typeface="B Nazanin" panose="00000400000000000000" pitchFamily="2" charset="-78"/>
              </a:rPr>
              <a:t>سپس محرک های محیطی باعث شلیک یا شروع پاسخ های خودکار می </a:t>
            </a:r>
            <a:r>
              <a:rPr lang="fa-IR" dirty="0" smtClean="0">
                <a:cs typeface="B Nazanin" panose="00000400000000000000" pitchFamily="2" charset="-78"/>
              </a:rPr>
              <a:t>کنند. (</a:t>
            </a:r>
            <a:r>
              <a:rPr lang="fa-IR" dirty="0">
                <a:cs typeface="B Nazanin" panose="00000400000000000000" pitchFamily="2" charset="-78"/>
              </a:rPr>
              <a:t>راندن </a:t>
            </a:r>
            <a:r>
              <a:rPr lang="fa-IR" dirty="0" smtClean="0">
                <a:cs typeface="B Nazanin" panose="00000400000000000000" pitchFamily="2" charset="-78"/>
              </a:rPr>
              <a:t>اتومبیل) </a:t>
            </a:r>
          </a:p>
          <a:p>
            <a:pPr algn="just" rtl="1">
              <a:lnSpc>
                <a:spcPct val="110000"/>
              </a:lnSpc>
              <a:buClr>
                <a:srgbClr val="00FFFF"/>
              </a:buClr>
              <a:buSzPct val="80000"/>
              <a:buFont typeface="Wingdings" panose="05000000000000000000" pitchFamily="2" charset="2"/>
              <a:buChar char="q"/>
            </a:pPr>
            <a:r>
              <a:rPr lang="fa-IR" dirty="0" smtClean="0">
                <a:cs typeface="B Nazanin" panose="00000400000000000000" pitchFamily="2" charset="-78"/>
              </a:rPr>
              <a:t> فرآیندهای </a:t>
            </a:r>
            <a:r>
              <a:rPr lang="fa-IR" dirty="0">
                <a:cs typeface="B Nazanin" panose="00000400000000000000" pitchFamily="2" charset="-78"/>
              </a:rPr>
              <a:t>توجهی کنترل شده احتیاج به کنترل آگاهانه دارند. وقتی یک نفر با موقعیت های جدید یا دشوار رو به رو می شود </a:t>
            </a:r>
            <a:r>
              <a:rPr lang="fa-IR" dirty="0" smtClean="0">
                <a:cs typeface="B Nazanin" panose="00000400000000000000" pitchFamily="2" charset="-78"/>
              </a:rPr>
              <a:t>(هیچ </a:t>
            </a:r>
            <a:r>
              <a:rPr lang="fa-IR" dirty="0">
                <a:cs typeface="B Nazanin" panose="00000400000000000000" pitchFamily="2" charset="-78"/>
              </a:rPr>
              <a:t>واکنش یاد گرفته شده ی قبلی برای آن </a:t>
            </a:r>
            <a:r>
              <a:rPr lang="fa-IR" dirty="0" smtClean="0">
                <a:cs typeface="B Nazanin" panose="00000400000000000000" pitchFamily="2" charset="-78"/>
              </a:rPr>
              <a:t>ندارد) </a:t>
            </a:r>
            <a:r>
              <a:rPr lang="fa-IR" dirty="0">
                <a:cs typeface="B Nazanin" panose="00000400000000000000" pitchFamily="2" charset="-78"/>
              </a:rPr>
              <a:t>این </a:t>
            </a:r>
            <a:r>
              <a:rPr lang="fa-IR" dirty="0" smtClean="0">
                <a:cs typeface="B Nazanin" panose="00000400000000000000" pitchFamily="2" charset="-78"/>
              </a:rPr>
              <a:t>فرآیندهای </a:t>
            </a:r>
            <a:r>
              <a:rPr lang="fa-IR" dirty="0">
                <a:cs typeface="B Nazanin" panose="00000400000000000000" pitchFamily="2" charset="-78"/>
              </a:rPr>
              <a:t>توجهی شروع به کار می کنند</a:t>
            </a:r>
            <a:r>
              <a:rPr lang="fa-IR" dirty="0" smtClean="0">
                <a:cs typeface="B Nazanin" panose="00000400000000000000" pitchFamily="2" charset="-78"/>
              </a:rPr>
              <a:t>. (</a:t>
            </a:r>
            <a:r>
              <a:rPr lang="fa-IR" dirty="0">
                <a:cs typeface="B Nazanin" panose="00000400000000000000" pitchFamily="2" charset="-78"/>
              </a:rPr>
              <a:t>حل مساله</a:t>
            </a:r>
            <a:r>
              <a:rPr lang="fa-IR" dirty="0" smtClean="0">
                <a:cs typeface="B Nazanin" panose="00000400000000000000" pitchFamily="2" charset="-78"/>
              </a:rPr>
              <a:t>) </a:t>
            </a:r>
          </a:p>
          <a:p>
            <a:pPr algn="just" rtl="1">
              <a:lnSpc>
                <a:spcPct val="110000"/>
              </a:lnSpc>
              <a:buClr>
                <a:srgbClr val="00FFFF"/>
              </a:buClr>
              <a:buSzPct val="80000"/>
              <a:buFont typeface="Wingdings" panose="05000000000000000000" pitchFamily="2" charset="2"/>
              <a:buChar char="q"/>
            </a:pPr>
            <a:r>
              <a:rPr lang="fa-IR" dirty="0" smtClean="0">
                <a:cs typeface="B Nazanin" panose="00000400000000000000" pitchFamily="2" charset="-78"/>
              </a:rPr>
              <a:t> مدلی </a:t>
            </a:r>
            <a:r>
              <a:rPr lang="fa-IR" dirty="0">
                <a:cs typeface="B Nazanin" panose="00000400000000000000" pitchFamily="2" charset="-78"/>
              </a:rPr>
              <a:t>بر پایه ی طرح واره های عمل </a:t>
            </a:r>
            <a:r>
              <a:rPr lang="fa-IR" dirty="0" smtClean="0">
                <a:cs typeface="B Nazanin" panose="00000400000000000000" pitchFamily="2" charset="-78"/>
              </a:rPr>
              <a:t>مطرح شد. این مدل دارای ساختارهایی هست </a:t>
            </a:r>
            <a:r>
              <a:rPr lang="fa-IR" dirty="0">
                <a:cs typeface="B Nazanin" panose="00000400000000000000" pitchFamily="2" charset="-78"/>
              </a:rPr>
              <a:t>که </a:t>
            </a:r>
            <a:r>
              <a:rPr lang="fa-IR" dirty="0" smtClean="0">
                <a:cs typeface="B Nazanin" panose="00000400000000000000" pitchFamily="2" charset="-78"/>
              </a:rPr>
              <a:t>فرآیندهای </a:t>
            </a:r>
            <a:r>
              <a:rPr lang="fa-IR" dirty="0">
                <a:cs typeface="B Nazanin" panose="00000400000000000000" pitchFamily="2" charset="-78"/>
              </a:rPr>
              <a:t>توجهی خودکار را کنترل می </a:t>
            </a:r>
            <a:r>
              <a:rPr lang="fa-IR" dirty="0" smtClean="0">
                <a:cs typeface="B Nazanin" panose="00000400000000000000" pitchFamily="2" charset="-78"/>
              </a:rPr>
              <a:t>کند. </a:t>
            </a:r>
            <a:r>
              <a:rPr lang="fa-IR" dirty="0">
                <a:cs typeface="B Nazanin" panose="00000400000000000000" pitchFamily="2" charset="-78"/>
              </a:rPr>
              <a:t>یک طرح واره ی عمل می تواند به عنوان یک قانون تولیدی اگر – آن گاه تصور </a:t>
            </a:r>
            <a:r>
              <a:rPr lang="fa-IR" dirty="0" smtClean="0">
                <a:cs typeface="B Nazanin" panose="00000400000000000000" pitchFamily="2" charset="-78"/>
              </a:rPr>
              <a:t>شود. </a:t>
            </a:r>
          </a:p>
          <a:p>
            <a:pPr algn="just" rtl="1">
              <a:lnSpc>
                <a:spcPct val="110000"/>
              </a:lnSpc>
              <a:buClr>
                <a:srgbClr val="00FFFF"/>
              </a:buClr>
              <a:buSzPct val="80000"/>
              <a:buFont typeface="Wingdings" panose="05000000000000000000" pitchFamily="2" charset="2"/>
              <a:buChar char="q"/>
            </a:pPr>
            <a:r>
              <a:rPr lang="fa-IR" dirty="0" smtClean="0">
                <a:cs typeface="B Nazanin" panose="00000400000000000000" pitchFamily="2" charset="-78"/>
              </a:rPr>
              <a:t> مسأله: </a:t>
            </a:r>
            <a:r>
              <a:rPr lang="fa-IR" dirty="0">
                <a:cs typeface="B Nazanin" panose="00000400000000000000" pitchFamily="2" charset="-78"/>
              </a:rPr>
              <a:t>در </a:t>
            </a:r>
            <a:r>
              <a:rPr lang="fa-IR" dirty="0" smtClean="0">
                <a:cs typeface="B Nazanin" panose="00000400000000000000" pitchFamily="2" charset="-78"/>
              </a:rPr>
              <a:t>هر موقعیت، </a:t>
            </a:r>
            <a:r>
              <a:rPr lang="fa-IR" dirty="0">
                <a:cs typeface="B Nazanin" panose="00000400000000000000" pitchFamily="2" charset="-78"/>
              </a:rPr>
              <a:t>معمولاٌ فقط </a:t>
            </a:r>
            <a:r>
              <a:rPr lang="fa-IR" dirty="0" smtClean="0">
                <a:cs typeface="B Nazanin" panose="00000400000000000000" pitchFamily="2" charset="-78"/>
              </a:rPr>
              <a:t>یک </a:t>
            </a:r>
            <a:r>
              <a:rPr lang="fa-IR" dirty="0">
                <a:cs typeface="B Nazanin" panose="00000400000000000000" pitchFamily="2" charset="-78"/>
              </a:rPr>
              <a:t>یا تعداد کمی از مدل ها باید در هر لحظه اجرا شوند</a:t>
            </a:r>
            <a:r>
              <a:rPr lang="fa-IR" dirty="0" smtClean="0">
                <a:cs typeface="B Nazanin" panose="00000400000000000000" pitchFamily="2" charset="-78"/>
              </a:rPr>
              <a:t>. </a:t>
            </a:r>
          </a:p>
          <a:p>
            <a:pPr algn="just" rtl="1">
              <a:lnSpc>
                <a:spcPct val="110000"/>
              </a:lnSpc>
              <a:buClr>
                <a:srgbClr val="00FFFF"/>
              </a:buClr>
              <a:buSzPct val="80000"/>
              <a:buFont typeface="Wingdings" panose="05000000000000000000" pitchFamily="2" charset="2"/>
              <a:buChar char="q"/>
            </a:pPr>
            <a:r>
              <a:rPr lang="fa-IR" dirty="0" smtClean="0">
                <a:cs typeface="B Nazanin" panose="00000400000000000000" pitchFamily="2" charset="-78"/>
              </a:rPr>
              <a:t> پیشنهاد: </a:t>
            </a:r>
            <a:r>
              <a:rPr lang="fa-IR" dirty="0">
                <a:cs typeface="B Nazanin" panose="00000400000000000000" pitchFamily="2" charset="-78"/>
              </a:rPr>
              <a:t>تنظیم رقابتی </a:t>
            </a:r>
            <a:r>
              <a:rPr lang="fa-IR" dirty="0" smtClean="0">
                <a:cs typeface="B Nazanin" panose="00000400000000000000" pitchFamily="2" charset="-78"/>
              </a:rPr>
              <a:t>و سیستم </a:t>
            </a:r>
            <a:r>
              <a:rPr lang="fa-IR" dirty="0">
                <a:cs typeface="B Nazanin" panose="00000400000000000000" pitchFamily="2" charset="-78"/>
              </a:rPr>
              <a:t>توجهی نظارتی </a:t>
            </a:r>
            <a:endParaRPr lang="en-US" dirty="0">
              <a:cs typeface="B Nazanin" panose="00000400000000000000" pitchFamily="2" charset="-78"/>
            </a:endParaRPr>
          </a:p>
          <a:p>
            <a:pPr algn="just" rtl="1">
              <a:lnSpc>
                <a:spcPct val="110000"/>
              </a:lnSpc>
              <a:buClr>
                <a:srgbClr val="00FFFF"/>
              </a:buClr>
              <a:buSzPct val="80000"/>
              <a:buFont typeface="Wingdings" panose="05000000000000000000" pitchFamily="2" charset="2"/>
              <a:buChar char="q"/>
            </a:pPr>
            <a:endParaRPr lang="en-US"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F0B78986-2869-41C1-8CF9-4E59167B5C2C}" type="slidenum">
              <a:rPr lang="en-US" smtClean="0"/>
              <a:t>44</a:t>
            </a:fld>
            <a:endParaRPr lang="en-US"/>
          </a:p>
        </p:txBody>
      </p:sp>
      <p:sp>
        <p:nvSpPr>
          <p:cNvPr id="7" name="Rectangle 1"/>
          <p:cNvSpPr txBox="1">
            <a:spLocks noChangeArrowheads="1"/>
          </p:cNvSpPr>
          <p:nvPr/>
        </p:nvSpPr>
        <p:spPr>
          <a:xfrm>
            <a:off x="3878317" y="451889"/>
            <a:ext cx="6889532" cy="525401"/>
          </a:xfrm>
          <a:prstGeom prst="rect">
            <a:avLst/>
          </a:prstGeom>
        </p:spPr>
        <p:txBody>
          <a:bodyPr vert="horz" wrap="square" lIns="90000" tIns="46800" rIns="90000" bIns="46800" rtlCol="0" anchor="ctr">
            <a:spAutoFit/>
          </a:bodyPr>
          <a:lstStyle>
            <a:defPPr>
              <a:defRPr lang="en-US"/>
            </a:defPPr>
            <a:lvl1pPr algn="r" rtl="1">
              <a:lnSpc>
                <a:spcPct val="100000"/>
              </a:lnSpc>
              <a:spcBef>
                <a:spcPct val="0"/>
              </a:spcBef>
              <a:buClr>
                <a:srgbClr val="DFDEF6"/>
              </a:buClr>
              <a:buSzPct val="100000"/>
              <a:buNone/>
              <a:tabLst>
                <a:tab pos="723900" algn="l"/>
                <a:tab pos="1447800" algn="l"/>
                <a:tab pos="2171700" algn="l"/>
                <a:tab pos="2895600" algn="l"/>
                <a:tab pos="3619500" algn="l"/>
                <a:tab pos="4343400" algn="l"/>
                <a:tab pos="5067300" algn="l"/>
                <a:tab pos="5791200" algn="l"/>
                <a:tab pos="6515100" algn="l"/>
                <a:tab pos="7239000" algn="l"/>
                <a:tab pos="7962900" algn="l"/>
              </a:tabLst>
              <a:defRPr sz="2800">
                <a:latin typeface="+mj-lt"/>
                <a:ea typeface="+mj-ea"/>
                <a:cs typeface="B Titr" panose="00000700000000000000" pitchFamily="2" charset="-78"/>
              </a:defRPr>
            </a:lvl1pPr>
          </a:lstStyle>
          <a:p>
            <a:r>
              <a:rPr lang="fa-IR" dirty="0"/>
              <a:t>نظریه های کارکرد اجرایی </a:t>
            </a:r>
            <a:endParaRPr lang="en-US" dirty="0"/>
          </a:p>
        </p:txBody>
      </p:sp>
      <p:pic>
        <p:nvPicPr>
          <p:cNvPr id="8" name="Picture 5" descr="NeoPulseustration.jpg"/>
          <p:cNvPicPr>
            <a:picLocks noChangeAspect="1"/>
          </p:cNvPicPr>
          <p:nvPr/>
        </p:nvPicPr>
        <p:blipFill>
          <a:blip r:embed="rId3"/>
          <a:srcRect/>
          <a:stretch>
            <a:fillRect/>
          </a:stretch>
        </p:blipFill>
        <p:spPr bwMode="auto">
          <a:xfrm>
            <a:off x="1371611" y="0"/>
            <a:ext cx="1006310" cy="1261241"/>
          </a:xfrm>
          <a:prstGeom prst="rect">
            <a:avLst/>
          </a:prstGeom>
          <a:noFill/>
          <a:ln w="9525">
            <a:noFill/>
            <a:miter lim="800000"/>
            <a:headEnd/>
            <a:tailEnd/>
          </a:ln>
        </p:spPr>
      </p:pic>
    </p:spTree>
    <p:extLst>
      <p:ext uri="{BB962C8B-B14F-4D97-AF65-F5344CB8AC3E}">
        <p14:creationId xmlns:p14="http://schemas.microsoft.com/office/powerpoint/2010/main" val="198075783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872"/>
            <a:ext cx="12191999" cy="6863871"/>
          </a:xfrm>
          <a:prstGeom prst="rect">
            <a:avLst/>
          </a:prstGeom>
        </p:spPr>
      </p:pic>
      <p:sp>
        <p:nvSpPr>
          <p:cNvPr id="3" name="Content Placeholder 2"/>
          <p:cNvSpPr>
            <a:spLocks noGrp="1"/>
          </p:cNvSpPr>
          <p:nvPr>
            <p:ph idx="1"/>
          </p:nvPr>
        </p:nvSpPr>
        <p:spPr>
          <a:xfrm>
            <a:off x="1371611" y="1245480"/>
            <a:ext cx="9806142" cy="5221232"/>
          </a:xfrm>
        </p:spPr>
        <p:txBody>
          <a:bodyPr>
            <a:normAutofit fontScale="92500"/>
          </a:bodyPr>
          <a:lstStyle/>
          <a:p>
            <a:pPr algn="just" rtl="1">
              <a:buClr>
                <a:srgbClr val="00FFFF"/>
              </a:buClr>
              <a:buSzPct val="80000"/>
              <a:buFont typeface="Wingdings" panose="05000000000000000000" pitchFamily="2" charset="2"/>
              <a:buChar char="q"/>
            </a:pPr>
            <a:r>
              <a:rPr lang="fa-IR" dirty="0" smtClean="0">
                <a:cs typeface="B Nazanin" panose="00000400000000000000" pitchFamily="2" charset="-78"/>
              </a:rPr>
              <a:t> تنظیم رقابتی: </a:t>
            </a:r>
          </a:p>
          <a:p>
            <a:pPr lvl="1" algn="just" rtl="1">
              <a:buClr>
                <a:srgbClr val="00FFFF"/>
              </a:buClr>
              <a:buFont typeface="Wingdings" panose="05000000000000000000" pitchFamily="2" charset="2"/>
              <a:buChar char="§"/>
            </a:pPr>
            <a:r>
              <a:rPr lang="fa-IR" sz="2800" dirty="0" smtClean="0">
                <a:cs typeface="B Nazanin" panose="00000400000000000000" pitchFamily="2" charset="-78"/>
              </a:rPr>
              <a:t> برای </a:t>
            </a:r>
            <a:r>
              <a:rPr lang="fa-IR" sz="2800" dirty="0">
                <a:cs typeface="B Nazanin" panose="00000400000000000000" pitchFamily="2" charset="-78"/>
              </a:rPr>
              <a:t>اداره و کنترل عملکردهای عادتی و روزمره و همچنین تکالیف جدید و غیر تکراری استفاده می شود. </a:t>
            </a:r>
            <a:endParaRPr lang="fa-IR" sz="2800" dirty="0" smtClean="0">
              <a:cs typeface="B Nazanin" panose="00000400000000000000" pitchFamily="2" charset="-78"/>
            </a:endParaRPr>
          </a:p>
          <a:p>
            <a:pPr lvl="1" algn="just" rtl="1">
              <a:buClr>
                <a:srgbClr val="00FFFF"/>
              </a:buClr>
              <a:buFont typeface="Wingdings" panose="05000000000000000000" pitchFamily="2" charset="2"/>
              <a:buChar char="§"/>
            </a:pPr>
            <a:r>
              <a:rPr lang="fa-IR" sz="2800" dirty="0" smtClean="0">
                <a:cs typeface="B Nazanin" panose="00000400000000000000" pitchFamily="2" charset="-78"/>
              </a:rPr>
              <a:t> تنظیم </a:t>
            </a:r>
            <a:r>
              <a:rPr lang="fa-IR" sz="2800" dirty="0">
                <a:cs typeface="B Nazanin" panose="00000400000000000000" pitchFamily="2" charset="-78"/>
              </a:rPr>
              <a:t>رقابتی مانع از فعال سازی هم زمان طرح واره های چندگانه می شود و باعث شلیک و فعال سازی مناسب ترین آن ها می </a:t>
            </a:r>
            <a:r>
              <a:rPr lang="fa-IR" sz="2800" dirty="0" smtClean="0">
                <a:cs typeface="B Nazanin" panose="00000400000000000000" pitchFamily="2" charset="-78"/>
              </a:rPr>
              <a:t>شود. تنظیم </a:t>
            </a:r>
            <a:r>
              <a:rPr lang="fa-IR" sz="2800" dirty="0">
                <a:cs typeface="B Nazanin" panose="00000400000000000000" pitchFamily="2" charset="-78"/>
              </a:rPr>
              <a:t>رقابتی بیان می کند که شما نمی توانید در یک لحظه دو کار را انجام دهید</a:t>
            </a:r>
            <a:r>
              <a:rPr lang="fa-IR" sz="2800" dirty="0" smtClean="0">
                <a:cs typeface="B Nazanin" panose="00000400000000000000" pitchFamily="2" charset="-78"/>
              </a:rPr>
              <a:t>. (فشار دادن همزمان پدال </a:t>
            </a:r>
            <a:r>
              <a:rPr lang="fa-IR" sz="2800" dirty="0">
                <a:cs typeface="B Nazanin" panose="00000400000000000000" pitchFamily="2" charset="-78"/>
              </a:rPr>
              <a:t>گاز و </a:t>
            </a:r>
            <a:r>
              <a:rPr lang="fa-IR" sz="2800" dirty="0" smtClean="0">
                <a:cs typeface="B Nazanin" panose="00000400000000000000" pitchFamily="2" charset="-78"/>
              </a:rPr>
              <a:t>ترمز) </a:t>
            </a:r>
          </a:p>
          <a:p>
            <a:pPr lvl="1" algn="just" rtl="1">
              <a:buClr>
                <a:srgbClr val="00FFFF"/>
              </a:buClr>
              <a:buFont typeface="Wingdings" panose="05000000000000000000" pitchFamily="2" charset="2"/>
              <a:buChar char="§"/>
            </a:pPr>
            <a:r>
              <a:rPr lang="fa-IR" sz="2800" dirty="0" smtClean="0">
                <a:cs typeface="B Nazanin" panose="00000400000000000000" pitchFamily="2" charset="-78"/>
              </a:rPr>
              <a:t> برای </a:t>
            </a:r>
            <a:r>
              <a:rPr lang="fa-IR" sz="2800" dirty="0">
                <a:cs typeface="B Nazanin" panose="00000400000000000000" pitchFamily="2" charset="-78"/>
              </a:rPr>
              <a:t>حل مسائلی که مربوط به موقعیت های جدید هستند، طرح واره های موجود شکست می </a:t>
            </a:r>
            <a:r>
              <a:rPr lang="fa-IR" sz="2800" dirty="0" smtClean="0">
                <a:cs typeface="B Nazanin" panose="00000400000000000000" pitchFamily="2" charset="-78"/>
              </a:rPr>
              <a:t>خورند. (هیچ </a:t>
            </a:r>
            <a:r>
              <a:rPr lang="fa-IR" sz="2800" dirty="0">
                <a:cs typeface="B Nazanin" panose="00000400000000000000" pitchFamily="2" charset="-78"/>
              </a:rPr>
              <a:t>راه حل قبلی وجود </a:t>
            </a:r>
            <a:r>
              <a:rPr lang="fa-IR" sz="2800" dirty="0" smtClean="0">
                <a:cs typeface="B Nazanin" panose="00000400000000000000" pitchFamily="2" charset="-78"/>
              </a:rPr>
              <a:t>ندارد) </a:t>
            </a:r>
          </a:p>
          <a:p>
            <a:pPr algn="just" rtl="1">
              <a:lnSpc>
                <a:spcPct val="100000"/>
              </a:lnSpc>
              <a:buClr>
                <a:srgbClr val="00FFFF"/>
              </a:buClr>
              <a:buSzPct val="80000"/>
              <a:buFont typeface="Wingdings" panose="05000000000000000000" pitchFamily="2" charset="2"/>
              <a:buChar char="q"/>
            </a:pPr>
            <a:r>
              <a:rPr lang="fa-IR" dirty="0" smtClean="0">
                <a:cs typeface="B Nazanin" panose="00000400000000000000" pitchFamily="2" charset="-78"/>
              </a:rPr>
              <a:t> سیستم </a:t>
            </a:r>
            <a:r>
              <a:rPr lang="fa-IR" dirty="0">
                <a:cs typeface="B Nazanin" panose="00000400000000000000" pitchFamily="2" charset="-78"/>
              </a:rPr>
              <a:t>توجهی نظارتی (</a:t>
            </a:r>
            <a:r>
              <a:rPr lang="en-US" sz="2400" dirty="0">
                <a:latin typeface="Times New Roman" panose="02020603050405020304" pitchFamily="18" charset="0"/>
                <a:cs typeface="Times New Roman" panose="02020603050405020304" pitchFamily="18" charset="0"/>
              </a:rPr>
              <a:t>SAS</a:t>
            </a:r>
            <a:r>
              <a:rPr lang="fa-IR" dirty="0" smtClean="0">
                <a:cs typeface="B Nazanin" panose="00000400000000000000" pitchFamily="2" charset="-78"/>
              </a:rPr>
              <a:t>): </a:t>
            </a:r>
            <a:endParaRPr lang="fa-IR" dirty="0">
              <a:cs typeface="B Nazanin" panose="00000400000000000000" pitchFamily="2" charset="-78"/>
            </a:endParaRPr>
          </a:p>
          <a:p>
            <a:pPr lvl="1" algn="just" rtl="1">
              <a:lnSpc>
                <a:spcPct val="100000"/>
              </a:lnSpc>
              <a:buClr>
                <a:srgbClr val="00FFFF"/>
              </a:buClr>
              <a:buFont typeface="Wingdings" panose="05000000000000000000" pitchFamily="2" charset="2"/>
              <a:buChar char="§"/>
            </a:pPr>
            <a:r>
              <a:rPr lang="fa-IR" sz="2800" dirty="0" smtClean="0">
                <a:cs typeface="B Nazanin" panose="00000400000000000000" pitchFamily="2" charset="-78"/>
              </a:rPr>
              <a:t> فقط </a:t>
            </a:r>
            <a:r>
              <a:rPr lang="fa-IR" sz="2800" dirty="0">
                <a:cs typeface="B Nazanin" panose="00000400000000000000" pitchFamily="2" charset="-78"/>
              </a:rPr>
              <a:t>برای کارهای غیر تکراری استفاده می شود. </a:t>
            </a:r>
          </a:p>
          <a:p>
            <a:pPr lvl="1" algn="just" rtl="1">
              <a:lnSpc>
                <a:spcPct val="110000"/>
              </a:lnSpc>
              <a:buClr>
                <a:srgbClr val="00FFFF"/>
              </a:buClr>
              <a:buFont typeface="Wingdings" panose="05000000000000000000" pitchFamily="2" charset="2"/>
              <a:buChar char="§"/>
            </a:pPr>
            <a:r>
              <a:rPr lang="fa-IR" dirty="0" smtClean="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SAS</a:t>
            </a:r>
            <a:r>
              <a:rPr lang="fa-IR" sz="2800" dirty="0" smtClean="0">
                <a:cs typeface="B Nazanin" panose="00000400000000000000" pitchFamily="2" charset="-78"/>
              </a:rPr>
              <a:t> </a:t>
            </a:r>
            <a:r>
              <a:rPr lang="fa-IR" sz="2800" dirty="0">
                <a:cs typeface="B Nazanin" panose="00000400000000000000" pitchFamily="2" charset="-78"/>
              </a:rPr>
              <a:t>طرح واره های نامناسبی که به صورت تصادفی فعال می شوند را می تواند مهار یا خاموش کند. </a:t>
            </a:r>
            <a:endParaRPr lang="en-US" sz="2800" dirty="0">
              <a:cs typeface="B Nazanin" panose="00000400000000000000" pitchFamily="2" charset="-78"/>
            </a:endParaRPr>
          </a:p>
          <a:p>
            <a:pPr lvl="1" algn="just" rtl="1"/>
            <a:endParaRPr lang="fa-IR" sz="2800" dirty="0" smtClean="0">
              <a:cs typeface="B Nazanin" panose="00000400000000000000" pitchFamily="2" charset="-78"/>
            </a:endParaRPr>
          </a:p>
          <a:p>
            <a:pPr lvl="1" algn="just" rtl="1"/>
            <a:endParaRPr lang="en-US" sz="28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F0B78986-2869-41C1-8CF9-4E59167B5C2C}" type="slidenum">
              <a:rPr lang="en-US" smtClean="0"/>
              <a:t>45</a:t>
            </a:fld>
            <a:endParaRPr lang="en-US"/>
          </a:p>
        </p:txBody>
      </p:sp>
      <p:sp>
        <p:nvSpPr>
          <p:cNvPr id="7" name="Rectangle 1"/>
          <p:cNvSpPr txBox="1">
            <a:spLocks noChangeArrowheads="1"/>
          </p:cNvSpPr>
          <p:nvPr/>
        </p:nvSpPr>
        <p:spPr>
          <a:xfrm>
            <a:off x="3878317" y="451889"/>
            <a:ext cx="6889532" cy="525401"/>
          </a:xfrm>
          <a:prstGeom prst="rect">
            <a:avLst/>
          </a:prstGeom>
        </p:spPr>
        <p:txBody>
          <a:bodyPr vert="horz" wrap="square" lIns="90000" tIns="46800" rIns="90000" bIns="46800" rtlCol="0" anchor="ctr">
            <a:spAutoFit/>
          </a:bodyPr>
          <a:lstStyle>
            <a:defPPr>
              <a:defRPr lang="en-US"/>
            </a:defPPr>
            <a:lvl1pPr algn="r" rtl="1">
              <a:lnSpc>
                <a:spcPct val="100000"/>
              </a:lnSpc>
              <a:spcBef>
                <a:spcPct val="0"/>
              </a:spcBef>
              <a:buClr>
                <a:srgbClr val="DFDEF6"/>
              </a:buClr>
              <a:buSzPct val="100000"/>
              <a:buNone/>
              <a:tabLst>
                <a:tab pos="723900" algn="l"/>
                <a:tab pos="1447800" algn="l"/>
                <a:tab pos="2171700" algn="l"/>
                <a:tab pos="2895600" algn="l"/>
                <a:tab pos="3619500" algn="l"/>
                <a:tab pos="4343400" algn="l"/>
                <a:tab pos="5067300" algn="l"/>
                <a:tab pos="5791200" algn="l"/>
                <a:tab pos="6515100" algn="l"/>
                <a:tab pos="7239000" algn="l"/>
                <a:tab pos="7962900" algn="l"/>
              </a:tabLst>
              <a:defRPr sz="2800">
                <a:latin typeface="+mj-lt"/>
                <a:ea typeface="+mj-ea"/>
                <a:cs typeface="B Titr" panose="00000700000000000000" pitchFamily="2" charset="-78"/>
              </a:defRPr>
            </a:lvl1pPr>
          </a:lstStyle>
          <a:p>
            <a:r>
              <a:rPr lang="fa-IR" dirty="0"/>
              <a:t>تنظیم رقابتی و سیستم توجهی </a:t>
            </a:r>
            <a:r>
              <a:rPr lang="fa-IR" dirty="0" smtClean="0"/>
              <a:t>نظارتی </a:t>
            </a:r>
            <a:endParaRPr lang="en-US" dirty="0"/>
          </a:p>
        </p:txBody>
      </p:sp>
      <p:pic>
        <p:nvPicPr>
          <p:cNvPr id="8" name="Picture 5" descr="NeoPulseustration.jpg"/>
          <p:cNvPicPr>
            <a:picLocks noChangeAspect="1"/>
          </p:cNvPicPr>
          <p:nvPr/>
        </p:nvPicPr>
        <p:blipFill>
          <a:blip r:embed="rId3"/>
          <a:srcRect/>
          <a:stretch>
            <a:fillRect/>
          </a:stretch>
        </p:blipFill>
        <p:spPr bwMode="auto">
          <a:xfrm>
            <a:off x="1371611" y="0"/>
            <a:ext cx="1006310" cy="1261241"/>
          </a:xfrm>
          <a:prstGeom prst="rect">
            <a:avLst/>
          </a:prstGeom>
          <a:noFill/>
          <a:ln w="9525">
            <a:noFill/>
            <a:miter lim="800000"/>
            <a:headEnd/>
            <a:tailEnd/>
          </a:ln>
        </p:spPr>
      </p:pic>
    </p:spTree>
    <p:extLst>
      <p:ext uri="{BB962C8B-B14F-4D97-AF65-F5344CB8AC3E}">
        <p14:creationId xmlns:p14="http://schemas.microsoft.com/office/powerpoint/2010/main" val="276104548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872"/>
            <a:ext cx="12191999" cy="6863871"/>
          </a:xfrm>
          <a:prstGeom prst="rect">
            <a:avLst/>
          </a:prstGeom>
        </p:spPr>
      </p:pic>
      <p:sp>
        <p:nvSpPr>
          <p:cNvPr id="3" name="Content Placeholder 2"/>
          <p:cNvSpPr>
            <a:spLocks noGrp="1"/>
          </p:cNvSpPr>
          <p:nvPr>
            <p:ph idx="1"/>
          </p:nvPr>
        </p:nvSpPr>
        <p:spPr>
          <a:xfrm>
            <a:off x="1371611" y="1355838"/>
            <a:ext cx="9837672" cy="5189703"/>
          </a:xfrm>
        </p:spPr>
        <p:txBody>
          <a:bodyPr>
            <a:normAutofit fontScale="92500" lnSpcReduction="10000"/>
          </a:bodyPr>
          <a:lstStyle/>
          <a:p>
            <a:pPr algn="just" rtl="1">
              <a:lnSpc>
                <a:spcPct val="110000"/>
              </a:lnSpc>
              <a:buClr>
                <a:srgbClr val="00FFFF"/>
              </a:buClr>
              <a:buSzPct val="80000"/>
              <a:buFont typeface="Wingdings" panose="05000000000000000000" pitchFamily="2" charset="2"/>
              <a:buChar char="q"/>
            </a:pPr>
            <a:r>
              <a:rPr lang="fa-IR" dirty="0" smtClean="0">
                <a:cs typeface="B Nazanin" panose="00000400000000000000" pitchFamily="2" charset="-78"/>
              </a:rPr>
              <a:t> اطلاعاتی </a:t>
            </a:r>
            <a:r>
              <a:rPr lang="fa-IR" dirty="0">
                <a:cs typeface="B Nazanin" panose="00000400000000000000" pitchFamily="2" charset="-78"/>
              </a:rPr>
              <a:t>که یک شی را بازنمایی می کند، در مناطق جداگانه ای از مغز پخش هستند. چطور همه ی این اطلاعات با هم یکی می شوند تا ادراک واحدی از یک شی را ایجاد کنند؟ این سوال در مورد </a:t>
            </a:r>
            <a:r>
              <a:rPr lang="fa-IR" dirty="0" smtClean="0">
                <a:cs typeface="B Nazanin" panose="00000400000000000000" pitchFamily="2" charset="-78"/>
              </a:rPr>
              <a:t>یکپارچگی خصوصیات </a:t>
            </a:r>
            <a:r>
              <a:rPr lang="fa-IR" dirty="0">
                <a:cs typeface="B Nazanin" panose="00000400000000000000" pitchFamily="2" charset="-78"/>
              </a:rPr>
              <a:t>مختلف یک شی مساله ی الحاق نامیده می شود</a:t>
            </a:r>
            <a:r>
              <a:rPr lang="fa-IR" dirty="0" smtClean="0">
                <a:cs typeface="B Nazanin" panose="00000400000000000000" pitchFamily="2" charset="-78"/>
              </a:rPr>
              <a:t>. </a:t>
            </a:r>
          </a:p>
          <a:p>
            <a:pPr algn="just" rtl="1">
              <a:lnSpc>
                <a:spcPct val="110000"/>
              </a:lnSpc>
              <a:buClr>
                <a:srgbClr val="00FFFF"/>
              </a:buClr>
              <a:buSzPct val="80000"/>
              <a:buFont typeface="Wingdings" panose="05000000000000000000" pitchFamily="2" charset="2"/>
              <a:buChar char="q"/>
            </a:pPr>
            <a:r>
              <a:rPr lang="fa-IR" dirty="0" smtClean="0">
                <a:cs typeface="B Nazanin" panose="00000400000000000000" pitchFamily="2" charset="-78"/>
              </a:rPr>
              <a:t> محققان </a:t>
            </a:r>
            <a:r>
              <a:rPr lang="fa-IR" dirty="0">
                <a:cs typeface="B Nazanin" panose="00000400000000000000" pitchFamily="2" charset="-78"/>
              </a:rPr>
              <a:t>پیشنهاد کردند که یک شی توسط فعالیت هماهنگ و به هم پیوسته ی مجموعه ای از سلول ها بازنمایی می شود. به فعالیت هماهنگ سلول ها، هم زمانی عصبی گفته می شود</a:t>
            </a:r>
            <a:r>
              <a:rPr lang="fa-IR" dirty="0" smtClean="0">
                <a:cs typeface="B Nazanin" panose="00000400000000000000" pitchFamily="2" charset="-78"/>
              </a:rPr>
              <a:t>. </a:t>
            </a:r>
          </a:p>
          <a:p>
            <a:pPr algn="just" rtl="1">
              <a:lnSpc>
                <a:spcPct val="110000"/>
              </a:lnSpc>
              <a:buClr>
                <a:srgbClr val="00FFFF"/>
              </a:buClr>
              <a:buSzPct val="80000"/>
              <a:buFont typeface="Wingdings" panose="05000000000000000000" pitchFamily="2" charset="2"/>
              <a:buChar char="q"/>
            </a:pPr>
            <a:r>
              <a:rPr lang="fa-IR" dirty="0" smtClean="0">
                <a:cs typeface="B Nazanin" panose="00000400000000000000" pitchFamily="2" charset="-78"/>
              </a:rPr>
              <a:t> همان </a:t>
            </a:r>
            <a:r>
              <a:rPr lang="fa-IR" dirty="0">
                <a:cs typeface="B Nazanin" panose="00000400000000000000" pitchFamily="2" charset="-78"/>
              </a:rPr>
              <a:t>گروه هایی از نورون ها که خصوصیت ویژه ای را رمزگذاری می کنند، می توانند در ترکیبات سلولی یا گروه های چندگانه شرکت کنند</a:t>
            </a:r>
            <a:r>
              <a:rPr lang="fa-IR" dirty="0" smtClean="0">
                <a:cs typeface="B Nazanin" panose="00000400000000000000" pitchFamily="2" charset="-78"/>
              </a:rPr>
              <a:t>. </a:t>
            </a:r>
          </a:p>
          <a:p>
            <a:pPr algn="just" rtl="1">
              <a:lnSpc>
                <a:spcPct val="110000"/>
              </a:lnSpc>
              <a:buClr>
                <a:srgbClr val="00FFFF"/>
              </a:buClr>
              <a:buSzPct val="80000"/>
              <a:buFont typeface="Wingdings" panose="05000000000000000000" pitchFamily="2" charset="2"/>
              <a:buChar char="q"/>
            </a:pPr>
            <a:r>
              <a:rPr lang="fa-IR" dirty="0" smtClean="0">
                <a:cs typeface="B Nazanin" panose="00000400000000000000" pitchFamily="2" charset="-78"/>
              </a:rPr>
              <a:t> وقتی </a:t>
            </a:r>
            <a:r>
              <a:rPr lang="fa-IR" dirty="0">
                <a:cs typeface="B Nazanin" panose="00000400000000000000" pitchFamily="2" charset="-78"/>
              </a:rPr>
              <a:t>فرد به ماشین قرمز نگاه می کند</a:t>
            </a:r>
            <a:r>
              <a:rPr lang="fa-IR" dirty="0" smtClean="0">
                <a:cs typeface="B Nazanin" panose="00000400000000000000" pitchFamily="2" charset="-78"/>
              </a:rPr>
              <a:t>، </a:t>
            </a:r>
            <a:r>
              <a:rPr lang="fa-IR" dirty="0">
                <a:cs typeface="B Nazanin" panose="00000400000000000000" pitchFamily="2" charset="-78"/>
              </a:rPr>
              <a:t>شبکه ای از سلول ها که رنگ قرمز را باز نمایی می </a:t>
            </a:r>
            <a:r>
              <a:rPr lang="fa-IR" dirty="0" smtClean="0">
                <a:cs typeface="B Nazanin" panose="00000400000000000000" pitchFamily="2" charset="-78"/>
              </a:rPr>
              <a:t>کنند در گروهی </a:t>
            </a:r>
            <a:r>
              <a:rPr lang="fa-IR" dirty="0">
                <a:cs typeface="B Nazanin" panose="00000400000000000000" pitchFamily="2" charset="-78"/>
              </a:rPr>
              <a:t>از سلول ها که مسئول بازشناسی ماشین </a:t>
            </a:r>
            <a:r>
              <a:rPr lang="fa-IR" dirty="0" smtClean="0">
                <a:cs typeface="B Nazanin" panose="00000400000000000000" pitchFamily="2" charset="-78"/>
              </a:rPr>
              <a:t>هستند </a:t>
            </a:r>
            <a:r>
              <a:rPr lang="fa-IR" dirty="0">
                <a:cs typeface="B Nazanin" panose="00000400000000000000" pitchFamily="2" charset="-78"/>
              </a:rPr>
              <a:t>ظاهر </a:t>
            </a:r>
            <a:r>
              <a:rPr lang="fa-IR" dirty="0" smtClean="0">
                <a:cs typeface="B Nazanin" panose="00000400000000000000" pitchFamily="2" charset="-78"/>
              </a:rPr>
              <a:t>می شوند</a:t>
            </a:r>
            <a:r>
              <a:rPr lang="fa-IR" dirty="0">
                <a:cs typeface="B Nazanin" panose="00000400000000000000" pitchFamily="2" charset="-78"/>
              </a:rPr>
              <a:t>. همان سلول ها ممکن است در مجموعه ی دیگری شرکت کنند، مثل وقتی که فرد یک گوجه فرنگی را می بیند.</a:t>
            </a:r>
            <a:endParaRPr lang="en-US"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F0B78986-2869-41C1-8CF9-4E59167B5C2C}" type="slidenum">
              <a:rPr lang="en-US" smtClean="0"/>
              <a:t>46</a:t>
            </a:fld>
            <a:endParaRPr lang="en-US"/>
          </a:p>
        </p:txBody>
      </p:sp>
      <p:sp>
        <p:nvSpPr>
          <p:cNvPr id="7" name="Rectangle 1"/>
          <p:cNvSpPr txBox="1">
            <a:spLocks noChangeArrowheads="1"/>
          </p:cNvSpPr>
          <p:nvPr/>
        </p:nvSpPr>
        <p:spPr>
          <a:xfrm>
            <a:off x="3878317" y="451889"/>
            <a:ext cx="6889532" cy="525401"/>
          </a:xfrm>
          <a:prstGeom prst="rect">
            <a:avLst/>
          </a:prstGeom>
        </p:spPr>
        <p:txBody>
          <a:bodyPr vert="horz" wrap="square" lIns="90000" tIns="46800" rIns="90000" bIns="46800" rtlCol="0" anchor="ctr">
            <a:spAutoFit/>
          </a:bodyPr>
          <a:lstStyle>
            <a:defPPr>
              <a:defRPr lang="en-US"/>
            </a:defPPr>
            <a:lvl1pPr algn="r" rtl="1">
              <a:lnSpc>
                <a:spcPct val="100000"/>
              </a:lnSpc>
              <a:spcBef>
                <a:spcPct val="0"/>
              </a:spcBef>
              <a:buClr>
                <a:srgbClr val="DFDEF6"/>
              </a:buClr>
              <a:buSzPct val="100000"/>
              <a:buNone/>
              <a:tabLst>
                <a:tab pos="723900" algn="l"/>
                <a:tab pos="1447800" algn="l"/>
                <a:tab pos="2171700" algn="l"/>
                <a:tab pos="2895600" algn="l"/>
                <a:tab pos="3619500" algn="l"/>
                <a:tab pos="4343400" algn="l"/>
                <a:tab pos="5067300" algn="l"/>
                <a:tab pos="5791200" algn="l"/>
                <a:tab pos="6515100" algn="l"/>
                <a:tab pos="7239000" algn="l"/>
                <a:tab pos="7962900" algn="l"/>
              </a:tabLst>
              <a:defRPr sz="2800">
                <a:latin typeface="+mj-lt"/>
                <a:ea typeface="+mj-ea"/>
                <a:cs typeface="B Titr" panose="00000700000000000000" pitchFamily="2" charset="-78"/>
              </a:defRPr>
            </a:lvl1pPr>
          </a:lstStyle>
          <a:p>
            <a:r>
              <a:rPr lang="fa-IR" dirty="0"/>
              <a:t>الحاق و هم زمانی </a:t>
            </a:r>
            <a:r>
              <a:rPr lang="fa-IR" dirty="0" smtClean="0"/>
              <a:t>عصبی </a:t>
            </a:r>
            <a:endParaRPr lang="en-US" dirty="0"/>
          </a:p>
        </p:txBody>
      </p:sp>
      <p:pic>
        <p:nvPicPr>
          <p:cNvPr id="8" name="Picture 5" descr="NeoPulseustration.jpg"/>
          <p:cNvPicPr>
            <a:picLocks noChangeAspect="1"/>
          </p:cNvPicPr>
          <p:nvPr/>
        </p:nvPicPr>
        <p:blipFill>
          <a:blip r:embed="rId3"/>
          <a:srcRect/>
          <a:stretch>
            <a:fillRect/>
          </a:stretch>
        </p:blipFill>
        <p:spPr bwMode="auto">
          <a:xfrm>
            <a:off x="1371611" y="0"/>
            <a:ext cx="1006310" cy="1261241"/>
          </a:xfrm>
          <a:prstGeom prst="rect">
            <a:avLst/>
          </a:prstGeom>
          <a:noFill/>
          <a:ln w="9525">
            <a:noFill/>
            <a:miter lim="800000"/>
            <a:headEnd/>
            <a:tailEnd/>
          </a:ln>
        </p:spPr>
      </p:pic>
    </p:spTree>
    <p:extLst>
      <p:ext uri="{BB962C8B-B14F-4D97-AF65-F5344CB8AC3E}">
        <p14:creationId xmlns:p14="http://schemas.microsoft.com/office/powerpoint/2010/main" val="325223581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872"/>
            <a:ext cx="12191999" cy="6863871"/>
          </a:xfrm>
          <a:prstGeom prst="rect">
            <a:avLst/>
          </a:prstGeom>
        </p:spPr>
      </p:pic>
      <p:sp>
        <p:nvSpPr>
          <p:cNvPr id="9" name="Rectangle 1"/>
          <p:cNvSpPr txBox="1">
            <a:spLocks noChangeArrowheads="1"/>
          </p:cNvSpPr>
          <p:nvPr/>
        </p:nvSpPr>
        <p:spPr>
          <a:xfrm>
            <a:off x="3878317" y="451889"/>
            <a:ext cx="6889532" cy="525401"/>
          </a:xfrm>
          <a:prstGeom prst="rect">
            <a:avLst/>
          </a:prstGeom>
        </p:spPr>
        <p:txBody>
          <a:bodyPr vert="horz" wrap="square" lIns="90000" tIns="46800" rIns="90000" bIns="46800" rtlCol="0" anchor="ctr">
            <a:spAutoFit/>
          </a:bodyPr>
          <a:lstStyle>
            <a:defPPr>
              <a:defRPr lang="en-US"/>
            </a:defPPr>
            <a:lvl1pPr algn="r" rtl="1">
              <a:lnSpc>
                <a:spcPct val="100000"/>
              </a:lnSpc>
              <a:spcBef>
                <a:spcPct val="0"/>
              </a:spcBef>
              <a:buClr>
                <a:srgbClr val="DFDEF6"/>
              </a:buClr>
              <a:buSzPct val="100000"/>
              <a:buNone/>
              <a:tabLst>
                <a:tab pos="723900" algn="l"/>
                <a:tab pos="1447800" algn="l"/>
                <a:tab pos="2171700" algn="l"/>
                <a:tab pos="2895600" algn="l"/>
                <a:tab pos="3619500" algn="l"/>
                <a:tab pos="4343400" algn="l"/>
                <a:tab pos="5067300" algn="l"/>
                <a:tab pos="5791200" algn="l"/>
                <a:tab pos="6515100" algn="l"/>
                <a:tab pos="7239000" algn="l"/>
                <a:tab pos="7962900" algn="l"/>
              </a:tabLst>
              <a:defRPr sz="2800">
                <a:latin typeface="+mj-lt"/>
                <a:ea typeface="+mj-ea"/>
                <a:cs typeface="B Titr" panose="00000700000000000000" pitchFamily="2" charset="-78"/>
              </a:defRPr>
            </a:lvl1pPr>
          </a:lstStyle>
          <a:p>
            <a:r>
              <a:rPr lang="fa-IR" dirty="0"/>
              <a:t>حالت های </a:t>
            </a:r>
            <a:r>
              <a:rPr lang="fa-IR" dirty="0" smtClean="0"/>
              <a:t>مغزی </a:t>
            </a:r>
            <a:endParaRPr lang="en-US" dirty="0"/>
          </a:p>
        </p:txBody>
      </p:sp>
      <p:sp>
        <p:nvSpPr>
          <p:cNvPr id="10" name="Content Placeholder 2"/>
          <p:cNvSpPr txBox="1">
            <a:spLocks/>
          </p:cNvSpPr>
          <p:nvPr/>
        </p:nvSpPr>
        <p:spPr>
          <a:xfrm>
            <a:off x="1008993" y="990060"/>
            <a:ext cx="10499835" cy="5726055"/>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rtl="1">
              <a:lnSpc>
                <a:spcPct val="120000"/>
              </a:lnSpc>
              <a:buNone/>
            </a:pPr>
            <a:r>
              <a:rPr lang="fa-IR" sz="3100" dirty="0">
                <a:cs typeface="B Nazanin" panose="00000400000000000000" pitchFamily="2" charset="-78"/>
              </a:rPr>
              <a:t>بین نیمکره چپ و راست یک ارتعاش یا نوسان مداوم برقرار است. این که ما در کدام حالت </a:t>
            </a:r>
            <a:r>
              <a:rPr lang="fa-IR" sz="3100" dirty="0" smtClean="0">
                <a:cs typeface="B Nazanin" panose="00000400000000000000" pitchFamily="2" charset="-78"/>
              </a:rPr>
              <a:t>انرژی قرار داریم ارتباط مستقیم به فرکانس مغزی دارد. هر نورون ولتاژی دارد که با تغییرات یونی درون و بیرون سلول تغییر خواهد کرد. با تحریک اولین نورون تغییرات یونی ادامه خواهند یافت و موجی از جریان الکتریکی در منطقه ایجاد خواهد شد. به این برانگیختگی و خاموشی متناوب، موج </a:t>
            </a:r>
            <a:r>
              <a:rPr lang="fa-IR" sz="3100" dirty="0">
                <a:cs typeface="B Nazanin" panose="00000400000000000000" pitchFamily="2" charset="-78"/>
              </a:rPr>
              <a:t>مغزی می‌ گوییم</a:t>
            </a:r>
            <a:r>
              <a:rPr lang="en-US" sz="3100" dirty="0">
                <a:cs typeface="B Nazanin" panose="00000400000000000000" pitchFamily="2" charset="-78"/>
              </a:rPr>
              <a:t>.</a:t>
            </a:r>
            <a:r>
              <a:rPr lang="fa-IR" sz="3100" dirty="0">
                <a:cs typeface="B Nazanin" panose="00000400000000000000" pitchFamily="2" charset="-78"/>
              </a:rPr>
              <a:t> </a:t>
            </a:r>
          </a:p>
          <a:p>
            <a:pPr marL="0" indent="0" algn="just" rtl="1">
              <a:lnSpc>
                <a:spcPct val="100000"/>
              </a:lnSpc>
              <a:buFont typeface="Arial" panose="020B0604020202020204" pitchFamily="34" charset="0"/>
              <a:buNone/>
            </a:pPr>
            <a:r>
              <a:rPr lang="fa-IR" b="1" dirty="0" smtClean="0">
                <a:solidFill>
                  <a:srgbClr val="00FF99"/>
                </a:solidFill>
                <a:cs typeface="B Nazanin" panose="00000400000000000000" pitchFamily="2" charset="-78"/>
              </a:rPr>
              <a:t>بتا: </a:t>
            </a:r>
          </a:p>
          <a:p>
            <a:pPr marL="0" indent="0" algn="just" rtl="1">
              <a:lnSpc>
                <a:spcPct val="100000"/>
              </a:lnSpc>
              <a:buFont typeface="Arial" panose="020B0604020202020204" pitchFamily="34" charset="0"/>
              <a:buNone/>
            </a:pPr>
            <a:endParaRPr lang="fa-IR" b="1" dirty="0" smtClean="0">
              <a:solidFill>
                <a:srgbClr val="008E40"/>
              </a:solidFill>
              <a:cs typeface="B Nazanin" panose="00000400000000000000" pitchFamily="2" charset="-78"/>
            </a:endParaRPr>
          </a:p>
          <a:p>
            <a:pPr marL="0" indent="0" algn="just" rtl="1">
              <a:lnSpc>
                <a:spcPct val="100000"/>
              </a:lnSpc>
              <a:buFont typeface="Arial" panose="020B0604020202020204" pitchFamily="34" charset="0"/>
              <a:buNone/>
            </a:pPr>
            <a:endParaRPr lang="fa-IR" b="1" dirty="0" smtClean="0">
              <a:solidFill>
                <a:srgbClr val="008E40"/>
              </a:solidFill>
              <a:cs typeface="B Nazanin" panose="00000400000000000000" pitchFamily="2" charset="-78"/>
            </a:endParaRPr>
          </a:p>
          <a:p>
            <a:pPr marL="0" indent="0" algn="just" rtl="1">
              <a:buFont typeface="Arial" panose="020B0604020202020204" pitchFamily="34" charset="0"/>
              <a:buNone/>
            </a:pPr>
            <a:endParaRPr lang="fa-IR" sz="2400" dirty="0" smtClean="0">
              <a:cs typeface="B Nazanin" panose="00000400000000000000" pitchFamily="2" charset="-78"/>
            </a:endParaRPr>
          </a:p>
          <a:p>
            <a:pPr marL="0" indent="0" algn="just" rtl="1">
              <a:buFont typeface="Arial" panose="020B0604020202020204" pitchFamily="34" charset="0"/>
              <a:buNone/>
            </a:pPr>
            <a:r>
              <a:rPr lang="fa-IR" b="1" dirty="0" smtClean="0">
                <a:solidFill>
                  <a:srgbClr val="00FF99"/>
                </a:solidFill>
                <a:cs typeface="B Nazanin" panose="00000400000000000000" pitchFamily="2" charset="-78"/>
              </a:rPr>
              <a:t>آلفا: </a:t>
            </a:r>
          </a:p>
          <a:p>
            <a:pPr marL="0" indent="0" algn="just" rtl="1">
              <a:buFont typeface="Arial" panose="020B0604020202020204" pitchFamily="34" charset="0"/>
              <a:buNone/>
            </a:pPr>
            <a:endParaRPr lang="fa-IR" b="1" dirty="0" smtClean="0">
              <a:solidFill>
                <a:srgbClr val="008E40"/>
              </a:solidFill>
              <a:cs typeface="B Nazanin" panose="00000400000000000000" pitchFamily="2" charset="-78"/>
            </a:endParaRPr>
          </a:p>
          <a:p>
            <a:pPr marL="0" indent="0" algn="just" rtl="1">
              <a:buFont typeface="Arial" panose="020B0604020202020204" pitchFamily="34" charset="0"/>
              <a:buNone/>
            </a:pPr>
            <a:endParaRPr lang="fa-IR" b="1" dirty="0" smtClean="0">
              <a:solidFill>
                <a:srgbClr val="008E40"/>
              </a:solidFill>
              <a:cs typeface="B Nazanin" panose="00000400000000000000" pitchFamily="2" charset="-78"/>
            </a:endParaRPr>
          </a:p>
          <a:p>
            <a:pPr marL="0" indent="0" algn="just" rtl="1">
              <a:buFont typeface="Arial" panose="020B0604020202020204" pitchFamily="34" charset="0"/>
              <a:buNone/>
            </a:pPr>
            <a:endParaRPr lang="fa-IR" b="1" dirty="0" smtClean="0">
              <a:solidFill>
                <a:srgbClr val="008E40"/>
              </a:solidFill>
              <a:cs typeface="B Nazanin" panose="00000400000000000000" pitchFamily="2" charset="-78"/>
            </a:endParaRPr>
          </a:p>
          <a:p>
            <a:pPr marL="0" indent="0" algn="just" rtl="1">
              <a:buFont typeface="Arial" panose="020B0604020202020204" pitchFamily="34" charset="0"/>
              <a:buNone/>
            </a:pPr>
            <a:endParaRPr lang="fa-IR" b="1" dirty="0" smtClean="0">
              <a:solidFill>
                <a:srgbClr val="008E40"/>
              </a:solidFill>
              <a:cs typeface="B Nazanin" panose="00000400000000000000" pitchFamily="2" charset="-78"/>
            </a:endParaRPr>
          </a:p>
          <a:p>
            <a:pPr marL="0" indent="0" algn="just" rtl="1">
              <a:buFont typeface="Arial" panose="020B0604020202020204" pitchFamily="34" charset="0"/>
              <a:buNone/>
            </a:pPr>
            <a:r>
              <a:rPr lang="fa-IR" b="1" dirty="0" smtClean="0">
                <a:solidFill>
                  <a:srgbClr val="00FF99"/>
                </a:solidFill>
                <a:cs typeface="B Nazanin" panose="00000400000000000000" pitchFamily="2" charset="-78"/>
              </a:rPr>
              <a:t>تتا: </a:t>
            </a:r>
            <a:r>
              <a:rPr lang="fa-IR" sz="3100" dirty="0" smtClean="0">
                <a:cs typeface="B Nazanin" panose="00000400000000000000" pitchFamily="2" charset="-78"/>
              </a:rPr>
              <a:t>5 تا 7 نوسان در ثانیه (حالت خواب یا خواب سبک) </a:t>
            </a:r>
          </a:p>
          <a:p>
            <a:pPr marL="0" indent="0" algn="just" rtl="1">
              <a:buFont typeface="Arial" panose="020B0604020202020204" pitchFamily="34" charset="0"/>
              <a:buNone/>
            </a:pPr>
            <a:r>
              <a:rPr lang="fa-IR" b="1" dirty="0" smtClean="0">
                <a:solidFill>
                  <a:srgbClr val="00FF99"/>
                </a:solidFill>
                <a:cs typeface="B Nazanin" panose="00000400000000000000" pitchFamily="2" charset="-78"/>
              </a:rPr>
              <a:t>دلتا: </a:t>
            </a:r>
            <a:r>
              <a:rPr lang="fa-IR" sz="3100" dirty="0" smtClean="0">
                <a:cs typeface="B Nazanin" panose="00000400000000000000" pitchFamily="2" charset="-78"/>
              </a:rPr>
              <a:t>0.5 تا 4 نوسان در ثانیه (خواب عمیق) </a:t>
            </a:r>
          </a:p>
        </p:txBody>
      </p:sp>
      <p:sp>
        <p:nvSpPr>
          <p:cNvPr id="11" name="Content Placeholder 2"/>
          <p:cNvSpPr txBox="1">
            <a:spLocks/>
          </p:cNvSpPr>
          <p:nvPr/>
        </p:nvSpPr>
        <p:spPr>
          <a:xfrm>
            <a:off x="1355844" y="2595555"/>
            <a:ext cx="9412004" cy="1640970"/>
          </a:xfrm>
          <a:prstGeom prst="rect">
            <a:avLst/>
          </a:prstGeom>
        </p:spPr>
        <p:txBody>
          <a:bodyPr vert="horz" lIns="91440" tIns="45720" rIns="91440" bIns="45720" rtlCol="0">
            <a:noAutofit/>
          </a:bodyPr>
          <a:lstStyle>
            <a:lvl1pPr marL="228600" indent="-228600" algn="just" rtl="1">
              <a:lnSpc>
                <a:spcPct val="90000"/>
              </a:lnSpc>
              <a:spcBef>
                <a:spcPts val="1000"/>
              </a:spcBef>
              <a:buFont typeface="Arial" panose="020B0604020202020204" pitchFamily="34" charset="0"/>
              <a:buChar char="•"/>
              <a:defRPr sz="2800">
                <a:cs typeface="B Nazanin" panose="00000400000000000000" pitchFamily="2" charset="-78"/>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1" algn="r" rtl="1">
              <a:buClr>
                <a:srgbClr val="00FFFF"/>
              </a:buClr>
              <a:buFont typeface="Wingdings" panose="05000000000000000000" pitchFamily="2" charset="2"/>
              <a:buChar char="§"/>
            </a:pPr>
            <a:r>
              <a:rPr lang="fa-IR" dirty="0" smtClean="0"/>
              <a:t> </a:t>
            </a:r>
            <a:r>
              <a:rPr lang="fa-IR" dirty="0">
                <a:cs typeface="B Nazanin" panose="00000400000000000000" pitchFamily="2" charset="-78"/>
              </a:rPr>
              <a:t>اگر ارتعاش مغزی در هر ثانیه بین 14 تا 26 باشد، انسان در وضعیت بتا قرار دارد. </a:t>
            </a:r>
          </a:p>
          <a:p>
            <a:pPr lvl="1" algn="r" rtl="1">
              <a:buClr>
                <a:srgbClr val="00FFFF"/>
              </a:buClr>
              <a:buFont typeface="Wingdings" panose="05000000000000000000" pitchFamily="2" charset="2"/>
              <a:buChar char="§"/>
            </a:pPr>
            <a:r>
              <a:rPr lang="fa-IR" dirty="0">
                <a:cs typeface="B Nazanin" panose="00000400000000000000" pitchFamily="2" charset="-78"/>
              </a:rPr>
              <a:t>انسان در حالت عادی (بیداری) در وضعیت بتا قرار دارد. </a:t>
            </a:r>
          </a:p>
          <a:p>
            <a:pPr lvl="1" algn="r" rtl="1">
              <a:buClr>
                <a:srgbClr val="00FFFF"/>
              </a:buClr>
              <a:buFont typeface="Wingdings" panose="05000000000000000000" pitchFamily="2" charset="2"/>
              <a:buChar char="§"/>
            </a:pPr>
            <a:r>
              <a:rPr lang="fa-IR" dirty="0">
                <a:cs typeface="B Nazanin" panose="00000400000000000000" pitchFamily="2" charset="-78"/>
              </a:rPr>
              <a:t>اگر ذهن یا جسم به شدت تحت تأثیر یا درگیر موضوعی باشد ارتعاش مغزی تا 30 نوسان افزایش پیدا می کند. به این حالت بتای سریع گفته می شود. </a:t>
            </a:r>
          </a:p>
        </p:txBody>
      </p:sp>
      <p:sp>
        <p:nvSpPr>
          <p:cNvPr id="12" name="Content Placeholder 2"/>
          <p:cNvSpPr txBox="1">
            <a:spLocks/>
          </p:cNvSpPr>
          <p:nvPr/>
        </p:nvSpPr>
        <p:spPr>
          <a:xfrm>
            <a:off x="1387377" y="4209409"/>
            <a:ext cx="9396238" cy="1635602"/>
          </a:xfrm>
          <a:prstGeom prst="rect">
            <a:avLst/>
          </a:prstGeom>
        </p:spPr>
        <p:txBody>
          <a:bodyPr vert="horz" lIns="91440" tIns="45720" rIns="91440" bIns="45720" rtlCol="0">
            <a:noAutofit/>
          </a:bodyPr>
          <a:lstStyle>
            <a:lvl1pPr marL="228600" indent="-228600" algn="just" rtl="1">
              <a:lnSpc>
                <a:spcPct val="90000"/>
              </a:lnSpc>
              <a:spcBef>
                <a:spcPts val="1000"/>
              </a:spcBef>
              <a:buFont typeface="Arial" panose="020B0604020202020204" pitchFamily="34" charset="0"/>
              <a:buChar char="•"/>
              <a:defRPr sz="2800">
                <a:cs typeface="B Nazanin" panose="00000400000000000000" pitchFamily="2" charset="-78"/>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1" algn="r" rtl="1">
              <a:buClr>
                <a:srgbClr val="00FFFF"/>
              </a:buClr>
              <a:buFont typeface="Wingdings" panose="05000000000000000000" pitchFamily="2" charset="2"/>
              <a:buChar char="§"/>
            </a:pPr>
            <a:r>
              <a:rPr lang="fa-IR" dirty="0">
                <a:cs typeface="B Nazanin" panose="00000400000000000000" pitchFamily="2" charset="-78"/>
              </a:rPr>
              <a:t>وقتی که جسم و ذهن در آرامش است ارتعاش مغزی 8 تا 13 نوسان در ثانیه خواهد بود. </a:t>
            </a:r>
          </a:p>
          <a:p>
            <a:pPr lvl="1" algn="r" rtl="1">
              <a:buClr>
                <a:srgbClr val="00FFFF"/>
              </a:buClr>
              <a:buFont typeface="Wingdings" panose="05000000000000000000" pitchFamily="2" charset="2"/>
              <a:buChar char="§"/>
            </a:pPr>
            <a:r>
              <a:rPr lang="fa-IR" dirty="0">
                <a:cs typeface="B Nazanin" panose="00000400000000000000" pitchFamily="2" charset="-78"/>
              </a:rPr>
              <a:t>در این حالت ضربان قلب 3 عدد در دقیقه کاهش پیدا می کند. (بدن در تعادل است) </a:t>
            </a:r>
          </a:p>
          <a:p>
            <a:pPr lvl="1" algn="r" rtl="1">
              <a:buClr>
                <a:srgbClr val="00FFFF"/>
              </a:buClr>
              <a:buFont typeface="Wingdings" panose="05000000000000000000" pitchFamily="2" charset="2"/>
              <a:buChar char="§"/>
            </a:pPr>
            <a:r>
              <a:rPr lang="fa-IR" dirty="0">
                <a:cs typeface="B Nazanin" panose="00000400000000000000" pitchFamily="2" charset="-78"/>
              </a:rPr>
              <a:t>اکثر اکتشافات بشری در حالت آلفا برای دانشمندان صورت گرفته است. </a:t>
            </a:r>
            <a:endParaRPr lang="en-US" dirty="0">
              <a:cs typeface="B Nazanin" panose="00000400000000000000" pitchFamily="2" charset="-78"/>
            </a:endParaRPr>
          </a:p>
          <a:p>
            <a:pPr lvl="1" algn="r" rtl="1">
              <a:buClr>
                <a:srgbClr val="00FFFF"/>
              </a:buClr>
              <a:buFont typeface="Wingdings" panose="05000000000000000000" pitchFamily="2" charset="2"/>
              <a:buChar char="§"/>
            </a:pPr>
            <a:r>
              <a:rPr lang="fa-IR" dirty="0">
                <a:cs typeface="B Nazanin" panose="00000400000000000000" pitchFamily="2" charset="-78"/>
              </a:rPr>
              <a:t>معصومین و پیامبران اولوالعزم همیشه در وضعیت آلفا بودند. </a:t>
            </a:r>
          </a:p>
        </p:txBody>
      </p:sp>
    </p:spTree>
    <p:extLst>
      <p:ext uri="{BB962C8B-B14F-4D97-AF65-F5344CB8AC3E}">
        <p14:creationId xmlns:p14="http://schemas.microsoft.com/office/powerpoint/2010/main" val="53648057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872"/>
            <a:ext cx="12191999" cy="6863871"/>
          </a:xfrm>
          <a:prstGeom prst="rect">
            <a:avLst/>
          </a:prstGeom>
        </p:spPr>
      </p:pic>
      <p:sp>
        <p:nvSpPr>
          <p:cNvPr id="6" name="Rectangle 1"/>
          <p:cNvSpPr>
            <a:spLocks noGrp="1" noChangeArrowheads="1"/>
          </p:cNvSpPr>
          <p:nvPr>
            <p:ph type="title"/>
          </p:nvPr>
        </p:nvSpPr>
        <p:spPr>
          <a:xfrm>
            <a:off x="4656406" y="414526"/>
            <a:ext cx="6326177" cy="525401"/>
          </a:xfrm>
        </p:spPr>
        <p:txBody>
          <a:bodyPr vert="horz" wrap="square" lIns="90000" tIns="46800" rIns="90000" bIns="46800" rtlCol="0" anchor="ctr">
            <a:spAutoFit/>
          </a:bodyPr>
          <a:lstStyle/>
          <a:p>
            <a:pPr algn="r" rtl="1">
              <a:lnSpc>
                <a:spcPct val="100000"/>
              </a:lnSpc>
              <a:buClr>
                <a:srgbClr val="DFDEF6"/>
              </a:buClr>
              <a:buSzPct val="100000"/>
              <a:tabLst>
                <a:tab pos="723900" algn="l"/>
                <a:tab pos="1447800" algn="l"/>
                <a:tab pos="2171700" algn="l"/>
                <a:tab pos="2895600" algn="l"/>
                <a:tab pos="3619500" algn="l"/>
                <a:tab pos="4343400" algn="l"/>
                <a:tab pos="5067300" algn="l"/>
                <a:tab pos="5791200" algn="l"/>
                <a:tab pos="6515100" algn="l"/>
                <a:tab pos="7239000" algn="l"/>
                <a:tab pos="7962900" algn="l"/>
              </a:tabLst>
            </a:pPr>
            <a:r>
              <a:rPr lang="fa-IR" sz="2800" dirty="0">
                <a:cs typeface="B Titr" panose="00000700000000000000" pitchFamily="2" charset="-78"/>
              </a:rPr>
              <a:t>تأثیر جالب دعا بر مغز انسان</a:t>
            </a:r>
            <a:endParaRPr lang="en-GB" sz="2800" dirty="0" smtClean="0">
              <a:cs typeface="B Titr" panose="00000700000000000000" pitchFamily="2" charset="-78"/>
            </a:endParaRPr>
          </a:p>
        </p:txBody>
      </p:sp>
      <p:sp>
        <p:nvSpPr>
          <p:cNvPr id="7" name="Rectangle 2"/>
          <p:cNvSpPr txBox="1">
            <a:spLocks noChangeArrowheads="1"/>
          </p:cNvSpPr>
          <p:nvPr/>
        </p:nvSpPr>
        <p:spPr>
          <a:xfrm>
            <a:off x="1111349" y="1037309"/>
            <a:ext cx="10242452" cy="5185651"/>
          </a:xfrm>
          <a:prstGeom prst="rect">
            <a:avLst/>
          </a:prstGeom>
        </p:spPr>
        <p:txBody>
          <a:bodyPr vert="horz" wrap="square" lIns="90000" tIns="46800" rIns="90000" bIns="4680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lnSpc>
                <a:spcPct val="150000"/>
              </a:lnSpc>
              <a:buClr>
                <a:srgbClr val="00FFFF"/>
              </a:buClr>
              <a:buFont typeface="Wingdings" panose="05000000000000000000" pitchFamily="2" charset="2"/>
              <a:buChar char="q"/>
            </a:pPr>
            <a:r>
              <a:rPr lang="fa-IR" sz="2000" b="1" dirty="0" smtClean="0">
                <a:latin typeface="Times New Roman" panose="02020603050405020304" pitchFamily="18" charset="0"/>
                <a:cs typeface="B Nazanin" panose="00000400000000000000" pitchFamily="2" charset="-78"/>
              </a:rPr>
              <a:t>  </a:t>
            </a:r>
            <a:r>
              <a:rPr lang="fa-IR" sz="2000" b="1" dirty="0" smtClean="0">
                <a:cs typeface="B Nazanin" panose="00000400000000000000" pitchFamily="2" charset="-78"/>
              </a:rPr>
              <a:t>مغز </a:t>
            </a:r>
            <a:r>
              <a:rPr lang="fa-IR" sz="2000" b="1" dirty="0">
                <a:cs typeface="B Nazanin" panose="00000400000000000000" pitchFamily="2" charset="-78"/>
              </a:rPr>
              <a:t>افراد در هنگام دعا به گونه ای که در هنگام صحبت با یک </a:t>
            </a:r>
            <a:r>
              <a:rPr lang="fa-IR" sz="2000" b="1" dirty="0" smtClean="0">
                <a:cs typeface="B Nazanin" panose="00000400000000000000" pitchFamily="2" charset="-78"/>
              </a:rPr>
              <a:t>دوست، </a:t>
            </a:r>
            <a:r>
              <a:rPr lang="fa-IR" sz="2000" b="1" dirty="0">
                <a:cs typeface="B Nazanin" panose="00000400000000000000" pitchFamily="2" charset="-78"/>
              </a:rPr>
              <a:t>فعال می‌شود، فعالیت می‌کند</a:t>
            </a:r>
            <a:r>
              <a:rPr lang="en-US" sz="2000" b="1" dirty="0">
                <a:cs typeface="B Nazanin" panose="00000400000000000000" pitchFamily="2" charset="-78"/>
              </a:rPr>
              <a:t>.</a:t>
            </a:r>
          </a:p>
          <a:p>
            <a:pPr algn="just" rtl="1">
              <a:lnSpc>
                <a:spcPct val="150000"/>
              </a:lnSpc>
              <a:buClr>
                <a:srgbClr val="00FFFF"/>
              </a:buClr>
              <a:buFont typeface="Wingdings" panose="05000000000000000000" pitchFamily="2" charset="2"/>
              <a:buChar char="q"/>
            </a:pPr>
            <a:r>
              <a:rPr lang="fa-IR" sz="2000" b="1" dirty="0" smtClean="0">
                <a:latin typeface="Times New Roman" panose="02020603050405020304" pitchFamily="18" charset="0"/>
                <a:cs typeface="B Nazanin" panose="00000400000000000000" pitchFamily="2" charset="-78"/>
              </a:rPr>
              <a:t>  </a:t>
            </a:r>
            <a:r>
              <a:rPr lang="fa-IR" sz="2000" b="1" dirty="0" smtClean="0">
                <a:cs typeface="B Nazanin" panose="00000400000000000000" pitchFamily="2" charset="-78"/>
              </a:rPr>
              <a:t>محققان دانشگاه </a:t>
            </a:r>
            <a:r>
              <a:rPr lang="fa-IR" sz="2000" b="1" dirty="0">
                <a:cs typeface="B Nazanin" panose="00000400000000000000" pitchFamily="2" charset="-78"/>
              </a:rPr>
              <a:t>آرهاوس دانمارک </a:t>
            </a:r>
            <a:r>
              <a:rPr lang="fa-IR" sz="2000" b="1" dirty="0" smtClean="0">
                <a:cs typeface="B Nazanin" panose="00000400000000000000" pitchFamily="2" charset="-78"/>
              </a:rPr>
              <a:t>از </a:t>
            </a:r>
            <a:r>
              <a:rPr lang="fa-IR" sz="2000" b="1" dirty="0">
                <a:cs typeface="B Nazanin" panose="00000400000000000000" pitchFamily="2" charset="-78"/>
              </a:rPr>
              <a:t>داوطلبان خواستند یک بار به خواندن یک دعای مذهبی و یک بار به خواندن یک متن </a:t>
            </a:r>
            <a:r>
              <a:rPr lang="fa-IR" sz="2000" b="1" dirty="0" smtClean="0">
                <a:cs typeface="B Nazanin" panose="00000400000000000000" pitchFamily="2" charset="-78"/>
              </a:rPr>
              <a:t>مذهبی با بابا </a:t>
            </a:r>
            <a:r>
              <a:rPr lang="fa-IR" sz="2000" b="1" dirty="0">
                <a:cs typeface="B Nazanin" panose="00000400000000000000" pitchFamily="2" charset="-78"/>
              </a:rPr>
              <a:t>نوئل اقدام کنند. </a:t>
            </a:r>
          </a:p>
          <a:p>
            <a:pPr algn="just" rtl="1">
              <a:lnSpc>
                <a:spcPct val="150000"/>
              </a:lnSpc>
              <a:buClr>
                <a:srgbClr val="00FFFF"/>
              </a:buClr>
              <a:buFont typeface="Wingdings" panose="05000000000000000000" pitchFamily="2" charset="2"/>
              <a:buChar char="q"/>
            </a:pPr>
            <a:r>
              <a:rPr lang="fa-IR" sz="2000" b="1" dirty="0" smtClean="0">
                <a:cs typeface="B Nazanin" panose="00000400000000000000" pitchFamily="2" charset="-78"/>
              </a:rPr>
              <a:t>  در </a:t>
            </a:r>
            <a:r>
              <a:rPr lang="fa-IR" sz="2000" b="1" dirty="0">
                <a:cs typeface="B Nazanin" panose="00000400000000000000" pitchFamily="2" charset="-78"/>
              </a:rPr>
              <a:t>هنگام انجام عملیات اول و خواندن دعای مذهبی، قسمت هایی از قشر پیشانی مغز که به مرور ذهنی و تکرار مربوط می شود، فعال شد</a:t>
            </a:r>
            <a:r>
              <a:rPr lang="en-US" sz="2000" b="1" dirty="0">
                <a:cs typeface="B Nazanin" panose="00000400000000000000" pitchFamily="2" charset="-78"/>
              </a:rPr>
              <a:t>.</a:t>
            </a:r>
            <a:r>
              <a:rPr lang="fa-IR" sz="2000" b="1" dirty="0">
                <a:cs typeface="B Nazanin" panose="00000400000000000000" pitchFamily="2" charset="-78"/>
              </a:rPr>
              <a:t> این قسمت، خواستن و توجه به عکس العمل مخاطب که در این آزمایش خداوند بوده است را پردازش می‌کنند. </a:t>
            </a:r>
          </a:p>
          <a:p>
            <a:pPr algn="just" rtl="1">
              <a:lnSpc>
                <a:spcPct val="150000"/>
              </a:lnSpc>
              <a:buClr>
                <a:srgbClr val="00FFFF"/>
              </a:buClr>
              <a:buFont typeface="Wingdings" panose="05000000000000000000" pitchFamily="2" charset="2"/>
              <a:buChar char="q"/>
            </a:pPr>
            <a:r>
              <a:rPr lang="fa-IR" sz="2000" b="1" dirty="0" smtClean="0">
                <a:cs typeface="B Nazanin" panose="00000400000000000000" pitchFamily="2" charset="-78"/>
              </a:rPr>
              <a:t>  این </a:t>
            </a:r>
            <a:r>
              <a:rPr lang="fa-IR" sz="2000" b="1" dirty="0">
                <a:cs typeface="B Nazanin" panose="00000400000000000000" pitchFamily="2" charset="-78"/>
              </a:rPr>
              <a:t>قسمت از مغز در هنگام انجام آزمایش صحبت با شخصیت بابانوئل غیر فعال </a:t>
            </a:r>
            <a:r>
              <a:rPr lang="fa-IR" sz="2000" b="1" dirty="0" smtClean="0">
                <a:cs typeface="B Nazanin" panose="00000400000000000000" pitchFamily="2" charset="-78"/>
              </a:rPr>
              <a:t>بود. این </a:t>
            </a:r>
            <a:r>
              <a:rPr lang="fa-IR" sz="2000" b="1" dirty="0">
                <a:cs typeface="B Nazanin" panose="00000400000000000000" pitchFamily="2" charset="-78"/>
              </a:rPr>
              <a:t>پدیده نشان می‌دهد </a:t>
            </a:r>
            <a:r>
              <a:rPr lang="fa-IR" sz="2000" b="1" dirty="0" smtClean="0">
                <a:cs typeface="B Nazanin" panose="00000400000000000000" pitchFamily="2" charset="-78"/>
              </a:rPr>
              <a:t>داوطلبان، </a:t>
            </a:r>
            <a:r>
              <a:rPr lang="fa-IR" sz="2000" b="1" dirty="0">
                <a:cs typeface="B Nazanin" panose="00000400000000000000" pitchFamily="2" charset="-78"/>
              </a:rPr>
              <a:t>بابا نوئل را شخصیتی کاملا خیالی و خداوند را موجودیتی واقعی می‌دانند</a:t>
            </a:r>
            <a:r>
              <a:rPr lang="en-US" sz="2000" b="1" dirty="0" smtClean="0">
                <a:cs typeface="B Nazanin" panose="00000400000000000000" pitchFamily="2" charset="-78"/>
              </a:rPr>
              <a:t>.</a:t>
            </a:r>
            <a:r>
              <a:rPr lang="fa-IR" sz="2000" b="1" dirty="0" smtClean="0">
                <a:cs typeface="B Nazanin" panose="00000400000000000000" pitchFamily="2" charset="-78"/>
              </a:rPr>
              <a:t> </a:t>
            </a:r>
            <a:endParaRPr lang="en-US" sz="2000" b="1" dirty="0">
              <a:cs typeface="B Nazanin" panose="00000400000000000000" pitchFamily="2" charset="-78"/>
            </a:endParaRPr>
          </a:p>
          <a:p>
            <a:pPr algn="just" rtl="1">
              <a:lnSpc>
                <a:spcPct val="150000"/>
              </a:lnSpc>
              <a:buClr>
                <a:srgbClr val="00FFFF"/>
              </a:buClr>
              <a:buFont typeface="Wingdings" panose="05000000000000000000" pitchFamily="2" charset="2"/>
              <a:buChar char="q"/>
            </a:pPr>
            <a:r>
              <a:rPr lang="fa-IR" sz="2000" b="1" dirty="0" smtClean="0">
                <a:cs typeface="B Nazanin" panose="00000400000000000000" pitchFamily="2" charset="-78"/>
              </a:rPr>
              <a:t>  همچنین </a:t>
            </a:r>
            <a:r>
              <a:rPr lang="fa-IR" sz="2000" b="1" dirty="0">
                <a:cs typeface="B Nazanin" panose="00000400000000000000" pitchFamily="2" charset="-78"/>
              </a:rPr>
              <a:t>مطالعات گذشته نشان می‌دهد که قشر پیشانی مغز در </a:t>
            </a:r>
            <a:r>
              <a:rPr lang="fa-IR" sz="2000" b="1" dirty="0" smtClean="0">
                <a:cs typeface="B Nazanin" panose="00000400000000000000" pitchFamily="2" charset="-78"/>
              </a:rPr>
              <a:t>انسان ها </a:t>
            </a:r>
            <a:r>
              <a:rPr lang="fa-IR" sz="2000" b="1" dirty="0">
                <a:cs typeface="B Nazanin" panose="00000400000000000000" pitchFamily="2" charset="-78"/>
              </a:rPr>
              <a:t>در هنگام تعامل با اجسام بی جان نیز فعال نمی‌شود. زیرا مغز از چنین اجسامی انتظار عکس العمل </a:t>
            </a:r>
            <a:r>
              <a:rPr lang="fa-IR" sz="2000" b="1" dirty="0" smtClean="0">
                <a:cs typeface="B Nazanin" panose="00000400000000000000" pitchFamily="2" charset="-78"/>
              </a:rPr>
              <a:t>ندارد. </a:t>
            </a:r>
            <a:endParaRPr lang="fa-IR" sz="2000" b="1" dirty="0">
              <a:cs typeface="B Nazanin" panose="00000400000000000000" pitchFamily="2" charset="-78"/>
            </a:endParaRPr>
          </a:p>
        </p:txBody>
      </p:sp>
      <p:sp>
        <p:nvSpPr>
          <p:cNvPr id="9" name="Slide Number Placeholder 1"/>
          <p:cNvSpPr>
            <a:spLocks noGrp="1"/>
          </p:cNvSpPr>
          <p:nvPr>
            <p:ph type="sldNum" sz="quarter" idx="12"/>
          </p:nvPr>
        </p:nvSpPr>
        <p:spPr>
          <a:xfrm>
            <a:off x="8610600" y="6356350"/>
            <a:ext cx="2743200" cy="365125"/>
          </a:xfrm>
        </p:spPr>
        <p:txBody>
          <a:bodyPr/>
          <a:lstStyle/>
          <a:p>
            <a:fld id="{F0B78986-2869-41C1-8CF9-4E59167B5C2C}" type="slidenum">
              <a:rPr lang="en-US" smtClean="0"/>
              <a:t>48</a:t>
            </a:fld>
            <a:endParaRPr lang="en-US"/>
          </a:p>
        </p:txBody>
      </p:sp>
      <p:pic>
        <p:nvPicPr>
          <p:cNvPr id="8" name="Picture 5" descr="NeoPulseustration.jpg"/>
          <p:cNvPicPr>
            <a:picLocks noChangeAspect="1"/>
          </p:cNvPicPr>
          <p:nvPr/>
        </p:nvPicPr>
        <p:blipFill>
          <a:blip r:embed="rId3"/>
          <a:srcRect/>
          <a:stretch>
            <a:fillRect/>
          </a:stretch>
        </p:blipFill>
        <p:spPr bwMode="auto">
          <a:xfrm>
            <a:off x="1371611" y="0"/>
            <a:ext cx="1006310" cy="1261241"/>
          </a:xfrm>
          <a:prstGeom prst="rect">
            <a:avLst/>
          </a:prstGeom>
          <a:noFill/>
          <a:ln w="9525">
            <a:noFill/>
            <a:miter lim="800000"/>
            <a:headEnd/>
            <a:tailEnd/>
          </a:ln>
        </p:spPr>
      </p:pic>
    </p:spTree>
    <p:extLst>
      <p:ext uri="{BB962C8B-B14F-4D97-AF65-F5344CB8AC3E}">
        <p14:creationId xmlns:p14="http://schemas.microsoft.com/office/powerpoint/2010/main" val="374248689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872"/>
            <a:ext cx="12191999" cy="6863871"/>
          </a:xfrm>
          <a:prstGeom prst="rect">
            <a:avLst/>
          </a:prstGeom>
        </p:spPr>
      </p:pic>
      <p:sp>
        <p:nvSpPr>
          <p:cNvPr id="3" name="Content Placeholder 2"/>
          <p:cNvSpPr>
            <a:spLocks noGrp="1"/>
          </p:cNvSpPr>
          <p:nvPr>
            <p:ph idx="1"/>
          </p:nvPr>
        </p:nvSpPr>
        <p:spPr>
          <a:xfrm>
            <a:off x="1103586" y="1412904"/>
            <a:ext cx="10250214" cy="5224383"/>
          </a:xfrm>
        </p:spPr>
        <p:txBody>
          <a:bodyPr>
            <a:normAutofit/>
          </a:bodyPr>
          <a:lstStyle/>
          <a:p>
            <a:pPr algn="just" rtl="1">
              <a:lnSpc>
                <a:spcPct val="100000"/>
              </a:lnSpc>
              <a:buClr>
                <a:srgbClr val="00FFFF"/>
              </a:buClr>
              <a:buSzPct val="80000"/>
              <a:buFont typeface="Wingdings" panose="05000000000000000000" pitchFamily="2" charset="2"/>
              <a:buChar char="q"/>
            </a:pPr>
            <a:r>
              <a:rPr lang="fa-IR" sz="2400" dirty="0" smtClean="0">
                <a:cs typeface="B Nazanin" panose="00000400000000000000" pitchFamily="2" charset="-78"/>
              </a:rPr>
              <a:t> دانشمندان معتقدند </a:t>
            </a:r>
            <a:r>
              <a:rPr lang="fa-IR" sz="2400" dirty="0">
                <a:cs typeface="B Nazanin" panose="00000400000000000000" pitchFamily="2" charset="-78"/>
              </a:rPr>
              <a:t>كه آن بخش از مغز كه در هنگام دروغ گفتن بيشترين فعاليت را دارد و بيشترين انرژي را مصرف مي </a:t>
            </a:r>
            <a:r>
              <a:rPr lang="fa-IR" sz="2400" dirty="0" smtClean="0">
                <a:cs typeface="B Nazanin" panose="00000400000000000000" pitchFamily="2" charset="-78"/>
              </a:rPr>
              <a:t>كند همان </a:t>
            </a:r>
            <a:r>
              <a:rPr lang="fa-IR" sz="2400" dirty="0">
                <a:solidFill>
                  <a:srgbClr val="00FF99"/>
                </a:solidFill>
                <a:cs typeface="B Nazanin" panose="00000400000000000000" pitchFamily="2" charset="-78"/>
              </a:rPr>
              <a:t>قسمت قدامي و پيشاني مغز </a:t>
            </a:r>
            <a:r>
              <a:rPr lang="fa-IR" sz="2400" dirty="0" smtClean="0">
                <a:cs typeface="B Nazanin" panose="00000400000000000000" pitchFamily="2" charset="-78"/>
              </a:rPr>
              <a:t>است بخصوص </a:t>
            </a:r>
            <a:r>
              <a:rPr lang="fa-IR" sz="2400" dirty="0">
                <a:cs typeface="B Nazanin" panose="00000400000000000000" pitchFamily="2" charset="-78"/>
              </a:rPr>
              <a:t>قسمتي به </a:t>
            </a:r>
            <a:r>
              <a:rPr lang="fa-IR" sz="2400" dirty="0" smtClean="0">
                <a:cs typeface="B Nazanin" panose="00000400000000000000" pitchFamily="2" charset="-78"/>
              </a:rPr>
              <a:t>نام </a:t>
            </a:r>
            <a:r>
              <a:rPr lang="en-US" sz="2400" dirty="0" smtClean="0">
                <a:cs typeface="B Nazanin" panose="00000400000000000000" pitchFamily="2" charset="-78"/>
              </a:rPr>
              <a:t> </a:t>
            </a:r>
            <a:r>
              <a:rPr lang="en-US" sz="1800" dirty="0" smtClean="0">
                <a:latin typeface="Times New Roman" panose="02020603050405020304" pitchFamily="18" charset="0"/>
                <a:cs typeface="Times New Roman" panose="02020603050405020304" pitchFamily="18" charset="0"/>
              </a:rPr>
              <a:t>RACC</a:t>
            </a:r>
            <a:r>
              <a:rPr lang="fa-IR" sz="2400" dirty="0" smtClean="0">
                <a:cs typeface="B Nazanin" panose="00000400000000000000" pitchFamily="2" charset="-78"/>
              </a:rPr>
              <a:t>كه </a:t>
            </a:r>
            <a:r>
              <a:rPr lang="fa-IR" sz="2400" dirty="0">
                <a:cs typeface="B Nazanin" panose="00000400000000000000" pitchFamily="2" charset="-78"/>
              </a:rPr>
              <a:t>به زبان عربي "ناصيه" ناميده مي شود، در هنگام اشتباه و گناه فعاليت زيادي از خود نشان مي </a:t>
            </a:r>
            <a:r>
              <a:rPr lang="fa-IR" sz="2400" dirty="0" smtClean="0">
                <a:cs typeface="B Nazanin" panose="00000400000000000000" pitchFamily="2" charset="-78"/>
              </a:rPr>
              <a:t>دهد. بطوري </a:t>
            </a:r>
            <a:r>
              <a:rPr lang="fa-IR" sz="2400" dirty="0">
                <a:cs typeface="B Nazanin" panose="00000400000000000000" pitchFamily="2" charset="-78"/>
              </a:rPr>
              <a:t>كه هر چه اين گناه و اشتباه بيشتر و بزرگ تر باشد فعاليت اين قسمت بيشتر است و </a:t>
            </a:r>
            <a:r>
              <a:rPr lang="fa-IR" sz="2400" dirty="0">
                <a:solidFill>
                  <a:srgbClr val="00FF99"/>
                </a:solidFill>
                <a:cs typeface="B Nazanin" panose="00000400000000000000" pitchFamily="2" charset="-78"/>
              </a:rPr>
              <a:t>انرژي بيشتري مصرف مي كند</a:t>
            </a:r>
            <a:r>
              <a:rPr lang="fa-IR" sz="2400" dirty="0">
                <a:cs typeface="B Nazanin" panose="00000400000000000000" pitchFamily="2" charset="-78"/>
              </a:rPr>
              <a:t>. </a:t>
            </a:r>
          </a:p>
          <a:p>
            <a:pPr algn="just" rtl="1">
              <a:lnSpc>
                <a:spcPct val="100000"/>
              </a:lnSpc>
              <a:buClr>
                <a:srgbClr val="00FFFF"/>
              </a:buClr>
              <a:buSzPct val="80000"/>
              <a:buFont typeface="Wingdings" panose="05000000000000000000" pitchFamily="2" charset="2"/>
              <a:buChar char="q"/>
            </a:pPr>
            <a:r>
              <a:rPr lang="fa-IR" sz="2400" dirty="0" smtClean="0">
                <a:cs typeface="B Nazanin" panose="00000400000000000000" pitchFamily="2" charset="-78"/>
              </a:rPr>
              <a:t> فعاليت </a:t>
            </a:r>
            <a:r>
              <a:rPr lang="fa-IR" sz="2400" dirty="0">
                <a:cs typeface="B Nazanin" panose="00000400000000000000" pitchFamily="2" charset="-78"/>
              </a:rPr>
              <a:t>قسمت قدامي (پيشاني) مغز در هنگام كنترل احساسات و عواطف و در هنگام اتخاذ تصميمات مهم، بيشتر مي شود. قسمت پيشاني مسئول كنترل و هدايت در انسان است چرا که مسؤوليت رفتار و تصميم گيري را بر عهده دارد. </a:t>
            </a:r>
          </a:p>
          <a:p>
            <a:pPr algn="just" rtl="1">
              <a:lnSpc>
                <a:spcPct val="100000"/>
              </a:lnSpc>
              <a:buClr>
                <a:srgbClr val="00FFFF"/>
              </a:buClr>
              <a:buSzPct val="80000"/>
              <a:buFont typeface="Wingdings" panose="05000000000000000000" pitchFamily="2" charset="2"/>
              <a:buChar char="q"/>
            </a:pPr>
            <a:r>
              <a:rPr lang="fa-IR" sz="2400" dirty="0" smtClean="0">
                <a:cs typeface="B Nazanin" panose="00000400000000000000" pitchFamily="2" charset="-78"/>
              </a:rPr>
              <a:t> سوره </a:t>
            </a:r>
            <a:r>
              <a:rPr lang="fa-IR" sz="2400" dirty="0">
                <a:cs typeface="B Nazanin" panose="00000400000000000000" pitchFamily="2" charset="-78"/>
              </a:rPr>
              <a:t>مبارکه علق: آيا او ندانست كه خداوند (همه اعمالش را) مي بيند (14) (چنان نيست كه او خيال مي‏كرد) اگر دست از كار خود برندارد، ناصيه‏اش را به سرعت گرفته (15) (همان) موى پيشانى دروغگوی گناه پيشه را (16) </a:t>
            </a:r>
          </a:p>
          <a:p>
            <a:pPr algn="just" rtl="1">
              <a:lnSpc>
                <a:spcPct val="100000"/>
              </a:lnSpc>
              <a:buClr>
                <a:srgbClr val="00FFFF"/>
              </a:buClr>
              <a:buSzPct val="80000"/>
              <a:buFont typeface="Wingdings" panose="05000000000000000000" pitchFamily="2" charset="2"/>
              <a:buChar char="q"/>
            </a:pPr>
            <a:r>
              <a:rPr lang="fa-IR" sz="2400" dirty="0" smtClean="0">
                <a:cs typeface="B Nazanin" panose="00000400000000000000" pitchFamily="2" charset="-78"/>
              </a:rPr>
              <a:t> سوره </a:t>
            </a:r>
            <a:r>
              <a:rPr lang="fa-IR" sz="2400" dirty="0">
                <a:cs typeface="B Nazanin" panose="00000400000000000000" pitchFamily="2" charset="-78"/>
              </a:rPr>
              <a:t>مبارکه اعراف (176): خداوند متعال فردي كه آياتش را تكذيب مي كند را به سگی که نفس نفس می زند و زبانش از دهانش بیرون است تشبيه مي كند (نشان از هدر رفتن انرژی زیاد). </a:t>
            </a:r>
            <a:endParaRPr lang="en-US" sz="24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F0B78986-2869-41C1-8CF9-4E59167B5C2C}" type="slidenum">
              <a:rPr lang="en-US" smtClean="0"/>
              <a:t>49</a:t>
            </a:fld>
            <a:endParaRPr lang="en-US"/>
          </a:p>
        </p:txBody>
      </p:sp>
      <p:sp>
        <p:nvSpPr>
          <p:cNvPr id="5" name="Rectangle 1"/>
          <p:cNvSpPr>
            <a:spLocks noGrp="1" noChangeArrowheads="1"/>
          </p:cNvSpPr>
          <p:nvPr>
            <p:ph type="title"/>
          </p:nvPr>
        </p:nvSpPr>
        <p:spPr>
          <a:xfrm>
            <a:off x="4656406" y="414526"/>
            <a:ext cx="6326177" cy="525401"/>
          </a:xfrm>
        </p:spPr>
        <p:txBody>
          <a:bodyPr vert="horz" wrap="square" lIns="90000" tIns="46800" rIns="90000" bIns="46800" rtlCol="0" anchor="ctr">
            <a:spAutoFit/>
          </a:bodyPr>
          <a:lstStyle/>
          <a:p>
            <a:pPr algn="r" rtl="1">
              <a:lnSpc>
                <a:spcPct val="100000"/>
              </a:lnSpc>
              <a:buClr>
                <a:srgbClr val="DFDEF6"/>
              </a:buClr>
              <a:buSzPct val="100000"/>
              <a:tabLst>
                <a:tab pos="723900" algn="l"/>
                <a:tab pos="1447800" algn="l"/>
                <a:tab pos="2171700" algn="l"/>
                <a:tab pos="2895600" algn="l"/>
                <a:tab pos="3619500" algn="l"/>
                <a:tab pos="4343400" algn="l"/>
                <a:tab pos="5067300" algn="l"/>
                <a:tab pos="5791200" algn="l"/>
                <a:tab pos="6515100" algn="l"/>
                <a:tab pos="7239000" algn="l"/>
                <a:tab pos="7962900" algn="l"/>
              </a:tabLst>
            </a:pPr>
            <a:r>
              <a:rPr lang="fa-IR" sz="2800" dirty="0" smtClean="0">
                <a:cs typeface="B Titr" panose="00000700000000000000" pitchFamily="2" charset="-78"/>
              </a:rPr>
              <a:t>مرکز دروغ گویی در مغز</a:t>
            </a:r>
            <a:endParaRPr lang="en-GB" sz="2800" dirty="0" smtClean="0">
              <a:cs typeface="B Titr" panose="00000700000000000000" pitchFamily="2" charset="-78"/>
            </a:endParaRPr>
          </a:p>
        </p:txBody>
      </p:sp>
      <p:pic>
        <p:nvPicPr>
          <p:cNvPr id="11" name="Picture 5" descr="NeoPulseustration.jpg"/>
          <p:cNvPicPr>
            <a:picLocks noChangeAspect="1"/>
          </p:cNvPicPr>
          <p:nvPr/>
        </p:nvPicPr>
        <p:blipFill>
          <a:blip r:embed="rId3"/>
          <a:srcRect/>
          <a:stretch>
            <a:fillRect/>
          </a:stretch>
        </p:blipFill>
        <p:spPr bwMode="auto">
          <a:xfrm>
            <a:off x="1371611" y="0"/>
            <a:ext cx="1006310" cy="1261241"/>
          </a:xfrm>
          <a:prstGeom prst="rect">
            <a:avLst/>
          </a:prstGeom>
          <a:noFill/>
          <a:ln w="9525">
            <a:noFill/>
            <a:miter lim="800000"/>
            <a:headEnd/>
            <a:tailEnd/>
          </a:ln>
        </p:spPr>
      </p:pic>
    </p:spTree>
    <p:extLst>
      <p:ext uri="{BB962C8B-B14F-4D97-AF65-F5344CB8AC3E}">
        <p14:creationId xmlns:p14="http://schemas.microsoft.com/office/powerpoint/2010/main" val="7021008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871"/>
            <a:ext cx="12191999" cy="6863871"/>
          </a:xfrm>
          <a:prstGeom prst="rect">
            <a:avLst/>
          </a:prstGeom>
        </p:spPr>
      </p:pic>
      <p:sp>
        <p:nvSpPr>
          <p:cNvPr id="7171" name="Rectangle 2"/>
          <p:cNvSpPr>
            <a:spLocks noGrp="1" noChangeArrowheads="1"/>
          </p:cNvSpPr>
          <p:nvPr>
            <p:ph type="body" idx="1"/>
          </p:nvPr>
        </p:nvSpPr>
        <p:spPr>
          <a:xfrm>
            <a:off x="1312606" y="1358464"/>
            <a:ext cx="10041194" cy="4821449"/>
          </a:xfrm>
        </p:spPr>
        <p:txBody>
          <a:bodyPr vert="horz" wrap="square" lIns="90000" tIns="46800" rIns="90000" bIns="46800" rtlCol="0">
            <a:spAutoFit/>
          </a:bodyPr>
          <a:lstStyle/>
          <a:p>
            <a:pPr marL="514350" lvl="0" indent="-514350" algn="just" rtl="1">
              <a:lnSpc>
                <a:spcPct val="150000"/>
              </a:lnSpc>
              <a:buClr>
                <a:srgbClr val="00FFFF"/>
              </a:buClr>
              <a:buFont typeface="+mj-lt"/>
              <a:buAutoNum type="arabicPeriod"/>
            </a:pPr>
            <a:r>
              <a:rPr lang="fa-IR" b="1" dirty="0">
                <a:cs typeface="B Nazanin" panose="00000400000000000000" pitchFamily="2" charset="-78"/>
              </a:rPr>
              <a:t>تحقیق در مورد آسیب های مغزی: </a:t>
            </a:r>
            <a:r>
              <a:rPr lang="fa-IR" dirty="0">
                <a:cs typeface="B Nazanin" panose="00000400000000000000" pitchFamily="2" charset="-78"/>
              </a:rPr>
              <a:t>در مطالعات انسانی محققان با استفاده از روش های مطالعه موردی به تحقیق در مورد نقایص رفتاری بیمارانی می پردازند که در اثر تصادف بخشی از مغز آن ها صدمه دیده است. در مطالعه آسیب مغزی در حیوانات، محققان این آسیب را به طور آزادانه در هر جای مغز که بخواهند ایجاد می کنند. </a:t>
            </a:r>
            <a:endParaRPr lang="en-US" dirty="0">
              <a:cs typeface="B Nazanin" panose="00000400000000000000" pitchFamily="2" charset="-78"/>
            </a:endParaRPr>
          </a:p>
          <a:p>
            <a:pPr marL="514350" lvl="0" indent="-514350" algn="just" rtl="1">
              <a:lnSpc>
                <a:spcPct val="150000"/>
              </a:lnSpc>
              <a:buClr>
                <a:srgbClr val="00FFFF"/>
              </a:buClr>
              <a:buFont typeface="+mj-lt"/>
              <a:buAutoNum type="arabicPeriod"/>
            </a:pPr>
            <a:r>
              <a:rPr lang="fa-IR" b="1" dirty="0">
                <a:cs typeface="B Nazanin" panose="00000400000000000000" pitchFamily="2" charset="-78"/>
              </a:rPr>
              <a:t>ثبت فعالیت مغزی در افراد سالم: </a:t>
            </a:r>
            <a:r>
              <a:rPr lang="fa-IR" dirty="0">
                <a:cs typeface="B Nazanin" panose="00000400000000000000" pitchFamily="2" charset="-78"/>
              </a:rPr>
              <a:t>فعالیت الکتریکی نورون های منفرد یا گروهی از نورون ها به کمک تکنیک های ثبت سلولی قابل اندازه گیری است. </a:t>
            </a:r>
            <a:endParaRPr lang="fa-IR" dirty="0" smtClean="0">
              <a:cs typeface="B Nazanin" panose="00000400000000000000" pitchFamily="2" charset="-78"/>
            </a:endParaRPr>
          </a:p>
          <a:p>
            <a:pPr marL="514350" lvl="0" indent="-514350" algn="just" rtl="1">
              <a:lnSpc>
                <a:spcPct val="150000"/>
              </a:lnSpc>
              <a:buClr>
                <a:srgbClr val="00FFFF"/>
              </a:buClr>
              <a:buFont typeface="+mj-lt"/>
              <a:buAutoNum type="arabicPeriod"/>
            </a:pPr>
            <a:r>
              <a:rPr lang="fa-IR" b="1" dirty="0" smtClean="0">
                <a:cs typeface="B Nazanin" panose="00000400000000000000" pitchFamily="2" charset="-78"/>
              </a:rPr>
              <a:t>تحریک </a:t>
            </a:r>
            <a:r>
              <a:rPr lang="fa-IR" b="1" dirty="0">
                <a:cs typeface="B Nazanin" panose="00000400000000000000" pitchFamily="2" charset="-78"/>
              </a:rPr>
              <a:t>مستقیم خود مغز</a:t>
            </a:r>
            <a:endParaRPr lang="en-GB" b="1" dirty="0">
              <a:cs typeface="B Nazanin" panose="00000400000000000000" pitchFamily="2" charset="-78"/>
            </a:endParaRPr>
          </a:p>
        </p:txBody>
      </p:sp>
      <p:sp>
        <p:nvSpPr>
          <p:cNvPr id="2" name="Slide Number Placeholder 1"/>
          <p:cNvSpPr>
            <a:spLocks noGrp="1"/>
          </p:cNvSpPr>
          <p:nvPr>
            <p:ph type="sldNum" sz="quarter" idx="12"/>
          </p:nvPr>
        </p:nvSpPr>
        <p:spPr/>
        <p:txBody>
          <a:bodyPr/>
          <a:lstStyle/>
          <a:p>
            <a:fld id="{F0B78986-2869-41C1-8CF9-4E59167B5C2C}" type="slidenum">
              <a:rPr lang="en-US" smtClean="0"/>
              <a:t>5</a:t>
            </a:fld>
            <a:endParaRPr lang="en-US" dirty="0"/>
          </a:p>
        </p:txBody>
      </p:sp>
      <p:sp>
        <p:nvSpPr>
          <p:cNvPr id="7" name="Rectangle 1"/>
          <p:cNvSpPr txBox="1">
            <a:spLocks noChangeArrowheads="1"/>
          </p:cNvSpPr>
          <p:nvPr/>
        </p:nvSpPr>
        <p:spPr>
          <a:xfrm>
            <a:off x="4266018" y="451889"/>
            <a:ext cx="6533361" cy="525401"/>
          </a:xfrm>
          <a:prstGeom prst="rect">
            <a:avLst/>
          </a:prstGeom>
        </p:spPr>
        <p:txBody>
          <a:bodyPr vert="horz" wrap="square" lIns="90000" tIns="46800" rIns="90000" bIns="46800" rtlCol="0" anchor="ctr">
            <a:spAutoFit/>
          </a:bodyPr>
          <a:lstStyle>
            <a:defPPr>
              <a:defRPr lang="en-US"/>
            </a:defPPr>
            <a:lvl1pPr algn="r" rtl="1">
              <a:lnSpc>
                <a:spcPct val="100000"/>
              </a:lnSpc>
              <a:spcBef>
                <a:spcPct val="0"/>
              </a:spcBef>
              <a:buClr>
                <a:srgbClr val="DFDEF6"/>
              </a:buClr>
              <a:buSzPct val="100000"/>
              <a:buNone/>
              <a:tabLst>
                <a:tab pos="723900" algn="l"/>
                <a:tab pos="1447800" algn="l"/>
                <a:tab pos="2171700" algn="l"/>
                <a:tab pos="2895600" algn="l"/>
                <a:tab pos="3619500" algn="l"/>
                <a:tab pos="4343400" algn="l"/>
                <a:tab pos="5067300" algn="l"/>
                <a:tab pos="5791200" algn="l"/>
                <a:tab pos="6515100" algn="l"/>
                <a:tab pos="7239000" algn="l"/>
                <a:tab pos="7962900" algn="l"/>
              </a:tabLst>
              <a:defRPr sz="2800">
                <a:latin typeface="+mj-lt"/>
                <a:ea typeface="+mj-ea"/>
                <a:cs typeface="B Titr" panose="00000700000000000000" pitchFamily="2" charset="-78"/>
              </a:defRPr>
            </a:lvl1pPr>
          </a:lstStyle>
          <a:p>
            <a:r>
              <a:rPr lang="fa-IR" dirty="0"/>
              <a:t>روش های جمع آوری اطلاعات</a:t>
            </a:r>
            <a:endParaRPr lang="en-GB" dirty="0"/>
          </a:p>
        </p:txBody>
      </p:sp>
      <p:pic>
        <p:nvPicPr>
          <p:cNvPr id="8" name="Picture 5" descr="NeoPulseustration.jpg"/>
          <p:cNvPicPr>
            <a:picLocks noChangeAspect="1"/>
          </p:cNvPicPr>
          <p:nvPr/>
        </p:nvPicPr>
        <p:blipFill>
          <a:blip r:embed="rId4"/>
          <a:srcRect/>
          <a:stretch>
            <a:fillRect/>
          </a:stretch>
        </p:blipFill>
        <p:spPr bwMode="auto">
          <a:xfrm>
            <a:off x="1371611" y="0"/>
            <a:ext cx="1006310" cy="1261241"/>
          </a:xfrm>
          <a:prstGeom prst="rect">
            <a:avLst/>
          </a:prstGeom>
          <a:noFill/>
          <a:ln w="9525">
            <a:noFill/>
            <a:miter lim="800000"/>
            <a:headEnd/>
            <a:tailEnd/>
          </a:ln>
        </p:spPr>
      </p:pic>
    </p:spTree>
    <p:extLst>
      <p:ext uri="{BB962C8B-B14F-4D97-AF65-F5344CB8AC3E}">
        <p14:creationId xmlns:p14="http://schemas.microsoft.com/office/powerpoint/2010/main" val="3720340613"/>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872"/>
            <a:ext cx="12191999" cy="6863871"/>
          </a:xfrm>
          <a:prstGeom prst="rect">
            <a:avLst/>
          </a:prstGeom>
        </p:spPr>
      </p:pic>
      <p:sp>
        <p:nvSpPr>
          <p:cNvPr id="7170" name="Rectangle 1"/>
          <p:cNvSpPr>
            <a:spLocks noGrp="1" noChangeArrowheads="1"/>
          </p:cNvSpPr>
          <p:nvPr>
            <p:ph type="title"/>
          </p:nvPr>
        </p:nvSpPr>
        <p:spPr>
          <a:xfrm>
            <a:off x="1801208" y="239734"/>
            <a:ext cx="8589581" cy="5911491"/>
          </a:xfrm>
        </p:spPr>
        <p:txBody>
          <a:bodyPr vert="horz" wrap="square" lIns="90000" tIns="46800" rIns="90000" bIns="46800" rtlCol="0" anchor="ctr">
            <a:spAutoFit/>
          </a:bodyPr>
          <a:lstStyle/>
          <a:p>
            <a:pPr algn="ctr" rtl="1">
              <a:lnSpc>
                <a:spcPct val="100000"/>
              </a:lnSpc>
              <a:buClr>
                <a:srgbClr val="DFDEF6"/>
              </a:buClr>
              <a:buSzPct val="100000"/>
              <a:tabLst>
                <a:tab pos="723900" algn="l"/>
                <a:tab pos="1447800" algn="l"/>
                <a:tab pos="2171700" algn="l"/>
                <a:tab pos="2895600" algn="l"/>
                <a:tab pos="3619500" algn="l"/>
                <a:tab pos="4343400" algn="l"/>
                <a:tab pos="5067300" algn="l"/>
                <a:tab pos="5791200" algn="l"/>
                <a:tab pos="6515100" algn="l"/>
                <a:tab pos="7239000" algn="l"/>
                <a:tab pos="7962900" algn="l"/>
              </a:tabLst>
            </a:pPr>
            <a:r>
              <a:rPr lang="fa-IR" sz="5400" dirty="0" smtClean="0">
                <a:latin typeface="IranNastaliq" panose="02020505000000020003" pitchFamily="18" charset="0"/>
                <a:cs typeface="IranNastaliq" panose="02020505000000020003" pitchFamily="18" charset="0"/>
              </a:rPr>
              <a:t/>
            </a:r>
            <a:br>
              <a:rPr lang="fa-IR" sz="5400" dirty="0" smtClean="0">
                <a:latin typeface="IranNastaliq" panose="02020505000000020003" pitchFamily="18" charset="0"/>
                <a:cs typeface="IranNastaliq" panose="02020505000000020003" pitchFamily="18" charset="0"/>
              </a:rPr>
            </a:br>
            <a:r>
              <a:rPr lang="fa-IR" sz="5400" dirty="0" smtClean="0">
                <a:latin typeface="IranNastaliq" panose="02020505000000020003" pitchFamily="18" charset="0"/>
                <a:cs typeface="IranNastaliq" panose="02020505000000020003" pitchFamily="18" charset="0"/>
              </a:rPr>
              <a:t>آدم های بزرگ به دنبال خلق مسأله هستند</a:t>
            </a:r>
            <a:br>
              <a:rPr lang="fa-IR" sz="5400" dirty="0" smtClean="0">
                <a:latin typeface="IranNastaliq" panose="02020505000000020003" pitchFamily="18" charset="0"/>
                <a:cs typeface="IranNastaliq" panose="02020505000000020003" pitchFamily="18" charset="0"/>
              </a:rPr>
            </a:br>
            <a:r>
              <a:rPr lang="fa-IR" sz="5400" dirty="0" smtClean="0">
                <a:latin typeface="IranNastaliq" panose="02020505000000020003" pitchFamily="18" charset="0"/>
                <a:cs typeface="IranNastaliq" panose="02020505000000020003" pitchFamily="18" charset="0"/>
              </a:rPr>
              <a:t/>
            </a:r>
            <a:br>
              <a:rPr lang="fa-IR" sz="5400" dirty="0" smtClean="0">
                <a:latin typeface="IranNastaliq" panose="02020505000000020003" pitchFamily="18" charset="0"/>
                <a:cs typeface="IranNastaliq" panose="02020505000000020003" pitchFamily="18" charset="0"/>
              </a:rPr>
            </a:br>
            <a:r>
              <a:rPr lang="fa-IR" sz="5400" dirty="0" smtClean="0">
                <a:latin typeface="IranNastaliq" panose="02020505000000020003" pitchFamily="18" charset="0"/>
                <a:cs typeface="IranNastaliq" panose="02020505000000020003" pitchFamily="18" charset="0"/>
              </a:rPr>
              <a:t>آدم های متوسط به دنبال حل مسأله هستند</a:t>
            </a:r>
            <a:br>
              <a:rPr lang="fa-IR" sz="5400" dirty="0" smtClean="0">
                <a:latin typeface="IranNastaliq" panose="02020505000000020003" pitchFamily="18" charset="0"/>
                <a:cs typeface="IranNastaliq" panose="02020505000000020003" pitchFamily="18" charset="0"/>
              </a:rPr>
            </a:br>
            <a:r>
              <a:rPr lang="fa-IR" sz="5400" dirty="0" smtClean="0">
                <a:latin typeface="IranNastaliq" panose="02020505000000020003" pitchFamily="18" charset="0"/>
                <a:cs typeface="IranNastaliq" panose="02020505000000020003" pitchFamily="18" charset="0"/>
              </a:rPr>
              <a:t/>
            </a:r>
            <a:br>
              <a:rPr lang="fa-IR" sz="5400" dirty="0" smtClean="0">
                <a:latin typeface="IranNastaliq" panose="02020505000000020003" pitchFamily="18" charset="0"/>
                <a:cs typeface="IranNastaliq" panose="02020505000000020003" pitchFamily="18" charset="0"/>
              </a:rPr>
            </a:br>
            <a:r>
              <a:rPr lang="fa-IR" sz="5400" dirty="0" smtClean="0">
                <a:latin typeface="IranNastaliq" panose="02020505000000020003" pitchFamily="18" charset="0"/>
                <a:cs typeface="IranNastaliq" panose="02020505000000020003" pitchFamily="18" charset="0"/>
              </a:rPr>
              <a:t>و  آدم های کوچک مسأله ندارند...</a:t>
            </a:r>
            <a:br>
              <a:rPr lang="fa-IR" sz="5400" dirty="0" smtClean="0">
                <a:latin typeface="IranNastaliq" panose="02020505000000020003" pitchFamily="18" charset="0"/>
                <a:cs typeface="IranNastaliq" panose="02020505000000020003" pitchFamily="18" charset="0"/>
              </a:rPr>
            </a:br>
            <a:endParaRPr lang="en-GB" sz="5400" dirty="0" smtClean="0">
              <a:latin typeface="IranNastaliq" panose="02020505000000020003" pitchFamily="18" charset="0"/>
              <a:cs typeface="IranNastaliq" panose="02020505000000020003" pitchFamily="18" charset="0"/>
            </a:endParaRPr>
          </a:p>
        </p:txBody>
      </p:sp>
      <p:sp>
        <p:nvSpPr>
          <p:cNvPr id="2" name="Slide Number Placeholder 1"/>
          <p:cNvSpPr>
            <a:spLocks noGrp="1"/>
          </p:cNvSpPr>
          <p:nvPr>
            <p:ph type="sldNum" sz="quarter" idx="12"/>
          </p:nvPr>
        </p:nvSpPr>
        <p:spPr/>
        <p:txBody>
          <a:bodyPr/>
          <a:lstStyle/>
          <a:p>
            <a:fld id="{F0B78986-2869-41C1-8CF9-4E59167B5C2C}" type="slidenum">
              <a:rPr lang="en-US" smtClean="0"/>
              <a:t>50</a:t>
            </a:fld>
            <a:endParaRPr lang="en-US"/>
          </a:p>
        </p:txBody>
      </p:sp>
      <p:sp>
        <p:nvSpPr>
          <p:cNvPr id="6" name="Title 1"/>
          <p:cNvSpPr txBox="1">
            <a:spLocks/>
          </p:cNvSpPr>
          <p:nvPr/>
        </p:nvSpPr>
        <p:spPr>
          <a:xfrm>
            <a:off x="3581896" y="5813330"/>
            <a:ext cx="5410199" cy="83587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fa-IR" sz="4800" dirty="0" smtClean="0">
                <a:cs typeface="B Titr" panose="00000700000000000000" pitchFamily="2" charset="-78"/>
              </a:rPr>
              <a:t>؟</a:t>
            </a:r>
            <a:endParaRPr lang="en-US" sz="6000" dirty="0">
              <a:cs typeface="B Titr" panose="00000700000000000000" pitchFamily="2" charset="-78"/>
            </a:endParaRPr>
          </a:p>
        </p:txBody>
      </p:sp>
    </p:spTree>
    <p:extLst>
      <p:ext uri="{BB962C8B-B14F-4D97-AF65-F5344CB8AC3E}">
        <p14:creationId xmlns:p14="http://schemas.microsoft.com/office/powerpoint/2010/main" val="1305811878"/>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872"/>
            <a:ext cx="12191999" cy="6863871"/>
          </a:xfrm>
          <a:prstGeom prst="rect">
            <a:avLst/>
          </a:prstGeom>
        </p:spPr>
      </p:pic>
      <p:sp>
        <p:nvSpPr>
          <p:cNvPr id="7171" name="Rectangle 2"/>
          <p:cNvSpPr>
            <a:spLocks noGrp="1" noChangeArrowheads="1"/>
          </p:cNvSpPr>
          <p:nvPr>
            <p:ph type="body" idx="1"/>
          </p:nvPr>
        </p:nvSpPr>
        <p:spPr>
          <a:xfrm>
            <a:off x="1371611" y="1276128"/>
            <a:ext cx="9837672" cy="4854792"/>
          </a:xfrm>
        </p:spPr>
        <p:txBody>
          <a:bodyPr vert="horz" wrap="square" lIns="90000" tIns="46800" rIns="90000" bIns="46800" rtlCol="0">
            <a:spAutoFit/>
          </a:bodyPr>
          <a:lstStyle/>
          <a:p>
            <a:pPr algn="just" rtl="1">
              <a:lnSpc>
                <a:spcPct val="100000"/>
              </a:lnSpc>
              <a:spcBef>
                <a:spcPts val="800"/>
              </a:spcBef>
              <a:buClr>
                <a:srgbClr val="00FFFF"/>
              </a:buClr>
              <a:buSzPct val="90000"/>
              <a:buFont typeface="Wingdings" panose="05000000000000000000" pitchFamily="2" charset="2"/>
              <a:buChar char="q"/>
              <a:tabLst>
                <a:tab pos="723900" algn="l"/>
                <a:tab pos="1447800" algn="l"/>
                <a:tab pos="2171700" algn="l"/>
                <a:tab pos="2895600" algn="l"/>
                <a:tab pos="3619500" algn="l"/>
                <a:tab pos="4343400" algn="l"/>
                <a:tab pos="5067300" algn="l"/>
                <a:tab pos="5791200" algn="l"/>
                <a:tab pos="6515100" algn="l"/>
                <a:tab pos="7239000" algn="l"/>
                <a:tab pos="7962900" algn="l"/>
              </a:tabLst>
            </a:pPr>
            <a:r>
              <a:rPr lang="fa-IR" b="1" dirty="0" smtClean="0">
                <a:cs typeface="B Nazanin" panose="00000400000000000000" pitchFamily="2" charset="-78"/>
              </a:rPr>
              <a:t>  طبیعی </a:t>
            </a:r>
          </a:p>
          <a:p>
            <a:pPr lvl="1" algn="just" rtl="1">
              <a:lnSpc>
                <a:spcPct val="100000"/>
              </a:lnSpc>
              <a:spcBef>
                <a:spcPts val="800"/>
              </a:spcBef>
              <a:buClr>
                <a:srgbClr val="00FFFF"/>
              </a:buClr>
              <a:buSzPct val="100000"/>
              <a:buFont typeface="Wingdings" panose="05000000000000000000" pitchFamily="2" charset="2"/>
              <a:buChar char="§"/>
              <a:tabLst>
                <a:tab pos="723900" algn="l"/>
                <a:tab pos="1447800" algn="l"/>
                <a:tab pos="2171700" algn="l"/>
                <a:tab pos="2895600" algn="l"/>
                <a:tab pos="3619500" algn="l"/>
                <a:tab pos="4343400" algn="l"/>
                <a:tab pos="5067300" algn="l"/>
                <a:tab pos="5791200" algn="l"/>
                <a:tab pos="6515100" algn="l"/>
                <a:tab pos="7239000" algn="l"/>
                <a:tab pos="7962900" algn="l"/>
              </a:tabLst>
            </a:pPr>
            <a:r>
              <a:rPr lang="fa-IR" dirty="0" smtClean="0">
                <a:cs typeface="B Nazanin" panose="00000400000000000000" pitchFamily="2" charset="-78"/>
              </a:rPr>
              <a:t>مسدود شدن یک رگ خونی (در سکته) که </a:t>
            </a:r>
            <a:r>
              <a:rPr lang="fa-IR" dirty="0">
                <a:cs typeface="B Nazanin" panose="00000400000000000000" pitchFamily="2" charset="-78"/>
              </a:rPr>
              <a:t>بخشی از مغز را خون </a:t>
            </a:r>
            <a:r>
              <a:rPr lang="fa-IR" dirty="0" smtClean="0">
                <a:cs typeface="B Nazanin" panose="00000400000000000000" pitchFamily="2" charset="-78"/>
              </a:rPr>
              <a:t>رسانی می کند </a:t>
            </a:r>
            <a:r>
              <a:rPr lang="fa-IR" dirty="0">
                <a:cs typeface="B Nazanin" panose="00000400000000000000" pitchFamily="2" charset="-78"/>
              </a:rPr>
              <a:t>و آن بخش از مغز از رسیدن خون محروم </a:t>
            </a:r>
            <a:r>
              <a:rPr lang="fa-IR" dirty="0" smtClean="0">
                <a:cs typeface="B Nazanin" panose="00000400000000000000" pitchFamily="2" charset="-78"/>
              </a:rPr>
              <a:t>می شود. </a:t>
            </a:r>
          </a:p>
          <a:p>
            <a:pPr lvl="1" algn="just" rtl="1">
              <a:lnSpc>
                <a:spcPct val="100000"/>
              </a:lnSpc>
              <a:spcBef>
                <a:spcPts val="800"/>
              </a:spcBef>
              <a:buClr>
                <a:srgbClr val="00FFFF"/>
              </a:buClr>
              <a:buSzPct val="100000"/>
              <a:buFont typeface="Wingdings" panose="05000000000000000000" pitchFamily="2" charset="2"/>
              <a:buChar char="§"/>
              <a:tabLst>
                <a:tab pos="723900" algn="l"/>
                <a:tab pos="1447800" algn="l"/>
                <a:tab pos="2171700" algn="l"/>
                <a:tab pos="2895600" algn="l"/>
                <a:tab pos="3619500" algn="l"/>
                <a:tab pos="4343400" algn="l"/>
                <a:tab pos="5067300" algn="l"/>
                <a:tab pos="5791200" algn="l"/>
                <a:tab pos="6515100" algn="l"/>
                <a:tab pos="7239000" algn="l"/>
                <a:tab pos="7962900" algn="l"/>
              </a:tabLst>
            </a:pPr>
            <a:r>
              <a:rPr lang="fa-IR" dirty="0" smtClean="0">
                <a:cs typeface="B Nazanin" panose="00000400000000000000" pitchFamily="2" charset="-78"/>
              </a:rPr>
              <a:t>ضربه </a:t>
            </a:r>
            <a:r>
              <a:rPr lang="fa-IR" dirty="0">
                <a:cs typeface="B Nazanin" panose="00000400000000000000" pitchFamily="2" charset="-78"/>
              </a:rPr>
              <a:t>مغزی </a:t>
            </a:r>
            <a:r>
              <a:rPr lang="fa-IR" dirty="0" smtClean="0">
                <a:cs typeface="B Nazanin" panose="00000400000000000000" pitchFamily="2" charset="-78"/>
              </a:rPr>
              <a:t>(</a:t>
            </a:r>
            <a:r>
              <a:rPr lang="fa-IR" dirty="0">
                <a:cs typeface="B Nazanin" panose="00000400000000000000" pitchFamily="2" charset="-78"/>
              </a:rPr>
              <a:t>مانند حالتی که فرد تصادف کرده باشد یا سقوط کرده باشد</a:t>
            </a:r>
            <a:r>
              <a:rPr lang="fa-IR" dirty="0" smtClean="0">
                <a:cs typeface="B Nazanin" panose="00000400000000000000" pitchFamily="2" charset="-78"/>
              </a:rPr>
              <a:t>) </a:t>
            </a:r>
          </a:p>
          <a:p>
            <a:pPr lvl="1" algn="just" rtl="1">
              <a:lnSpc>
                <a:spcPct val="100000"/>
              </a:lnSpc>
              <a:spcBef>
                <a:spcPts val="800"/>
              </a:spcBef>
              <a:buClr>
                <a:srgbClr val="00FFFF"/>
              </a:buClr>
              <a:buSzPct val="100000"/>
              <a:buFont typeface="Wingdings" panose="05000000000000000000" pitchFamily="2" charset="2"/>
              <a:buChar char="§"/>
              <a:tabLst>
                <a:tab pos="723900" algn="l"/>
                <a:tab pos="1447800" algn="l"/>
                <a:tab pos="2171700" algn="l"/>
                <a:tab pos="2895600" algn="l"/>
                <a:tab pos="3619500" algn="l"/>
                <a:tab pos="4343400" algn="l"/>
                <a:tab pos="5067300" algn="l"/>
                <a:tab pos="5791200" algn="l"/>
                <a:tab pos="6515100" algn="l"/>
                <a:tab pos="7239000" algn="l"/>
                <a:tab pos="7962900" algn="l"/>
              </a:tabLst>
            </a:pPr>
            <a:r>
              <a:rPr lang="fa-IR" dirty="0" smtClean="0">
                <a:cs typeface="B Nazanin" panose="00000400000000000000" pitchFamily="2" charset="-78"/>
              </a:rPr>
              <a:t>آسیب مغزی در نتیجه مواجهه با گاز مونوکسید کربن </a:t>
            </a:r>
          </a:p>
          <a:p>
            <a:pPr algn="just" rtl="1">
              <a:lnSpc>
                <a:spcPct val="100000"/>
              </a:lnSpc>
              <a:spcBef>
                <a:spcPts val="800"/>
              </a:spcBef>
              <a:buClr>
                <a:srgbClr val="00FFFF"/>
              </a:buClr>
              <a:buSzPct val="90000"/>
              <a:buFont typeface="Wingdings" panose="05000000000000000000" pitchFamily="2" charset="2"/>
              <a:buChar char="q"/>
              <a:tabLst>
                <a:tab pos="723900" algn="l"/>
                <a:tab pos="1447800" algn="l"/>
                <a:tab pos="2171700" algn="l"/>
                <a:tab pos="2895600" algn="l"/>
                <a:tab pos="3619500" algn="l"/>
                <a:tab pos="4343400" algn="l"/>
                <a:tab pos="5067300" algn="l"/>
                <a:tab pos="5791200" algn="l"/>
                <a:tab pos="6515100" algn="l"/>
                <a:tab pos="7239000" algn="l"/>
                <a:tab pos="7962900" algn="l"/>
              </a:tabLst>
            </a:pPr>
            <a:r>
              <a:rPr lang="fa-IR" b="1" dirty="0" smtClean="0">
                <a:cs typeface="B Nazanin" panose="00000400000000000000" pitchFamily="2" charset="-78"/>
              </a:rPr>
              <a:t>  </a:t>
            </a:r>
            <a:r>
              <a:rPr lang="fa-IR" b="1" dirty="0">
                <a:cs typeface="B Nazanin" panose="00000400000000000000" pitchFamily="2" charset="-78"/>
              </a:rPr>
              <a:t>تخریب آگاهانه بافت مغز یا برخی از نواحی مغز </a:t>
            </a:r>
            <a:r>
              <a:rPr lang="fa-IR" b="1" dirty="0" smtClean="0">
                <a:cs typeface="B Nazanin" panose="00000400000000000000" pitchFamily="2" charset="-78"/>
              </a:rPr>
              <a:t>در حیوانات</a:t>
            </a:r>
          </a:p>
          <a:p>
            <a:pPr algn="just" rtl="1">
              <a:lnSpc>
                <a:spcPct val="100000"/>
              </a:lnSpc>
              <a:spcBef>
                <a:spcPts val="800"/>
              </a:spcBef>
              <a:buClr>
                <a:srgbClr val="00FFFF"/>
              </a:buClr>
              <a:buSzPct val="90000"/>
              <a:buFont typeface="Wingdings" panose="05000000000000000000" pitchFamily="2" charset="2"/>
              <a:buChar char="q"/>
              <a:tabLst>
                <a:tab pos="723900" algn="l"/>
                <a:tab pos="1447800" algn="l"/>
                <a:tab pos="2171700" algn="l"/>
                <a:tab pos="2895600" algn="l"/>
                <a:tab pos="3619500" algn="l"/>
                <a:tab pos="4343400" algn="l"/>
                <a:tab pos="5067300" algn="l"/>
                <a:tab pos="5791200" algn="l"/>
                <a:tab pos="6515100" algn="l"/>
                <a:tab pos="7239000" algn="l"/>
                <a:tab pos="7962900" algn="l"/>
              </a:tabLst>
            </a:pPr>
            <a:r>
              <a:rPr lang="fa-IR" b="1" dirty="0" smtClean="0">
                <a:cs typeface="B Nazanin" panose="00000400000000000000" pitchFamily="2" charset="-78"/>
              </a:rPr>
              <a:t>  عبور </a:t>
            </a:r>
            <a:r>
              <a:rPr lang="fa-IR" b="1" dirty="0">
                <a:cs typeface="B Nazanin" panose="00000400000000000000" pitchFamily="2" charset="-78"/>
              </a:rPr>
              <a:t>یک جریان رادیویی با فرکانس بالا </a:t>
            </a:r>
            <a:r>
              <a:rPr lang="fa-IR" b="1" dirty="0" smtClean="0">
                <a:cs typeface="B Nazanin" panose="00000400000000000000" pitchFamily="2" charset="-78"/>
              </a:rPr>
              <a:t>توسط یک </a:t>
            </a:r>
            <a:r>
              <a:rPr lang="fa-IR" b="1" dirty="0">
                <a:cs typeface="B Nazanin" panose="00000400000000000000" pitchFamily="2" charset="-78"/>
              </a:rPr>
              <a:t>الکترود. </a:t>
            </a:r>
            <a:r>
              <a:rPr lang="fa-IR" sz="2400" dirty="0">
                <a:cs typeface="B Nazanin" panose="00000400000000000000" pitchFamily="2" charset="-78"/>
              </a:rPr>
              <a:t>در این روش فعالیت نورون ها را با استفاده از الکترودهایی ثبت می کنند که در مغز افراد کار گذاشته شده است. الگوهای بزرگتر فعالیت مغزی با استفاده از الکترودهای سطحی قابل اندازه گیری است. این الکترودها روی پوست سر افراد قرار می گیرند(در این حالت بافت مغزی حفظ </a:t>
            </a:r>
            <a:r>
              <a:rPr lang="fa-IR" sz="2400" dirty="0" smtClean="0">
                <a:cs typeface="B Nazanin" panose="00000400000000000000" pitchFamily="2" charset="-78"/>
              </a:rPr>
              <a:t>می شود </a:t>
            </a:r>
            <a:r>
              <a:rPr lang="fa-IR" sz="2400" dirty="0">
                <a:cs typeface="B Nazanin" panose="00000400000000000000" pitchFamily="2" charset="-78"/>
              </a:rPr>
              <a:t>و به محض گرم کردن منطقه یخ زده آن منطقه از مغز می تواند عملکرد طبیعی خود را داشته باشد</a:t>
            </a:r>
            <a:r>
              <a:rPr lang="fa-IR" sz="2400" dirty="0" smtClean="0">
                <a:cs typeface="B Nazanin" panose="00000400000000000000" pitchFamily="2" charset="-78"/>
              </a:rPr>
              <a:t>.) </a:t>
            </a:r>
            <a:endParaRPr lang="en-US" sz="2400" dirty="0">
              <a:cs typeface="B Nazanin" panose="00000400000000000000" pitchFamily="2" charset="-78"/>
            </a:endParaRPr>
          </a:p>
        </p:txBody>
      </p:sp>
      <p:sp>
        <p:nvSpPr>
          <p:cNvPr id="2" name="Slide Number Placeholder 1"/>
          <p:cNvSpPr>
            <a:spLocks noGrp="1"/>
          </p:cNvSpPr>
          <p:nvPr>
            <p:ph type="sldNum" sz="quarter" idx="12"/>
          </p:nvPr>
        </p:nvSpPr>
        <p:spPr/>
        <p:txBody>
          <a:bodyPr/>
          <a:lstStyle/>
          <a:p>
            <a:fld id="{F0B78986-2869-41C1-8CF9-4E59167B5C2C}" type="slidenum">
              <a:rPr lang="en-US" smtClean="0"/>
              <a:t>6</a:t>
            </a:fld>
            <a:endParaRPr lang="en-US"/>
          </a:p>
        </p:txBody>
      </p:sp>
      <p:sp>
        <p:nvSpPr>
          <p:cNvPr id="8" name="Rectangle 1"/>
          <p:cNvSpPr txBox="1">
            <a:spLocks noChangeArrowheads="1"/>
          </p:cNvSpPr>
          <p:nvPr/>
        </p:nvSpPr>
        <p:spPr>
          <a:xfrm>
            <a:off x="4266018" y="451889"/>
            <a:ext cx="6533361" cy="525401"/>
          </a:xfrm>
          <a:prstGeom prst="rect">
            <a:avLst/>
          </a:prstGeom>
        </p:spPr>
        <p:txBody>
          <a:bodyPr vert="horz" wrap="square" lIns="90000" tIns="46800" rIns="90000" bIns="46800" rtlCol="0" anchor="ctr">
            <a:spAutoFit/>
          </a:bodyPr>
          <a:lstStyle>
            <a:defPPr>
              <a:defRPr lang="en-US"/>
            </a:defPPr>
            <a:lvl1pPr algn="r" rtl="1">
              <a:lnSpc>
                <a:spcPct val="100000"/>
              </a:lnSpc>
              <a:spcBef>
                <a:spcPct val="0"/>
              </a:spcBef>
              <a:buClr>
                <a:srgbClr val="DFDEF6"/>
              </a:buClr>
              <a:buSzPct val="100000"/>
              <a:buNone/>
              <a:tabLst>
                <a:tab pos="723900" algn="l"/>
                <a:tab pos="1447800" algn="l"/>
                <a:tab pos="2171700" algn="l"/>
                <a:tab pos="2895600" algn="l"/>
                <a:tab pos="3619500" algn="l"/>
                <a:tab pos="4343400" algn="l"/>
                <a:tab pos="5067300" algn="l"/>
                <a:tab pos="5791200" algn="l"/>
                <a:tab pos="6515100" algn="l"/>
                <a:tab pos="7239000" algn="l"/>
                <a:tab pos="7962900" algn="l"/>
              </a:tabLst>
              <a:defRPr sz="2800">
                <a:latin typeface="+mj-lt"/>
                <a:ea typeface="+mj-ea"/>
                <a:cs typeface="B Titr" panose="00000700000000000000" pitchFamily="2" charset="-78"/>
              </a:defRPr>
            </a:lvl1pPr>
          </a:lstStyle>
          <a:p>
            <a:r>
              <a:rPr lang="fa-IR" dirty="0"/>
              <a:t>تکنیک های مطالعه آسیب های </a:t>
            </a:r>
            <a:r>
              <a:rPr lang="fa-IR" dirty="0" smtClean="0"/>
              <a:t>مغزی </a:t>
            </a:r>
            <a:endParaRPr lang="en-GB" dirty="0"/>
          </a:p>
        </p:txBody>
      </p:sp>
      <p:pic>
        <p:nvPicPr>
          <p:cNvPr id="9" name="Picture 5" descr="NeoPulseustration.jpg"/>
          <p:cNvPicPr>
            <a:picLocks noChangeAspect="1"/>
          </p:cNvPicPr>
          <p:nvPr/>
        </p:nvPicPr>
        <p:blipFill>
          <a:blip r:embed="rId4"/>
          <a:srcRect/>
          <a:stretch>
            <a:fillRect/>
          </a:stretch>
        </p:blipFill>
        <p:spPr bwMode="auto">
          <a:xfrm>
            <a:off x="1371611" y="0"/>
            <a:ext cx="1006310" cy="1261241"/>
          </a:xfrm>
          <a:prstGeom prst="rect">
            <a:avLst/>
          </a:prstGeom>
          <a:noFill/>
          <a:ln w="9525">
            <a:noFill/>
            <a:miter lim="800000"/>
            <a:headEnd/>
            <a:tailEnd/>
          </a:ln>
        </p:spPr>
      </p:pic>
    </p:spTree>
    <p:extLst>
      <p:ext uri="{BB962C8B-B14F-4D97-AF65-F5344CB8AC3E}">
        <p14:creationId xmlns:p14="http://schemas.microsoft.com/office/powerpoint/2010/main" val="3172136993"/>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872"/>
            <a:ext cx="12191999" cy="6863871"/>
          </a:xfrm>
          <a:prstGeom prst="rect">
            <a:avLst/>
          </a:prstGeom>
        </p:spPr>
      </p:pic>
      <p:sp>
        <p:nvSpPr>
          <p:cNvPr id="7171" name="Rectangle 2"/>
          <p:cNvSpPr>
            <a:spLocks noGrp="1" noChangeArrowheads="1"/>
          </p:cNvSpPr>
          <p:nvPr>
            <p:ph type="body" idx="1"/>
          </p:nvPr>
        </p:nvSpPr>
        <p:spPr>
          <a:xfrm>
            <a:off x="1422968" y="1566303"/>
            <a:ext cx="9723256" cy="4721422"/>
          </a:xfrm>
        </p:spPr>
        <p:txBody>
          <a:bodyPr vert="horz" wrap="square" lIns="90000" tIns="46800" rIns="90000" bIns="46800" rtlCol="0">
            <a:spAutoFit/>
          </a:bodyPr>
          <a:lstStyle/>
          <a:p>
            <a:pPr algn="just" rtl="1">
              <a:lnSpc>
                <a:spcPct val="150000"/>
              </a:lnSpc>
              <a:spcBef>
                <a:spcPts val="800"/>
              </a:spcBef>
              <a:buClr>
                <a:srgbClr val="00FFFF"/>
              </a:buClr>
              <a:buSzPct val="80000"/>
              <a:buFont typeface="Wingdings" panose="05000000000000000000" pitchFamily="2" charset="2"/>
              <a:buChar char="q"/>
              <a:tabLst>
                <a:tab pos="723900" algn="l"/>
                <a:tab pos="1447800" algn="l"/>
                <a:tab pos="2171700" algn="l"/>
                <a:tab pos="2895600" algn="l"/>
                <a:tab pos="3619500" algn="l"/>
                <a:tab pos="4343400" algn="l"/>
                <a:tab pos="5067300" algn="l"/>
                <a:tab pos="5791200" algn="l"/>
                <a:tab pos="6515100" algn="l"/>
                <a:tab pos="7239000" algn="l"/>
                <a:tab pos="7962900" algn="l"/>
              </a:tabLst>
            </a:pPr>
            <a:r>
              <a:rPr lang="fa-IR" dirty="0" smtClean="0">
                <a:latin typeface="+mj-lt"/>
                <a:ea typeface="+mj-ea"/>
                <a:cs typeface="B Nazanin" panose="00000400000000000000" pitchFamily="2" charset="-78"/>
              </a:rPr>
              <a:t>  اگر </a:t>
            </a:r>
            <a:r>
              <a:rPr lang="fa-IR" dirty="0">
                <a:latin typeface="+mj-lt"/>
                <a:ea typeface="+mj-ea"/>
                <a:cs typeface="B Nazanin" panose="00000400000000000000" pitchFamily="2" charset="-78"/>
              </a:rPr>
              <a:t>منطقه </a:t>
            </a:r>
            <a:r>
              <a:rPr lang="en-US" sz="2400" dirty="0">
                <a:latin typeface="Times New Roman" panose="02020603050405020304" pitchFamily="18" charset="0"/>
                <a:cs typeface="Times New Roman" panose="02020603050405020304" pitchFamily="18" charset="0"/>
              </a:rPr>
              <a:t>X</a:t>
            </a:r>
            <a:r>
              <a:rPr lang="fa-IR" sz="2400" dirty="0">
                <a:latin typeface="Times New Roman" panose="02020603050405020304" pitchFamily="18" charset="0"/>
                <a:cs typeface="Times New Roman" panose="02020603050405020304" pitchFamily="18" charset="0"/>
              </a:rPr>
              <a:t> </a:t>
            </a:r>
            <a:r>
              <a:rPr lang="fa-IR" dirty="0">
                <a:latin typeface="+mj-lt"/>
                <a:ea typeface="+mj-ea"/>
                <a:cs typeface="B Nazanin" panose="00000400000000000000" pitchFamily="2" charset="-78"/>
              </a:rPr>
              <a:t>آسیب ببیند و متعاقب آن نقایصی در رفتار </a:t>
            </a:r>
            <a:r>
              <a:rPr lang="en-US" sz="2400" dirty="0" smtClean="0">
                <a:latin typeface="Times New Roman" panose="02020603050405020304" pitchFamily="18" charset="0"/>
                <a:cs typeface="Times New Roman" panose="02020603050405020304" pitchFamily="18" charset="0"/>
              </a:rPr>
              <a:t>Y</a:t>
            </a:r>
            <a:r>
              <a:rPr lang="fa-IR" sz="2400" dirty="0" smtClean="0">
                <a:latin typeface="Times New Roman" panose="02020603050405020304" pitchFamily="18" charset="0"/>
                <a:cs typeface="Times New Roman" panose="02020603050405020304" pitchFamily="18" charset="0"/>
              </a:rPr>
              <a:t> </a:t>
            </a:r>
            <a:r>
              <a:rPr lang="fa-IR" dirty="0">
                <a:latin typeface="+mj-lt"/>
                <a:ea typeface="+mj-ea"/>
                <a:cs typeface="B Nazanin" panose="00000400000000000000" pitchFamily="2" charset="-78"/>
              </a:rPr>
              <a:t>مشاهده شود، محققان این طور استنباط می کنند که منطقه </a:t>
            </a:r>
            <a:r>
              <a:rPr lang="en-US" sz="2400" dirty="0">
                <a:latin typeface="Times New Roman" panose="02020603050405020304" pitchFamily="18" charset="0"/>
                <a:cs typeface="Times New Roman" panose="02020603050405020304" pitchFamily="18" charset="0"/>
              </a:rPr>
              <a:t>X</a:t>
            </a:r>
            <a:r>
              <a:rPr lang="fa-IR" sz="2400" dirty="0">
                <a:latin typeface="Times New Roman" panose="02020603050405020304" pitchFamily="18" charset="0"/>
                <a:cs typeface="Times New Roman" panose="02020603050405020304" pitchFamily="18" charset="0"/>
              </a:rPr>
              <a:t> </a:t>
            </a:r>
            <a:r>
              <a:rPr lang="fa-IR" dirty="0">
                <a:latin typeface="+mj-lt"/>
                <a:ea typeface="+mj-ea"/>
                <a:cs typeface="B Nazanin" panose="00000400000000000000" pitchFamily="2" charset="-78"/>
              </a:rPr>
              <a:t>در کنترل رفتار </a:t>
            </a:r>
            <a:r>
              <a:rPr lang="en-US" sz="2400" dirty="0">
                <a:latin typeface="Times New Roman" panose="02020603050405020304" pitchFamily="18" charset="0"/>
                <a:cs typeface="Times New Roman" panose="02020603050405020304" pitchFamily="18" charset="0"/>
              </a:rPr>
              <a:t>Y</a:t>
            </a:r>
            <a:r>
              <a:rPr lang="fa-IR" sz="2400" dirty="0">
                <a:latin typeface="Times New Roman" panose="02020603050405020304" pitchFamily="18" charset="0"/>
                <a:cs typeface="Times New Roman" panose="02020603050405020304" pitchFamily="18" charset="0"/>
              </a:rPr>
              <a:t> </a:t>
            </a:r>
            <a:r>
              <a:rPr lang="fa-IR" dirty="0">
                <a:latin typeface="+mj-lt"/>
                <a:ea typeface="+mj-ea"/>
                <a:cs typeface="B Nazanin" panose="00000400000000000000" pitchFamily="2" charset="-78"/>
              </a:rPr>
              <a:t>تا حدی ایفای نقش می کند. </a:t>
            </a:r>
            <a:endParaRPr lang="fa-IR" dirty="0" smtClean="0">
              <a:latin typeface="+mj-lt"/>
              <a:ea typeface="+mj-ea"/>
              <a:cs typeface="B Nazanin" panose="00000400000000000000" pitchFamily="2" charset="-78"/>
            </a:endParaRPr>
          </a:p>
          <a:p>
            <a:pPr algn="just" rtl="1">
              <a:lnSpc>
                <a:spcPct val="150000"/>
              </a:lnSpc>
              <a:spcBef>
                <a:spcPts val="800"/>
              </a:spcBef>
              <a:buClr>
                <a:srgbClr val="00FFFF"/>
              </a:buClr>
              <a:buSzPct val="80000"/>
              <a:buFont typeface="Wingdings" panose="05000000000000000000" pitchFamily="2" charset="2"/>
              <a:buChar char="q"/>
              <a:tabLst>
                <a:tab pos="723900" algn="l"/>
                <a:tab pos="1447800" algn="l"/>
                <a:tab pos="2171700" algn="l"/>
                <a:tab pos="2895600" algn="l"/>
                <a:tab pos="3619500" algn="l"/>
                <a:tab pos="4343400" algn="l"/>
                <a:tab pos="5067300" algn="l"/>
                <a:tab pos="5791200" algn="l"/>
                <a:tab pos="6515100" algn="l"/>
                <a:tab pos="7239000" algn="l"/>
                <a:tab pos="7962900" algn="l"/>
              </a:tabLst>
            </a:pPr>
            <a:r>
              <a:rPr lang="fa-IR" dirty="0">
                <a:latin typeface="+mj-lt"/>
                <a:ea typeface="+mj-ea"/>
                <a:cs typeface="B Nazanin" panose="00000400000000000000" pitchFamily="2" charset="-78"/>
              </a:rPr>
              <a:t> </a:t>
            </a:r>
            <a:r>
              <a:rPr lang="fa-IR" dirty="0" smtClean="0">
                <a:latin typeface="+mj-lt"/>
                <a:ea typeface="+mj-ea"/>
                <a:cs typeface="B Nazanin" panose="00000400000000000000" pitchFamily="2" charset="-78"/>
              </a:rPr>
              <a:t> حذف </a:t>
            </a:r>
            <a:r>
              <a:rPr lang="fa-IR" dirty="0">
                <a:latin typeface="+mj-lt"/>
                <a:ea typeface="+mj-ea"/>
                <a:cs typeface="B Nazanin" panose="00000400000000000000" pitchFamily="2" charset="-78"/>
              </a:rPr>
              <a:t>هر تعدادی از اجزای مختلف مغز می تواند علامت یکسانی را ایجاد کند (عدم کارکرد مناسب). مناطق مغزی به هم وابسته هستند پس آثار آسیب به یک منطقه مغز می تواند به طور کامل مسئول یک توانایی شناختی باشد یا بخشی از مجموعه نواحی باشد که مسئول آن توانایی هستند.</a:t>
            </a:r>
            <a:endParaRPr lang="en-GB" dirty="0">
              <a:latin typeface="+mj-lt"/>
              <a:ea typeface="+mj-ea"/>
              <a:cs typeface="B Nazanin" panose="00000400000000000000" pitchFamily="2" charset="-78"/>
            </a:endParaRPr>
          </a:p>
        </p:txBody>
      </p:sp>
      <p:sp>
        <p:nvSpPr>
          <p:cNvPr id="2" name="Slide Number Placeholder 1"/>
          <p:cNvSpPr>
            <a:spLocks noGrp="1"/>
          </p:cNvSpPr>
          <p:nvPr>
            <p:ph type="sldNum" sz="quarter" idx="12"/>
          </p:nvPr>
        </p:nvSpPr>
        <p:spPr/>
        <p:txBody>
          <a:bodyPr/>
          <a:lstStyle/>
          <a:p>
            <a:fld id="{F0B78986-2869-41C1-8CF9-4E59167B5C2C}" type="slidenum">
              <a:rPr lang="en-US" smtClean="0"/>
              <a:t>7</a:t>
            </a:fld>
            <a:endParaRPr lang="en-US"/>
          </a:p>
        </p:txBody>
      </p:sp>
      <p:sp>
        <p:nvSpPr>
          <p:cNvPr id="7" name="Rectangle 1"/>
          <p:cNvSpPr txBox="1">
            <a:spLocks noChangeArrowheads="1"/>
          </p:cNvSpPr>
          <p:nvPr/>
        </p:nvSpPr>
        <p:spPr>
          <a:xfrm>
            <a:off x="4266018" y="451889"/>
            <a:ext cx="6533361" cy="525401"/>
          </a:xfrm>
          <a:prstGeom prst="rect">
            <a:avLst/>
          </a:prstGeom>
        </p:spPr>
        <p:txBody>
          <a:bodyPr vert="horz" wrap="square" lIns="90000" tIns="46800" rIns="90000" bIns="46800" rtlCol="0" anchor="ctr">
            <a:spAutoFit/>
          </a:bodyPr>
          <a:lstStyle>
            <a:defPPr>
              <a:defRPr lang="en-US"/>
            </a:defPPr>
            <a:lvl1pPr algn="r" rtl="1">
              <a:lnSpc>
                <a:spcPct val="100000"/>
              </a:lnSpc>
              <a:spcBef>
                <a:spcPct val="0"/>
              </a:spcBef>
              <a:buClr>
                <a:srgbClr val="DFDEF6"/>
              </a:buClr>
              <a:buSzPct val="100000"/>
              <a:buNone/>
              <a:tabLst>
                <a:tab pos="723900" algn="l"/>
                <a:tab pos="1447800" algn="l"/>
                <a:tab pos="2171700" algn="l"/>
                <a:tab pos="2895600" algn="l"/>
                <a:tab pos="3619500" algn="l"/>
                <a:tab pos="4343400" algn="l"/>
                <a:tab pos="5067300" algn="l"/>
                <a:tab pos="5791200" algn="l"/>
                <a:tab pos="6515100" algn="l"/>
                <a:tab pos="7239000" algn="l"/>
                <a:tab pos="7962900" algn="l"/>
              </a:tabLst>
              <a:defRPr sz="2800">
                <a:latin typeface="+mj-lt"/>
                <a:ea typeface="+mj-ea"/>
                <a:cs typeface="B Titr" panose="00000700000000000000" pitchFamily="2" charset="-78"/>
              </a:defRPr>
            </a:lvl1pPr>
          </a:lstStyle>
          <a:p>
            <a:r>
              <a:rPr lang="fa-IR" dirty="0"/>
              <a:t>ارزیابی تکنیک های آسیب مغزی </a:t>
            </a:r>
            <a:endParaRPr lang="en-GB" dirty="0"/>
          </a:p>
        </p:txBody>
      </p:sp>
      <p:pic>
        <p:nvPicPr>
          <p:cNvPr id="9" name="Picture 5" descr="NeoPulseustration.jpg"/>
          <p:cNvPicPr>
            <a:picLocks noChangeAspect="1"/>
          </p:cNvPicPr>
          <p:nvPr/>
        </p:nvPicPr>
        <p:blipFill>
          <a:blip r:embed="rId4"/>
          <a:srcRect/>
          <a:stretch>
            <a:fillRect/>
          </a:stretch>
        </p:blipFill>
        <p:spPr bwMode="auto">
          <a:xfrm>
            <a:off x="1371611" y="0"/>
            <a:ext cx="1006310" cy="1261241"/>
          </a:xfrm>
          <a:prstGeom prst="rect">
            <a:avLst/>
          </a:prstGeom>
          <a:noFill/>
          <a:ln w="9525">
            <a:noFill/>
            <a:miter lim="800000"/>
            <a:headEnd/>
            <a:tailEnd/>
          </a:ln>
        </p:spPr>
      </p:pic>
    </p:spTree>
    <p:extLst>
      <p:ext uri="{BB962C8B-B14F-4D97-AF65-F5344CB8AC3E}">
        <p14:creationId xmlns:p14="http://schemas.microsoft.com/office/powerpoint/2010/main" val="3112613398"/>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872"/>
            <a:ext cx="12191999" cy="6863871"/>
          </a:xfrm>
          <a:prstGeom prst="rect">
            <a:avLst/>
          </a:prstGeom>
        </p:spPr>
      </p:pic>
      <p:sp>
        <p:nvSpPr>
          <p:cNvPr id="2" name="Slide Number Placeholder 1"/>
          <p:cNvSpPr>
            <a:spLocks noGrp="1"/>
          </p:cNvSpPr>
          <p:nvPr>
            <p:ph type="sldNum" sz="quarter" idx="12"/>
          </p:nvPr>
        </p:nvSpPr>
        <p:spPr/>
        <p:txBody>
          <a:bodyPr/>
          <a:lstStyle/>
          <a:p>
            <a:fld id="{F0B78986-2869-41C1-8CF9-4E59167B5C2C}" type="slidenum">
              <a:rPr lang="en-US" smtClean="0"/>
              <a:t>8</a:t>
            </a:fld>
            <a:endParaRPr lang="en-US"/>
          </a:p>
        </p:txBody>
      </p:sp>
      <p:sp>
        <p:nvSpPr>
          <p:cNvPr id="13" name="Content Placeholder 2"/>
          <p:cNvSpPr txBox="1">
            <a:spLocks/>
          </p:cNvSpPr>
          <p:nvPr/>
        </p:nvSpPr>
        <p:spPr>
          <a:xfrm>
            <a:off x="1349940" y="1418899"/>
            <a:ext cx="9890874" cy="4947253"/>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rtl="1">
              <a:lnSpc>
                <a:spcPct val="150000"/>
              </a:lnSpc>
              <a:buNone/>
            </a:pPr>
            <a:r>
              <a:rPr lang="fa-IR" dirty="0" smtClean="0">
                <a:latin typeface="Times New Roman" panose="02020603050405020304" pitchFamily="18" charset="0"/>
                <a:cs typeface="B Nazanin" panose="00000400000000000000" pitchFamily="2" charset="-78"/>
              </a:rPr>
              <a:t>الکتروإنسفالوگرام (</a:t>
            </a:r>
            <a:r>
              <a:rPr lang="en-US" dirty="0" smtClean="0">
                <a:latin typeface="Times New Roman" panose="02020603050405020304" pitchFamily="18" charset="0"/>
                <a:cs typeface="B Nazanin" panose="00000400000000000000" pitchFamily="2" charset="-78"/>
              </a:rPr>
              <a:t>EEG</a:t>
            </a:r>
            <a:r>
              <a:rPr lang="fa-IR" dirty="0" smtClean="0">
                <a:latin typeface="Times New Roman" panose="02020603050405020304" pitchFamily="18" charset="0"/>
                <a:cs typeface="B Nazanin" panose="00000400000000000000" pitchFamily="2" charset="-78"/>
              </a:rPr>
              <a:t>): نشان دهنده کارکرد کلی مغز است. در این روش از الکترودهای بزرگی استفاده می شود که روی پوست سر قرار می گیرند. </a:t>
            </a:r>
          </a:p>
          <a:p>
            <a:pPr lvl="1" algn="just" rtl="1">
              <a:lnSpc>
                <a:spcPct val="150000"/>
              </a:lnSpc>
              <a:buClr>
                <a:srgbClr val="00FFFF"/>
              </a:buClr>
              <a:buSzPct val="80000"/>
              <a:buFont typeface="Wingdings" panose="05000000000000000000" pitchFamily="2" charset="2"/>
              <a:buChar char="q"/>
            </a:pPr>
            <a:r>
              <a:rPr lang="fa-IR" sz="2800" dirty="0" smtClean="0">
                <a:latin typeface="Times New Roman" panose="02020603050405020304" pitchFamily="18" charset="0"/>
                <a:cs typeface="B Nazanin" panose="00000400000000000000" pitchFamily="2" charset="-78"/>
              </a:rPr>
              <a:t>  خروجی </a:t>
            </a:r>
            <a:r>
              <a:rPr lang="en-US" sz="2800" dirty="0" smtClean="0">
                <a:latin typeface="Times New Roman" panose="02020603050405020304" pitchFamily="18" charset="0"/>
                <a:cs typeface="B Nazanin" panose="00000400000000000000" pitchFamily="2" charset="-78"/>
              </a:rPr>
              <a:t>EEG</a:t>
            </a:r>
            <a:r>
              <a:rPr lang="fa-IR" sz="2800" dirty="0" smtClean="0">
                <a:latin typeface="Times New Roman" panose="02020603050405020304" pitchFamily="18" charset="0"/>
                <a:cs typeface="B Nazanin" panose="00000400000000000000" pitchFamily="2" charset="-78"/>
              </a:rPr>
              <a:t> به صورت الگوهای موجی است. </a:t>
            </a:r>
          </a:p>
          <a:p>
            <a:pPr lvl="1" algn="just" rtl="1">
              <a:lnSpc>
                <a:spcPct val="150000"/>
              </a:lnSpc>
              <a:buClr>
                <a:srgbClr val="00FFFF"/>
              </a:buClr>
              <a:buSzPct val="80000"/>
              <a:buFont typeface="Wingdings" panose="05000000000000000000" pitchFamily="2" charset="2"/>
              <a:buChar char="q"/>
            </a:pPr>
            <a:r>
              <a:rPr lang="fa-IR" sz="2800" dirty="0" smtClean="0">
                <a:latin typeface="Times New Roman" panose="02020603050405020304" pitchFamily="18" charset="0"/>
                <a:cs typeface="B Nazanin" panose="00000400000000000000" pitchFamily="2" charset="-78"/>
              </a:rPr>
              <a:t>  از این روش به طور وسیع در اندازه گیری فعالیت مغزی </a:t>
            </a:r>
            <a:r>
              <a:rPr lang="fa-IR" sz="2800" dirty="0">
                <a:latin typeface="Times New Roman" panose="02020603050405020304" pitchFamily="18" charset="0"/>
                <a:cs typeface="B Nazanin" panose="00000400000000000000" pitchFamily="2" charset="-78"/>
              </a:rPr>
              <a:t>هنگام خواب استفاده می شود (مغز چندین مرحله خواب را می گذراند). </a:t>
            </a:r>
          </a:p>
          <a:p>
            <a:pPr lvl="1" algn="just" rtl="1">
              <a:lnSpc>
                <a:spcPct val="150000"/>
              </a:lnSpc>
              <a:buClr>
                <a:srgbClr val="00FFFF"/>
              </a:buClr>
              <a:buSzPct val="80000"/>
              <a:buFont typeface="Wingdings" panose="05000000000000000000" pitchFamily="2" charset="2"/>
              <a:buChar char="q"/>
            </a:pPr>
            <a:r>
              <a:rPr lang="fa-IR" sz="2800" dirty="0" smtClean="0">
                <a:latin typeface="Times New Roman" panose="02020603050405020304" pitchFamily="18" charset="0"/>
                <a:cs typeface="B Nazanin" panose="00000400000000000000" pitchFamily="2" charset="-78"/>
              </a:rPr>
              <a:t>  امواج حاصل، پتانسیل های مرتبط با رویداد (</a:t>
            </a:r>
            <a:r>
              <a:rPr lang="en-US" sz="2800" dirty="0" smtClean="0">
                <a:latin typeface="Times New Roman" panose="02020603050405020304" pitchFamily="18" charset="0"/>
                <a:cs typeface="B Nazanin" panose="00000400000000000000" pitchFamily="2" charset="-78"/>
              </a:rPr>
              <a:t>ERP</a:t>
            </a:r>
            <a:r>
              <a:rPr lang="fa-IR" sz="2800" dirty="0" smtClean="0">
                <a:latin typeface="Times New Roman" panose="02020603050405020304" pitchFamily="18" charset="0"/>
                <a:cs typeface="B Nazanin" panose="00000400000000000000" pitchFamily="2" charset="-78"/>
              </a:rPr>
              <a:t>) نامیده می شوند. </a:t>
            </a:r>
          </a:p>
          <a:p>
            <a:pPr lvl="1" algn="just" rtl="1">
              <a:lnSpc>
                <a:spcPct val="150000"/>
              </a:lnSpc>
              <a:buClr>
                <a:srgbClr val="00FFFF"/>
              </a:buClr>
              <a:buSzPct val="80000"/>
              <a:buFont typeface="Wingdings" panose="05000000000000000000" pitchFamily="2" charset="2"/>
              <a:buChar char="q"/>
            </a:pPr>
            <a:r>
              <a:rPr lang="fa-IR" sz="2800" dirty="0" smtClean="0">
                <a:latin typeface="Times New Roman" panose="02020603050405020304" pitchFamily="18" charset="0"/>
                <a:cs typeface="B Nazanin" panose="00000400000000000000" pitchFamily="2" charset="-78"/>
              </a:rPr>
              <a:t>  مشکل </a:t>
            </a:r>
            <a:r>
              <a:rPr lang="en-US" sz="2800" dirty="0" smtClean="0">
                <a:latin typeface="Times New Roman" panose="02020603050405020304" pitchFamily="18" charset="0"/>
                <a:cs typeface="B Nazanin" panose="00000400000000000000" pitchFamily="2" charset="-78"/>
              </a:rPr>
              <a:t>EEG</a:t>
            </a:r>
            <a:r>
              <a:rPr lang="fa-IR" sz="2800" dirty="0" smtClean="0">
                <a:latin typeface="Times New Roman" panose="02020603050405020304" pitchFamily="18" charset="0"/>
                <a:cs typeface="B Nazanin" panose="00000400000000000000" pitchFamily="2" charset="-78"/>
              </a:rPr>
              <a:t>: آن یک اندازه گیری خام است (عدم اطلاع رسانی در مورد این که چه فعالیت مغزی و با چه ترتیبی صورت می گیرد). </a:t>
            </a:r>
            <a:endParaRPr lang="en-US" sz="2800" dirty="0">
              <a:latin typeface="Times New Roman" panose="02020603050405020304" pitchFamily="18" charset="0"/>
              <a:cs typeface="B Nazanin" panose="00000400000000000000" pitchFamily="2" charset="-78"/>
            </a:endParaRPr>
          </a:p>
        </p:txBody>
      </p:sp>
      <p:sp>
        <p:nvSpPr>
          <p:cNvPr id="8" name="Rectangle 1"/>
          <p:cNvSpPr txBox="1">
            <a:spLocks noChangeArrowheads="1"/>
          </p:cNvSpPr>
          <p:nvPr/>
        </p:nvSpPr>
        <p:spPr>
          <a:xfrm>
            <a:off x="4266018" y="451889"/>
            <a:ext cx="6533361" cy="525401"/>
          </a:xfrm>
          <a:prstGeom prst="rect">
            <a:avLst/>
          </a:prstGeom>
        </p:spPr>
        <p:txBody>
          <a:bodyPr vert="horz" wrap="square" lIns="90000" tIns="46800" rIns="90000" bIns="46800" rtlCol="0" anchor="ctr">
            <a:spAutoFit/>
          </a:bodyPr>
          <a:lstStyle>
            <a:defPPr>
              <a:defRPr lang="en-US"/>
            </a:defPPr>
            <a:lvl1pPr algn="r" rtl="1">
              <a:lnSpc>
                <a:spcPct val="100000"/>
              </a:lnSpc>
              <a:spcBef>
                <a:spcPct val="0"/>
              </a:spcBef>
              <a:buClr>
                <a:srgbClr val="DFDEF6"/>
              </a:buClr>
              <a:buSzPct val="100000"/>
              <a:buNone/>
              <a:tabLst>
                <a:tab pos="723900" algn="l"/>
                <a:tab pos="1447800" algn="l"/>
                <a:tab pos="2171700" algn="l"/>
                <a:tab pos="2895600" algn="l"/>
                <a:tab pos="3619500" algn="l"/>
                <a:tab pos="4343400" algn="l"/>
                <a:tab pos="5067300" algn="l"/>
                <a:tab pos="5791200" algn="l"/>
                <a:tab pos="6515100" algn="l"/>
                <a:tab pos="7239000" algn="l"/>
                <a:tab pos="7962900" algn="l"/>
              </a:tabLst>
              <a:defRPr sz="2800">
                <a:latin typeface="+mj-lt"/>
                <a:ea typeface="+mj-ea"/>
                <a:cs typeface="B Titr" panose="00000700000000000000" pitchFamily="2" charset="-78"/>
              </a:defRPr>
            </a:lvl1pPr>
          </a:lstStyle>
          <a:p>
            <a:r>
              <a:rPr lang="fa-IR" dirty="0"/>
              <a:t>تکنیک های ثبت مغزی </a:t>
            </a:r>
            <a:endParaRPr lang="en-US" dirty="0"/>
          </a:p>
        </p:txBody>
      </p:sp>
      <p:pic>
        <p:nvPicPr>
          <p:cNvPr id="9" name="Picture 5" descr="NeoPulseustration.jpg"/>
          <p:cNvPicPr>
            <a:picLocks noChangeAspect="1"/>
          </p:cNvPicPr>
          <p:nvPr/>
        </p:nvPicPr>
        <p:blipFill>
          <a:blip r:embed="rId4"/>
          <a:srcRect/>
          <a:stretch>
            <a:fillRect/>
          </a:stretch>
        </p:blipFill>
        <p:spPr bwMode="auto">
          <a:xfrm>
            <a:off x="1371611" y="0"/>
            <a:ext cx="1006310" cy="1261241"/>
          </a:xfrm>
          <a:prstGeom prst="rect">
            <a:avLst/>
          </a:prstGeom>
          <a:noFill/>
          <a:ln w="9525">
            <a:noFill/>
            <a:miter lim="800000"/>
            <a:headEnd/>
            <a:tailEnd/>
          </a:ln>
        </p:spPr>
      </p:pic>
    </p:spTree>
    <p:extLst>
      <p:ext uri="{BB962C8B-B14F-4D97-AF65-F5344CB8AC3E}">
        <p14:creationId xmlns:p14="http://schemas.microsoft.com/office/powerpoint/2010/main" val="2500973872"/>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63871"/>
          </a:xfrm>
          <a:prstGeom prst="rect">
            <a:avLst/>
          </a:prstGeom>
        </p:spPr>
      </p:pic>
      <p:sp>
        <p:nvSpPr>
          <p:cNvPr id="22531" name="Rectangle 3"/>
          <p:cNvSpPr>
            <a:spLocks noGrp="1" noChangeArrowheads="1"/>
          </p:cNvSpPr>
          <p:nvPr>
            <p:ph type="body" idx="1"/>
          </p:nvPr>
        </p:nvSpPr>
        <p:spPr>
          <a:xfrm>
            <a:off x="1371611" y="1526074"/>
            <a:ext cx="9837672" cy="4735679"/>
          </a:xfrm>
        </p:spPr>
        <p:txBody>
          <a:bodyPr>
            <a:normAutofit/>
          </a:bodyPr>
          <a:lstStyle/>
          <a:p>
            <a:pPr marL="0" indent="0" algn="just" rtl="1">
              <a:lnSpc>
                <a:spcPct val="150000"/>
              </a:lnSpc>
              <a:buNone/>
            </a:pPr>
            <a:r>
              <a:rPr lang="fa-IR" b="1" dirty="0" smtClean="0">
                <a:latin typeface="Times New Roman" panose="02020603050405020304" pitchFamily="18" charset="0"/>
                <a:cs typeface="B Nazanin" panose="00000400000000000000" pitchFamily="2" charset="-78"/>
              </a:rPr>
              <a:t>پرتونگاری محوری (مقطعی) رایانه ای: </a:t>
            </a:r>
            <a:r>
              <a:rPr lang="en-US" b="1" dirty="0" smtClean="0">
                <a:latin typeface="Times New Roman" panose="02020603050405020304" pitchFamily="18" charset="0"/>
                <a:cs typeface="B Nazanin" panose="00000400000000000000" pitchFamily="2" charset="-78"/>
              </a:rPr>
              <a:t>CAT </a:t>
            </a:r>
            <a:r>
              <a:rPr lang="en-US" sz="2400" dirty="0" smtClean="0">
                <a:latin typeface="Times New Roman" panose="02020603050405020304" pitchFamily="18" charset="0"/>
                <a:cs typeface="B Nazanin" panose="00000400000000000000" pitchFamily="2" charset="-78"/>
              </a:rPr>
              <a:t>(</a:t>
            </a:r>
            <a:r>
              <a:rPr lang="en-US" sz="2400" dirty="0">
                <a:latin typeface="Times New Roman" panose="02020603050405020304" pitchFamily="18" charset="0"/>
                <a:cs typeface="B Nazanin" panose="00000400000000000000" pitchFamily="2" charset="-78"/>
              </a:rPr>
              <a:t>Computed Axial Tomography</a:t>
            </a:r>
            <a:r>
              <a:rPr lang="en-US" sz="2400" dirty="0" smtClean="0">
                <a:latin typeface="Times New Roman" panose="02020603050405020304" pitchFamily="18" charset="0"/>
                <a:cs typeface="B Nazanin" panose="00000400000000000000" pitchFamily="2" charset="-78"/>
              </a:rPr>
              <a:t>)</a:t>
            </a:r>
            <a:endParaRPr lang="fa-IR" sz="2400" dirty="0" smtClean="0">
              <a:latin typeface="Times New Roman" panose="02020603050405020304" pitchFamily="18" charset="0"/>
              <a:cs typeface="B Nazanin" panose="00000400000000000000" pitchFamily="2" charset="-78"/>
            </a:endParaRPr>
          </a:p>
          <a:p>
            <a:pPr lvl="1" algn="just" rtl="1">
              <a:lnSpc>
                <a:spcPct val="150000"/>
              </a:lnSpc>
              <a:buClr>
                <a:srgbClr val="00FFFF"/>
              </a:buClr>
              <a:buSzPct val="80000"/>
              <a:buFont typeface="Wingdings" panose="05000000000000000000" pitchFamily="2" charset="2"/>
              <a:buChar char="q"/>
            </a:pPr>
            <a:r>
              <a:rPr lang="fa-IR" sz="2800" dirty="0" smtClean="0">
                <a:latin typeface="Times New Roman" panose="02020603050405020304" pitchFamily="18" charset="0"/>
                <a:cs typeface="B Nazanin" panose="00000400000000000000" pitchFamily="2" charset="-78"/>
              </a:rPr>
              <a:t>  این </a:t>
            </a:r>
            <a:r>
              <a:rPr lang="fa-IR" sz="2800" dirty="0">
                <a:latin typeface="Times New Roman" panose="02020603050405020304" pitchFamily="18" charset="0"/>
                <a:cs typeface="B Nazanin" panose="00000400000000000000" pitchFamily="2" charset="-78"/>
              </a:rPr>
              <a:t>روش برای اولین بار در دهه 70 ایجاد شد. </a:t>
            </a:r>
          </a:p>
          <a:p>
            <a:pPr lvl="1" algn="just" rtl="1">
              <a:lnSpc>
                <a:spcPct val="150000"/>
              </a:lnSpc>
              <a:buClr>
                <a:srgbClr val="00FFFF"/>
              </a:buClr>
              <a:buSzPct val="80000"/>
              <a:buFont typeface="Wingdings" panose="05000000000000000000" pitchFamily="2" charset="2"/>
              <a:buChar char="q"/>
            </a:pPr>
            <a:r>
              <a:rPr lang="fa-IR" sz="2800" dirty="0" smtClean="0">
                <a:latin typeface="Times New Roman" panose="02020603050405020304" pitchFamily="18" charset="0"/>
                <a:cs typeface="B Nazanin" panose="00000400000000000000" pitchFamily="2" charset="-78"/>
              </a:rPr>
              <a:t>  پرتوهای </a:t>
            </a:r>
            <a:r>
              <a:rPr lang="fa-IR" sz="2800" dirty="0">
                <a:latin typeface="Times New Roman" panose="02020603050405020304" pitchFamily="18" charset="0"/>
                <a:cs typeface="B Nazanin" panose="00000400000000000000" pitchFamily="2" charset="-78"/>
              </a:rPr>
              <a:t>اشعه ایکس سطح پایین از سراسر مغز می گذرند و توسط یک آشکارساز مجدداً جمع آوری می شود</a:t>
            </a:r>
            <a:r>
              <a:rPr lang="fa-IR" sz="2800" dirty="0" smtClean="0">
                <a:latin typeface="Times New Roman" panose="02020603050405020304" pitchFamily="18" charset="0"/>
                <a:cs typeface="B Nazanin" panose="00000400000000000000" pitchFamily="2" charset="-78"/>
              </a:rPr>
              <a:t>. </a:t>
            </a:r>
            <a:endParaRPr lang="fa-IR" sz="2800" dirty="0">
              <a:latin typeface="Times New Roman" panose="02020603050405020304" pitchFamily="18" charset="0"/>
              <a:cs typeface="B Nazanin" panose="00000400000000000000" pitchFamily="2" charset="-78"/>
            </a:endParaRPr>
          </a:p>
          <a:p>
            <a:pPr lvl="1" algn="just" rtl="1">
              <a:lnSpc>
                <a:spcPct val="150000"/>
              </a:lnSpc>
              <a:buClr>
                <a:srgbClr val="00FFFF"/>
              </a:buClr>
              <a:buSzPct val="80000"/>
              <a:buFont typeface="Wingdings" panose="05000000000000000000" pitchFamily="2" charset="2"/>
              <a:buChar char="q"/>
            </a:pPr>
            <a:r>
              <a:rPr lang="fa-IR" sz="2800" dirty="0" smtClean="0">
                <a:latin typeface="Times New Roman" panose="02020603050405020304" pitchFamily="18" charset="0"/>
                <a:cs typeface="B Nazanin" panose="00000400000000000000" pitchFamily="2" charset="-78"/>
              </a:rPr>
              <a:t>  این </a:t>
            </a:r>
            <a:r>
              <a:rPr lang="fa-IR" sz="2800" dirty="0">
                <a:latin typeface="Times New Roman" panose="02020603050405020304" pitchFamily="18" charset="0"/>
                <a:cs typeface="B Nazanin" panose="00000400000000000000" pitchFamily="2" charset="-78"/>
              </a:rPr>
              <a:t>اسکن دقت زمانی خوبی ندارد و می تواند فقط یک تصویر در یک ثانیه ایجاد کند و ممکن است بسیاری از وقایع ذهنی زودگذر را از دست بدهد</a:t>
            </a:r>
            <a:r>
              <a:rPr lang="fa-IR" sz="2800" dirty="0" smtClean="0">
                <a:latin typeface="Times New Roman" panose="02020603050405020304" pitchFamily="18" charset="0"/>
                <a:cs typeface="B Nazanin" panose="00000400000000000000" pitchFamily="2" charset="-78"/>
              </a:rPr>
              <a:t>. </a:t>
            </a:r>
            <a:endParaRPr lang="en-US" sz="2800" dirty="0">
              <a:latin typeface="Times New Roman" panose="02020603050405020304" pitchFamily="18" charset="0"/>
              <a:cs typeface="B Nazanin" panose="00000400000000000000" pitchFamily="2" charset="-78"/>
            </a:endParaRPr>
          </a:p>
        </p:txBody>
      </p:sp>
      <p:sp>
        <p:nvSpPr>
          <p:cNvPr id="2" name="Slide Number Placeholder 1"/>
          <p:cNvSpPr>
            <a:spLocks noGrp="1"/>
          </p:cNvSpPr>
          <p:nvPr>
            <p:ph type="sldNum" sz="quarter" idx="12"/>
          </p:nvPr>
        </p:nvSpPr>
        <p:spPr/>
        <p:txBody>
          <a:bodyPr/>
          <a:lstStyle/>
          <a:p>
            <a:fld id="{F0B78986-2869-41C1-8CF9-4E59167B5C2C}" type="slidenum">
              <a:rPr lang="en-US" smtClean="0"/>
              <a:t>9</a:t>
            </a:fld>
            <a:endParaRPr lang="en-US"/>
          </a:p>
        </p:txBody>
      </p:sp>
      <p:sp>
        <p:nvSpPr>
          <p:cNvPr id="9" name="Rectangle 1"/>
          <p:cNvSpPr txBox="1">
            <a:spLocks noChangeArrowheads="1"/>
          </p:cNvSpPr>
          <p:nvPr/>
        </p:nvSpPr>
        <p:spPr>
          <a:xfrm>
            <a:off x="4266019" y="483421"/>
            <a:ext cx="6501830" cy="525401"/>
          </a:xfrm>
          <a:prstGeom prst="rect">
            <a:avLst/>
          </a:prstGeom>
        </p:spPr>
        <p:txBody>
          <a:bodyPr vert="horz" wrap="square" lIns="90000" tIns="46800" rIns="90000" bIns="46800" rtlCol="0" anchor="ctr">
            <a:spAutoFit/>
          </a:bodyPr>
          <a:lstStyle>
            <a:defPPr>
              <a:defRPr lang="en-US"/>
            </a:defPPr>
            <a:lvl1pPr algn="r" rtl="1">
              <a:lnSpc>
                <a:spcPct val="100000"/>
              </a:lnSpc>
              <a:spcBef>
                <a:spcPct val="0"/>
              </a:spcBef>
              <a:buClr>
                <a:srgbClr val="DFDEF6"/>
              </a:buClr>
              <a:buSzPct val="100000"/>
              <a:buNone/>
              <a:tabLst>
                <a:tab pos="723900" algn="l"/>
                <a:tab pos="1447800" algn="l"/>
                <a:tab pos="2171700" algn="l"/>
                <a:tab pos="2895600" algn="l"/>
                <a:tab pos="3619500" algn="l"/>
                <a:tab pos="4343400" algn="l"/>
                <a:tab pos="5067300" algn="l"/>
                <a:tab pos="5791200" algn="l"/>
                <a:tab pos="6515100" algn="l"/>
                <a:tab pos="7239000" algn="l"/>
                <a:tab pos="7962900" algn="l"/>
              </a:tabLst>
              <a:defRPr sz="2800">
                <a:latin typeface="+mj-lt"/>
                <a:ea typeface="+mj-ea"/>
                <a:cs typeface="B Titr" panose="00000700000000000000" pitchFamily="2" charset="-78"/>
              </a:defRPr>
            </a:lvl1pPr>
          </a:lstStyle>
          <a:p>
            <a:r>
              <a:rPr lang="fa-IR" dirty="0"/>
              <a:t>تکنولوژی اسکن (نقشه برداری مغزی</a:t>
            </a:r>
            <a:r>
              <a:rPr lang="fa-IR" dirty="0" smtClean="0"/>
              <a:t>) </a:t>
            </a:r>
            <a:endParaRPr lang="en-US" dirty="0"/>
          </a:p>
        </p:txBody>
      </p:sp>
      <p:pic>
        <p:nvPicPr>
          <p:cNvPr id="10" name="Picture 5" descr="NeoPulseustration.jpg"/>
          <p:cNvPicPr>
            <a:picLocks noChangeAspect="1"/>
          </p:cNvPicPr>
          <p:nvPr/>
        </p:nvPicPr>
        <p:blipFill>
          <a:blip r:embed="rId3"/>
          <a:srcRect/>
          <a:stretch>
            <a:fillRect/>
          </a:stretch>
        </p:blipFill>
        <p:spPr bwMode="auto">
          <a:xfrm>
            <a:off x="1371611" y="0"/>
            <a:ext cx="1006310" cy="1261241"/>
          </a:xfrm>
          <a:prstGeom prst="rect">
            <a:avLst/>
          </a:prstGeom>
          <a:noFill/>
          <a:ln w="9525">
            <a:noFill/>
            <a:miter lim="800000"/>
            <a:headEnd/>
            <a:tailEnd/>
          </a:ln>
        </p:spPr>
      </p:pic>
    </p:spTree>
    <p:extLst>
      <p:ext uri="{BB962C8B-B14F-4D97-AF65-F5344CB8AC3E}">
        <p14:creationId xmlns:p14="http://schemas.microsoft.com/office/powerpoint/2010/main" val="3186901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5944</TotalTime>
  <Words>6623</Words>
  <Application>Microsoft Office PowerPoint</Application>
  <PresentationFormat>Widescreen</PresentationFormat>
  <Paragraphs>393</Paragraphs>
  <Slides>50</Slides>
  <Notes>10</Notes>
  <HiddenSlides>0</HiddenSlides>
  <MMClips>1</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50</vt:i4>
      </vt:variant>
    </vt:vector>
  </HeadingPairs>
  <TitlesOfParts>
    <vt:vector size="61" baseType="lpstr">
      <vt:lpstr>Arial</vt:lpstr>
      <vt:lpstr>B Nazanin</vt:lpstr>
      <vt:lpstr>B Titr</vt:lpstr>
      <vt:lpstr>Calibri</vt:lpstr>
      <vt:lpstr>Calibri Light</vt:lpstr>
      <vt:lpstr>Cambria Math</vt:lpstr>
      <vt:lpstr>IranNastaliq</vt:lpstr>
      <vt:lpstr>Lucida Sans Unicode</vt:lpstr>
      <vt:lpstr>Times New Roman</vt:lpstr>
      <vt:lpstr>Wingdings</vt:lpstr>
      <vt:lpstr>Office Theme</vt:lpstr>
      <vt:lpstr>PowerPoint Presentation</vt:lpstr>
      <vt:lpstr> رویکـرد علوم اعصاب  ذهن به مثابه مغز</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تأثیر جالب دعا بر مغز انسان</vt:lpstr>
      <vt:lpstr>مرکز دروغ گویی در مغز</vt:lpstr>
      <vt:lpstr> آدم های بزرگ به دنبال خلق مسأله هستند  آدم های متوسط به دنبال حل مسأله هستند  و  آدم های کوچک مسأله ندارند...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yaAli</dc:creator>
  <cp:lastModifiedBy>ya ali</cp:lastModifiedBy>
  <cp:revision>562</cp:revision>
  <cp:lastPrinted>2012-06-13T12:47:17Z</cp:lastPrinted>
  <dcterms:created xsi:type="dcterms:W3CDTF">2012-05-12T22:26:05Z</dcterms:created>
  <dcterms:modified xsi:type="dcterms:W3CDTF">2012-06-08T09:50:55Z</dcterms:modified>
</cp:coreProperties>
</file>