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8" r:id="rId2"/>
    <p:sldId id="299" r:id="rId3"/>
    <p:sldId id="298" r:id="rId4"/>
    <p:sldId id="276" r:id="rId5"/>
    <p:sldId id="286" r:id="rId6"/>
    <p:sldId id="279" r:id="rId7"/>
    <p:sldId id="296" r:id="rId8"/>
    <p:sldId id="281" r:id="rId9"/>
    <p:sldId id="283" r:id="rId10"/>
    <p:sldId id="301" r:id="rId11"/>
    <p:sldId id="300" r:id="rId12"/>
    <p:sldId id="284" r:id="rId13"/>
    <p:sldId id="280" r:id="rId14"/>
    <p:sldId id="288" r:id="rId15"/>
    <p:sldId id="259" r:id="rId16"/>
    <p:sldId id="263" r:id="rId17"/>
    <p:sldId id="264" r:id="rId18"/>
    <p:sldId id="265" r:id="rId19"/>
    <p:sldId id="267" r:id="rId20"/>
    <p:sldId id="289" r:id="rId21"/>
    <p:sldId id="290" r:id="rId22"/>
    <p:sldId id="292" r:id="rId23"/>
    <p:sldId id="291" r:id="rId24"/>
    <p:sldId id="293" r:id="rId25"/>
    <p:sldId id="295" r:id="rId26"/>
    <p:sldId id="297" r:id="rId27"/>
    <p:sldId id="27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391BA4-A763-4ACC-A2F2-3C597C78A476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7AF5AF-BE43-4ABA-BE84-F7DE5991FE9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533400" y="890582"/>
            <a:ext cx="7854696" cy="425293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زیرساخت</a:t>
            </a:r>
            <a:r>
              <a:rPr kumimoji="0" lang="fa-IR" altLang="zh-CN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 های </a:t>
            </a:r>
            <a:r>
              <a:rPr kumimoji="0" lang="fa-IR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مديريت دانش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فرهنگ سازمانی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lang="fa-IR" sz="3600" dirty="0" smtClean="0">
                <a:solidFill>
                  <a:schemeClr val="accent3"/>
                </a:solidFill>
                <a:cs typeface="B Davat" pitchFamily="2" charset="-78"/>
              </a:rPr>
              <a:t>رهبری و مدیریت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lang="fa-IR" sz="3600" dirty="0" smtClean="0">
                <a:solidFill>
                  <a:schemeClr val="accent3"/>
                </a:solidFill>
                <a:cs typeface="B Davat" pitchFamily="2" charset="-78"/>
              </a:rPr>
              <a:t>تکنولوژی پیشرفته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طراحی ساختار</a:t>
            </a:r>
            <a:r>
              <a:rPr lang="fa-IR" sz="3600" dirty="0">
                <a:solidFill>
                  <a:srgbClr val="1B587C"/>
                </a:solidFill>
                <a:cs typeface="B Davat" pitchFamily="2" charset="-78"/>
              </a:rPr>
              <a:t> </a:t>
            </a:r>
            <a:r>
              <a:rPr lang="fa-IR" sz="3600" dirty="0" smtClean="0">
                <a:solidFill>
                  <a:srgbClr val="1B587C"/>
                </a:solidFill>
                <a:cs typeface="B Davat" pitchFamily="2" charset="-78"/>
              </a:rPr>
              <a:t>سازمانی</a:t>
            </a:r>
            <a:endParaRPr lang="fa-IR" sz="3600" dirty="0">
              <a:solidFill>
                <a:schemeClr val="accent3"/>
              </a:solidFill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مدیریت منابع انسانی و سیستم پاداش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طراحی ساختار سازمانی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مجموعه وسيعي از روابط و ساختارها است كه در شركت به روش خاص و منحصري سازماندهي شده اند. طراحي سازماني شامل ساختارهاي ملموس نظير خط مشي ها يا نمودار سازمان و </a:t>
            </a: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ساختارهاي ناملموس </a:t>
            </a: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مانند باورها و فرهنگ سازمان مي باشد. در واقع طراحي سازماني همانند كوه يخ عمل مي كند(مي ير،1993). </a:t>
            </a:r>
            <a:r>
              <a:rPr lang="ar-SA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 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endParaRPr lang="en-US" sz="3200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/>
            </a:r>
            <a:b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</a:br>
            <a:r>
              <a:rPr lang="fa-IR" sz="5400" dirty="0" smtClean="0">
                <a:solidFill>
                  <a:schemeClr val="accent3"/>
                </a:solidFill>
                <a:cs typeface="B Davat" pitchFamily="2" charset="-78"/>
              </a:rPr>
              <a:t/>
            </a:r>
            <a:br>
              <a:rPr lang="fa-IR" sz="5400" dirty="0" smtClean="0">
                <a:solidFill>
                  <a:schemeClr val="accent3"/>
                </a:solidFill>
                <a:cs typeface="B Davat" pitchFamily="2" charset="-78"/>
              </a:rPr>
            </a:br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ساختار سازمانی بوروکراتیک</a:t>
            </a:r>
            <a:r>
              <a:rPr lang="fa-IR" sz="27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/>
            </a:r>
            <a:br>
              <a:rPr lang="fa-IR" sz="27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اختیار قانونی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نظم سلسله مراتبی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عمل بر مبنای مستندات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جدایی کار از زندگی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آموزش تخصصی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استخدام تمام وقت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پیروی از قوانین 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28600" y="836612"/>
            <a:ext cx="8458200" cy="518318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تغيير در طراحي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ساختار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سازماني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ساختارهای ترکیبی</a:t>
            </a:r>
          </a:p>
          <a:p>
            <a:pPr marL="365760" indent="-283464" algn="ctr" rtl="1">
              <a:spcBef>
                <a:spcPts val="600"/>
              </a:spcBef>
              <a:buClr>
                <a:srgbClr val="FF0000"/>
              </a:buClr>
              <a:buSzPct val="80000"/>
            </a:pPr>
            <a:r>
              <a:rPr lang="fa-IR" sz="3200" b="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بورکراسی، ابرمتن، شبکه ای سازمان </a:t>
            </a:r>
            <a:r>
              <a:rPr lang="fa-IR" sz="3200" b="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یادگیرنده و غیره</a:t>
            </a:r>
          </a:p>
          <a:p>
            <a:pPr marL="365760" indent="-283464" algn="ctr" rtl="1">
              <a:spcBef>
                <a:spcPts val="600"/>
              </a:spcBef>
              <a:buClr>
                <a:srgbClr val="FF0000"/>
              </a:buClr>
              <a:buSzPct val="80000"/>
            </a:pPr>
            <a:endParaRPr lang="fa-IR" sz="3200" b="0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fa-IR" sz="3200" b="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توزیع تصميم گيري: </a:t>
            </a:r>
            <a:r>
              <a:rPr lang="fa-IR" sz="3200" dirty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مساله </a:t>
            </a: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يابي، حل مساله</a:t>
            </a:r>
          </a:p>
          <a:p>
            <a:pPr algn="r" rtl="1">
              <a:buClr>
                <a:srgbClr val="FF0000"/>
              </a:buClr>
              <a:defRPr/>
            </a:pPr>
            <a:endParaRPr lang="fa-IR" sz="3200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از كنترل مبتني بر اطاعت به كنترل مبتني بر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تعهد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cs typeface="B Davat" pitchFamily="2" charset="-78"/>
            </a:endParaRPr>
          </a:p>
          <a:p>
            <a:pPr algn="r" rtl="1">
              <a:buClr>
                <a:srgbClr val="FF0000"/>
              </a:buClr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ت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غيير در منابع اقتصادي:</a:t>
            </a:r>
            <a:r>
              <a:rPr lang="fa-IR" sz="3200" dirty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از دارايي هاي ملموس به دارايي هاي ناملموس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cs typeface="B Davat" pitchFamily="2" charset="-78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ü"/>
              <a:defRPr/>
            </a:pPr>
            <a:endParaRPr lang="fa-IR" sz="3200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  </a:t>
            </a: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cs typeface="B Davat" pitchFamily="2" charset="-78"/>
              </a:rPr>
              <a:t>             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908050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760" indent="-283464" algn="r" rtl="1">
              <a:spcBef>
                <a:spcPts val="600"/>
              </a:spcBef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تغيير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در</a:t>
            </a:r>
            <a:r>
              <a:rPr lang="fa-IR" sz="3200" dirty="0" smtClean="0">
                <a:solidFill>
                  <a:schemeClr val="accent3"/>
                </a:solidFill>
                <a:cs typeface="B Davat" pitchFamily="2" charset="-78"/>
              </a:rPr>
              <a:t>(سرمایه)منابع </a:t>
            </a:r>
            <a:r>
              <a:rPr lang="fa-IR" sz="3200" dirty="0">
                <a:solidFill>
                  <a:schemeClr val="accent3"/>
                </a:solidFill>
                <a:cs typeface="B Davat" pitchFamily="2" charset="-78"/>
              </a:rPr>
              <a:t>انسانی و سیستم </a:t>
            </a:r>
            <a:r>
              <a:rPr lang="fa-IR" sz="3200" dirty="0" smtClean="0">
                <a:solidFill>
                  <a:schemeClr val="accent3"/>
                </a:solidFill>
                <a:cs typeface="B Davat" pitchFamily="2" charset="-78"/>
              </a:rPr>
              <a:t>پاداش</a:t>
            </a:r>
          </a:p>
          <a:p>
            <a:pPr marL="365760" indent="-283464" algn="r" rtl="1">
              <a:spcBef>
                <a:spcPts val="600"/>
              </a:spcBef>
              <a:buClr>
                <a:srgbClr val="FF0000"/>
              </a:buClr>
              <a:buSzPct val="80000"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از كارگران دانش به كارآفرينان دانش </a:t>
            </a:r>
            <a:endParaRPr kumimoji="0" lang="fa-I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Lotus" pitchFamily="2" charset="-78"/>
            </a:endParaRPr>
          </a:p>
        </p:txBody>
      </p:sp>
      <p:sp>
        <p:nvSpPr>
          <p:cNvPr id="3" name="Rectangle 4" descr="j15"/>
          <p:cNvSpPr>
            <a:spLocks noChangeArrowheads="1"/>
          </p:cNvSpPr>
          <p:nvPr/>
        </p:nvSpPr>
        <p:spPr bwMode="auto">
          <a:xfrm>
            <a:off x="2698750" y="2420938"/>
            <a:ext cx="4321175" cy="276066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908050"/>
            <a:ext cx="8229600" cy="50355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توانايي هاي </a:t>
            </a:r>
            <a:r>
              <a:rPr kumimoji="0" lang="ar-SA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منحصر</a:t>
            </a:r>
            <a:r>
              <a:rPr kumimoji="0" lang="fa-IR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به فرد </a:t>
            </a:r>
            <a:r>
              <a:rPr kumimoji="0" lang="ar-SA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منابع </a:t>
            </a:r>
            <a:r>
              <a:rPr kumimoji="0" lang="ar-SA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انساني جديد </a:t>
            </a:r>
            <a:endParaRPr kumimoji="0" lang="fa-IR" sz="33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 </a:t>
            </a:r>
            <a:endParaRPr kumimoji="0" lang="en-US" sz="33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تسلط بر تكنولوژي پيشرفته و استفاده از آن در فرايندهاي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گوناگون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سازماني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2  Zar"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توانايي قضاوت و تصميم گيري صحيح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2  Zar"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توانايي يادگيري خلاق</a:t>
            </a:r>
            <a:r>
              <a:rPr kumimoji="0" lang="fa-IR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و يادگيري زدايی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2  Zar"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توانايي خود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كنترلي، خود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طراحي، خود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تنظيم كنندگي، خود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يادگيري و خود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2  Zar"/>
                <a:cs typeface="B Davat" pitchFamily="2" charset="-78"/>
              </a:rPr>
              <a:t>راهبري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2  Zar"/>
              <a:cs typeface="B Davat" pitchFamily="2" charset="-78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a-I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2  Davat" pitchFamily="2" charset="-78"/>
              </a:rPr>
              <a:t>                             </a:t>
            </a:r>
          </a:p>
          <a:p>
            <a:pPr marL="365760" marR="0" lvl="0" indent="-283464" algn="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             رقابت از همه چيز مي تواند كپي كند به جز افراد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57200" y="838200"/>
            <a:ext cx="8229600" cy="45259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تغيير از استخدام مادام العمر  به قابليت استخدام مادام العمر</a:t>
            </a:r>
            <a:endParaRPr kumimoji="0" lang="fa-IR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2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                                  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2"/>
              <a:buNone/>
              <a:tabLst/>
              <a:defRPr/>
            </a:pPr>
            <a:endParaRPr lang="fa-IR" sz="3200" b="1" dirty="0">
              <a:solidFill>
                <a:schemeClr val="accent3"/>
              </a:solidFill>
              <a:cs typeface="B Davat" pitchFamily="2" charset="-78"/>
            </a:endParaRPr>
          </a:p>
          <a:p>
            <a:pPr marL="365760" marR="0" lvl="0" indent="-283464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2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</a:t>
            </a:r>
            <a:r>
              <a:rPr kumimoji="0" lang="ar-S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يادگيري</a:t>
            </a: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: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توانايي تغيير مستمر</a:t>
            </a: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      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fa-IR" sz="3200" dirty="0">
              <a:solidFill>
                <a:schemeClr val="accent3"/>
              </a:solidFill>
              <a:cs typeface="B Davat" pitchFamily="2" charset="-78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به سازماني به پيونديد كه به شما شانس يادگيري بدهد.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1214422"/>
            <a:ext cx="8253442" cy="52149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منابع يادگيری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40000"/>
                  <a:lumOff val="60000"/>
                </a:schemeClr>
              </a:buClr>
              <a:buSzPct val="80000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منابع درون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ی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            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تجربه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منابع بيرون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ی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         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مشتريان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        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رقبا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: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پيروز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ی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ها و شكست ها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ی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آن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ها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         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تامين كنندگان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و...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cs typeface="B Davat" pitchFamily="2" charset="-78"/>
              </a:rPr>
              <a:t>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428596" y="928670"/>
            <a:ext cx="8258204" cy="52864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تجربه</a:t>
            </a:r>
            <a:endParaRPr kumimoji="0" lang="fa-IR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B Davat" pitchFamily="2" charset="-78"/>
            </a:endParaRPr>
          </a:p>
          <a:p>
            <a:pPr marL="365760" indent="-283464" algn="r" rtl="1">
              <a:lnSpc>
                <a:spcPct val="90000"/>
              </a:lnSpc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SzPct val="80000"/>
            </a:pPr>
            <a:r>
              <a:rPr lang="fa-IR" sz="3200" dirty="0" smtClean="0">
                <a:solidFill>
                  <a:schemeClr val="accent3"/>
                </a:solidFill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- تعامل </a:t>
            </a:r>
            <a:r>
              <a:rPr lang="fa-IR" sz="3200" dirty="0">
                <a:solidFill>
                  <a:schemeClr val="accent3"/>
                </a:solidFill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با محيط </a:t>
            </a:r>
            <a:endParaRPr lang="fa-IR" sz="3200" dirty="0" smtClean="0">
              <a:solidFill>
                <a:schemeClr val="accent3"/>
              </a:solidFill>
              <a:latin typeface="Times New Roman" pitchFamily="18" charset="0"/>
              <a:ea typeface="Times New Roman" pitchFamily="18" charset="0"/>
              <a:cs typeface="B Davat" pitchFamily="2" charset="-78"/>
            </a:endParaRPr>
          </a:p>
          <a:p>
            <a:pPr marL="365760" indent="-283464" algn="r" rtl="1">
              <a:lnSpc>
                <a:spcPct val="90000"/>
              </a:lnSpc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SzPct val="80000"/>
            </a:pPr>
            <a:r>
              <a:rPr lang="fa-IR" sz="3200" dirty="0" smtClean="0">
                <a:solidFill>
                  <a:schemeClr val="accent3"/>
                </a:solidFill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- دانستنی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های آزمون پذير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 </a:t>
            </a:r>
          </a:p>
          <a:p>
            <a:pPr marL="365760" marR="0" lvl="0" indent="-283464" algn="r" defTabSz="914400" rtl="1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buFontTx/>
              <a:buChar char="-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اطلاعات و دانش اكتسابی از يك رويداد سازمانی</a:t>
            </a:r>
          </a:p>
          <a:p>
            <a:pPr marL="365760" marR="0" lvl="0" indent="-283464" algn="r" defTabSz="914400" rtl="1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buFontTx/>
              <a:buChar char="-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ea typeface="Times New Roman" pitchFamily="18" charset="0"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تجربه يا هوش عميق  موتور هر سازمان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 است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.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ارزش واقع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 است كه افراد ط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ی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دوره كار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 خود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 مجزا از هوش عقل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ی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م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ی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سازند. اين نوع تخصص شامل خرد كاربرد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، دانش متراكم، دانش عمل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ea typeface="Times New Roman" pitchFamily="18" charset="0"/>
                <a:cs typeface="B Davat" pitchFamily="2" charset="-78"/>
              </a:rPr>
              <a:t> و كسب شهود از طريق تجربه گسترده است.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ea typeface="Times New Roman" pitchFamily="18" charset="0"/>
              <a:cs typeface="B Davat" pitchFamily="2" charset="-78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تئور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 يادگير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 تجرب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 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يادگير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 تجرب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 فرايند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 است كه به موجب آن يادگيرنده معنا را ابداع م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ی</a:t>
            </a: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 كند</a:t>
            </a:r>
            <a:r>
              <a:rPr kumimoji="0" lang="fa-I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B Davat" pitchFamily="2" charset="-78"/>
              </a:rPr>
              <a:t>.</a:t>
            </a:r>
            <a:endParaRPr kumimoji="0" lang="ar-SA" sz="20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ea typeface="Times New Roman" pitchFamily="18" charset="0"/>
              <a:cs typeface="B Davat" pitchFamily="2" charset="-78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533400" y="1142984"/>
            <a:ext cx="7854696" cy="507209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ct val="80000"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مكانيزم های انتقال تجربه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FF33"/>
                </a:solidFill>
                <a:effectLst/>
                <a:uLnTx/>
                <a:uFillTx/>
                <a:cs typeface="B Davat" pitchFamily="2" charset="-78"/>
              </a:rPr>
              <a:t> 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گفت و 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گ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و</a:t>
            </a:r>
            <a:endParaRPr kumimoji="0" lang="fa-I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يادگيری با انجام دادن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داستان نويس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ی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مصاحبه خلاق </a:t>
            </a:r>
            <a:endParaRPr kumimoji="0" lang="fa-I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مطالعه موردی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SzPct val="80000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14282" y="962020"/>
            <a:ext cx="8286808" cy="568169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راه های افزایش یادگیری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- ایجاد زمینه برای کاربرد دانش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- وجود رهبرانی مربی، کمک کننده و الهام بخش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- تشویق کارکنان به تفکر برای شناسایی، حل مساله وطرح مساله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- استخدام کارکنانی که دارای ارتباطات گسترده با اعضای درون   وبیرون سازمان باشند.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fa-I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cs typeface="B Davat" pitchFamily="2" charset="-78"/>
            </a:endParaRP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به اشتباهات خوش آمد بگوئید، بدون اشتباه یادگیری روی   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B Davat" pitchFamily="2" charset="-78"/>
              </a:rPr>
              <a:t>   نخواهد داد. </a:t>
            </a:r>
          </a:p>
          <a:p>
            <a:pPr marL="365760" marR="0" lvl="0" indent="-283464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lvl="0" algn="r" rtl="1"/>
            <a:r>
              <a:rPr lang="fa-IR" sz="4400" dirty="0" smtClean="0">
                <a:solidFill>
                  <a:srgbClr val="FF0000"/>
                </a:solidFill>
                <a:cs typeface="B Davat" pitchFamily="2" charset="-78"/>
              </a:rPr>
              <a:t>فرهنگ سازمانی</a:t>
            </a:r>
            <a:r>
              <a:rPr lang="fa-IR" sz="5400" dirty="0" smtClean="0">
                <a:solidFill>
                  <a:schemeClr val="accent3"/>
                </a:solidFill>
                <a:cs typeface="B Davat" pitchFamily="2" charset="-78"/>
              </a:rPr>
              <a:t/>
            </a:r>
            <a:br>
              <a:rPr lang="fa-IR" sz="5400" dirty="0" smtClean="0">
                <a:solidFill>
                  <a:schemeClr val="accent3"/>
                </a:solidFill>
                <a:cs typeface="B Davat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438912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600" dirty="0" smtClean="0">
                <a:solidFill>
                  <a:srgbClr val="FF0000"/>
                </a:solidFill>
                <a:cs typeface="B Davat" pitchFamily="2" charset="-78"/>
              </a:rPr>
              <a:t>فرهنگ </a:t>
            </a:r>
            <a:endParaRPr lang="fa-IR" sz="3600" dirty="0" smtClean="0">
              <a:solidFill>
                <a:srgbClr val="FF0000"/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sz="36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مجموعه پیچیده ای از دانش، باورها، هنر، اخلاق، قانون،</a:t>
            </a:r>
          </a:p>
          <a:p>
            <a:pPr algn="r" rtl="1">
              <a:buNone/>
            </a:pPr>
            <a:r>
              <a:rPr lang="fa-IR" sz="36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رسوم و هر عادت و قابلیتی که توسط انسان به عنوان عضو</a:t>
            </a:r>
          </a:p>
          <a:p>
            <a:pPr algn="r" rtl="1">
              <a:buNone/>
            </a:pPr>
            <a:r>
              <a:rPr lang="fa-IR" sz="36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جامعه کسب شود. یا دیدگاه افراد به جهان و پیرامون خود</a:t>
            </a:r>
          </a:p>
          <a:p>
            <a:pPr algn="r" rtl="1">
              <a:buNone/>
            </a:pPr>
            <a:r>
              <a:rPr lang="fa-IR" sz="36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</a:t>
            </a:r>
            <a:endParaRPr lang="en-US" sz="3600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مستند سازي </a:t>
            </a:r>
            <a:endParaRPr lang="en-US" sz="4000" dirty="0">
              <a:solidFill>
                <a:srgbClr val="FF0000"/>
              </a:solidFill>
              <a:cs typeface="B Dava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  <a:defRPr/>
            </a:pPr>
            <a:r>
              <a:rPr lang="fa-IR" dirty="0" smtClean="0">
                <a:solidFill>
                  <a:schemeClr val="accent3"/>
                </a:solidFill>
                <a:cs typeface="B Davat" pitchFamily="2" charset="-78"/>
              </a:rPr>
              <a:t>گردآوري، ثبت، سازماندهي و نگهداري اطلاعات</a:t>
            </a:r>
          </a:p>
          <a:p>
            <a:pPr algn="r" rtl="1">
              <a:buNone/>
              <a:defRPr/>
            </a:pPr>
            <a:endParaRPr lang="fa-IR" dirty="0" smtClean="0">
              <a:solidFill>
                <a:schemeClr val="accent3"/>
              </a:solidFill>
              <a:cs typeface="B Davat" pitchFamily="2" charset="-78"/>
            </a:endParaRPr>
          </a:p>
          <a:p>
            <a:pPr algn="r" rtl="1">
              <a:buNone/>
              <a:defRPr/>
            </a:pPr>
            <a:r>
              <a:rPr lang="fa-IR" sz="2400" dirty="0" smtClean="0">
                <a:solidFill>
                  <a:srgbClr val="FF0000"/>
                </a:solidFill>
                <a:cs typeface="B Davat" pitchFamily="2" charset="-78"/>
              </a:rPr>
              <a:t>منافع مستند سازي</a:t>
            </a:r>
            <a:endParaRPr lang="fa-IR" dirty="0" smtClean="0">
              <a:solidFill>
                <a:srgbClr val="FF0000"/>
              </a:solidFill>
              <a:cs typeface="B Davat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solidFill>
                  <a:schemeClr val="accent3"/>
                </a:solidFill>
                <a:cs typeface="B Davat" pitchFamily="2" charset="-78"/>
              </a:rPr>
              <a:t>ثبت تاريخي و تحليلي رويدادهاي سازماني </a:t>
            </a:r>
          </a:p>
          <a:p>
            <a:pPr algn="r" rtl="1">
              <a:buNone/>
              <a:defRPr/>
            </a:pPr>
            <a:r>
              <a:rPr lang="fa-IR" dirty="0" smtClean="0">
                <a:solidFill>
                  <a:schemeClr val="accent3"/>
                </a:solidFill>
                <a:cs typeface="B Davat" pitchFamily="2" charset="-78"/>
              </a:rPr>
              <a:t>ابزاري براي الگو برداري و بهترين عمل</a:t>
            </a:r>
          </a:p>
          <a:p>
            <a:pPr algn="r" rtl="1">
              <a:buNone/>
              <a:defRPr/>
            </a:pPr>
            <a:r>
              <a:rPr lang="fa-IR" dirty="0" smtClean="0">
                <a:solidFill>
                  <a:schemeClr val="accent3"/>
                </a:solidFill>
                <a:cs typeface="B Davat" pitchFamily="2" charset="-78"/>
              </a:rPr>
              <a:t>تقويت حافظه سازماني و بنيان دانش </a:t>
            </a:r>
          </a:p>
          <a:p>
            <a:pPr algn="r" rtl="1">
              <a:buNone/>
              <a:defRPr/>
            </a:pPr>
            <a:r>
              <a:rPr lang="fa-IR" dirty="0" smtClean="0">
                <a:solidFill>
                  <a:schemeClr val="accent3"/>
                </a:solidFill>
                <a:cs typeface="B Davat" pitchFamily="2" charset="-78"/>
              </a:rPr>
              <a:t>فراهم كردن منابع يادگيري</a:t>
            </a:r>
          </a:p>
          <a:p>
            <a:pPr algn="r" rtl="1">
              <a:buNone/>
              <a:defRPr/>
            </a:pPr>
            <a:r>
              <a:rPr lang="fa-IR" dirty="0" smtClean="0">
                <a:solidFill>
                  <a:schemeClr val="accent3"/>
                </a:solidFill>
                <a:cs typeface="B Davat" pitchFamily="2" charset="-78"/>
              </a:rPr>
              <a:t>فراهم كردن زمينه براي تئوري سازي </a:t>
            </a:r>
          </a:p>
          <a:p>
            <a:pPr algn="l" rtl="1">
              <a:buNone/>
            </a:pPr>
            <a:endParaRPr lang="en-US" dirty="0">
              <a:solidFill>
                <a:schemeClr val="accent3"/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Davat" pitchFamily="2" charset="-78"/>
              </a:rPr>
              <a:t>رو</a:t>
            </a:r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ش هاي </a:t>
            </a:r>
            <a:r>
              <a:rPr lang="ar-SA" sz="4000" dirty="0" smtClean="0">
                <a:solidFill>
                  <a:srgbClr val="FF0000"/>
                </a:solidFill>
                <a:cs typeface="B Davat" pitchFamily="2" charset="-78"/>
              </a:rPr>
              <a:t>مستند سازي تجربيات</a:t>
            </a:r>
            <a:r>
              <a:rPr lang="fa-IR" dirty="0" smtClean="0">
                <a:solidFill>
                  <a:srgbClr val="FF0000"/>
                </a:solidFill>
                <a:cs typeface="Lotus" pitchFamily="2" charset="-78"/>
              </a:rPr>
              <a:t/>
            </a:r>
            <a:br>
              <a:rPr lang="fa-IR" dirty="0" smtClean="0">
                <a:solidFill>
                  <a:srgbClr val="FF0000"/>
                </a:solidFill>
                <a:cs typeface="Lotus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  <a:defRPr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نرم افزاري: سيستم خبره و غیره</a:t>
            </a:r>
          </a:p>
          <a:p>
            <a:pPr algn="r" rtl="1">
              <a:buNone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انسان محور</a:t>
            </a:r>
            <a:endParaRPr lang="en-US" sz="3200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موارد مستند سازی</a:t>
            </a:r>
            <a:endParaRPr lang="en-US" sz="4000" dirty="0">
              <a:solidFill>
                <a:srgbClr val="FF0000"/>
              </a:solidFill>
              <a:cs typeface="B Dava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- درس آموخته هاي حاصل ازانجام پروژه ها، فعاليت ها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- روش هاي ابتكاري حل مسايل ومشكلات كاري وسازماني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-كارهايي كه فرددرانجام آن ها مهارت دارد وديگران به خوبي نمي توانند آن راانجام دهند.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-نتايج بازديدها وماموريت ها وفعاليت هايي كه درسايرشركت ها بهترانجام مي گيرد.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-مطالبي كه افراد از اينترنت ، مقالات وسايرموارداستخراج نموده وباكمي تغييرقابل استفاده درشركت است.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-مطالبي كه يك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فرد با سابقه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پايين درشركت نمي داند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ونيازمند فعاليت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بلندمدت وكسب تجربه مي باشد.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-موفقيت هاي كاري وافتخارات كاركنان و غیره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>
                <a:solidFill>
                  <a:srgbClr val="FF0000"/>
                </a:solidFill>
                <a:cs typeface="B Davat" pitchFamily="2" charset="-78"/>
              </a:rPr>
              <a:t>سیستم های انگیزشی</a:t>
            </a:r>
            <a:endParaRPr lang="en-US" sz="3600" dirty="0">
              <a:solidFill>
                <a:srgbClr val="FF0000"/>
              </a:solidFill>
              <a:cs typeface="B Dava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ايجاد کنندگان دانش جديد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ارزيابان دانش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پاسخ دهندگان به سوالات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47801" y="1752599"/>
          <a:ext cx="6248398" cy="3810002"/>
        </p:xfrm>
        <a:graphic>
          <a:graphicData uri="http://schemas.openxmlformats.org/drawingml/2006/table">
            <a:tbl>
              <a:tblPr rtl="1"/>
              <a:tblGrid>
                <a:gridCol w="836496"/>
                <a:gridCol w="4398897"/>
                <a:gridCol w="1013005"/>
              </a:tblGrid>
              <a:tr h="81611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/>
                      </a:r>
                      <a:b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</a:br>
                      <a:r>
                        <a:rPr lang="fa-IR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رديف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معيارهاي ارزيابي دانش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امتياز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59877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1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در راستاي اهداف و فعاليتهاي سازمان باشد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35</a:t>
                      </a:r>
                      <a:endParaRPr lang="en-US" sz="20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877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2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به روز باشد و تكراري نباشد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30</a:t>
                      </a:r>
                      <a:endParaRPr lang="en-US" sz="20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877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3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كاربردي باشد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20</a:t>
                      </a:r>
                      <a:endParaRPr lang="en-US" sz="20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877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4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دامنه كاربرد (در سطح واحد، شركت، صنعت برق) باشد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15</a:t>
                      </a:r>
                      <a:endParaRPr lang="en-US" sz="200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8778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مجموع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a-IR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B Davat" pitchFamily="2" charset="-78"/>
                        </a:rPr>
                        <a:t>100</a:t>
                      </a:r>
                      <a:endParaRPr lang="en-US" sz="2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B Davat" pitchFamily="2" charset="-78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Davat" pitchFamily="2" charset="-78"/>
              </a:rPr>
              <a:t>ر</a:t>
            </a:r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وش </a:t>
            </a:r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محاسبه پاداش</a:t>
            </a:r>
            <a:endParaRPr lang="en-US" sz="4000" dirty="0">
              <a:solidFill>
                <a:srgbClr val="FF0000"/>
              </a:solidFill>
              <a:cs typeface="B Dava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fa-IR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ميانگين امتيازات تقسيم بر 10 ضربدر ضريب ريالي (75000 ريال).(ضريب ريالي دانش هاي گروهي 85000ريال است.)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به طور مثال: شخصي كه از ميانگين نتايج ارزيابي 60 امتياز را كسب نموده باشد</a:t>
            </a: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</a:t>
            </a:r>
            <a:endParaRPr lang="en-US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ريال 450000 = 75000 * 6 = (10 ÷ 60)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 smtClean="0">
                <a:solidFill>
                  <a:srgbClr val="FF0000"/>
                </a:solidFill>
                <a:cs typeface="B Davat" pitchFamily="2" charset="-78"/>
              </a:rPr>
              <a:t>گستردگی(ضریب نفوذ) دانش</a:t>
            </a:r>
            <a:endParaRPr lang="en-US" sz="3600" dirty="0">
              <a:solidFill>
                <a:srgbClr val="FF0000"/>
              </a:solidFill>
              <a:cs typeface="B Dava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فردی</a:t>
            </a: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محلی</a:t>
            </a: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ملی</a:t>
            </a:r>
          </a:p>
          <a:p>
            <a:pPr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بین المللی و جهانی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/>
          <a:lstStyle/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B Davat" pitchFamily="2" charset="-78"/>
              </a:rPr>
              <a:t>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B Davat" pitchFamily="2" charset="-78"/>
              </a:rPr>
              <a:t>با توجه به اینکه دانش وفاق جهانی را به ارمغان می آورد:</a:t>
            </a: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fa-I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B Davat" pitchFamily="2" charset="-78"/>
            </a:endParaRPr>
          </a:p>
          <a:p>
            <a:pPr marL="365760" marR="0" lvl="0" indent="-283464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ar-S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B Davat" pitchFamily="2" charset="-78"/>
              </a:rPr>
              <a:t>به امید سفری مستمر در ایوان چراغانی دانش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algn="r" rtl="1"/>
            <a:r>
              <a:rPr lang="fa-IR" sz="3600" dirty="0" smtClean="0">
                <a:solidFill>
                  <a:srgbClr val="FF0000"/>
                </a:solidFill>
                <a:latin typeface="2  Davat"/>
                <a:cs typeface="B Davat" pitchFamily="2" charset="-78"/>
              </a:rPr>
              <a:t>فرهنگ ایرانیان</a:t>
            </a:r>
            <a:endParaRPr lang="en-US" sz="3600" dirty="0">
              <a:solidFill>
                <a:srgbClr val="FF0000"/>
              </a:solidFill>
              <a:latin typeface="2  Davat"/>
              <a:cs typeface="B Dava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فردگرایی و توجه به پیوندها و ارتباطات خانوادگی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اقتدارگرایی و اعطای امتیازات ویژه به افراد صاحب قدرت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عدم پذیرش نقطه نظرهای مخالف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گرایش قوی نسبت به کسب موفقیت و عملکرد بهتر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سطح پایین آینده نگری و داشتن گرایش کوتاه مدت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دین باوری و توجه به ارزش های اسلامی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کم اعتمادی نسبت به یک دیگر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ناپسند دانستن پارتی بازی و در عین حال مبادرت داشتن به آن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بها دادن به عقلانیت و در عین حال احساسی عمل کردن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بها دادن به سخت کوشی و جدیت  و در عین حال گریز از مسئولیت</a:t>
            </a:r>
          </a:p>
          <a:p>
            <a:pPr algn="r" rtl="1">
              <a:buFontTx/>
              <a:buChar char="-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اهمیت قائل شدن به شأن  انسانی                                       </a:t>
            </a:r>
            <a:r>
              <a:rPr lang="fa-IR" dirty="0" smtClean="0">
                <a:solidFill>
                  <a:srgbClr val="FF0000"/>
                </a:solidFill>
                <a:cs typeface="B Davat" pitchFamily="2" charset="-78"/>
              </a:rPr>
              <a:t>فقیهی و همکاران(1389)</a:t>
            </a:r>
            <a:endParaRPr lang="fa-IR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FontTx/>
              <a:buChar char="-"/>
            </a:pPr>
            <a:endParaRPr lang="en-US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71472" y="609600"/>
            <a:ext cx="8115328" cy="596267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فرهنگ روابط محور</a:t>
            </a:r>
            <a: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/>
            </a:r>
            <a:br>
              <a:rPr kumimoji="0" lang="ar-SA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</a:b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اعتبار(ارتباطات دو جانبه،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اعتماد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، صداقت)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</a:b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احترام(حمايت، تشريک مساعی،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توج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ّ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ه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</a:b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عدالت(برابری، بی طرفی،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نبود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تبعيض 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</a:b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افتخار(شغل فردی، دستاوردهای تيمي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 و 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سازمان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</a:b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صميمت(رفاقت، مراقبت، عضويت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Calibri"/>
                <a:ea typeface="Calibri"/>
                <a:cs typeface="B Davat" pitchFamily="2" charset="-78"/>
              </a:rPr>
              <a:t>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357313"/>
            <a:ext cx="8229600" cy="438943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lvl="0" indent="-274320" algn="r" rtl="1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fa-IR" sz="3200" dirty="0" smtClean="0">
                <a:solidFill>
                  <a:srgbClr val="FF0000"/>
                </a:solidFill>
                <a:cs typeface="B Davat" pitchFamily="2" charset="-78"/>
              </a:rPr>
              <a:t>ویژگی منابع </a:t>
            </a:r>
            <a:r>
              <a:rPr lang="fa-IR" sz="3200" dirty="0" smtClean="0">
                <a:solidFill>
                  <a:srgbClr val="FF0000"/>
                </a:solidFill>
                <a:cs typeface="B Davat" pitchFamily="2" charset="-78"/>
              </a:rPr>
              <a:t>انسانی سازمان</a:t>
            </a:r>
            <a:endParaRPr lang="fa-IR" sz="3200" dirty="0">
              <a:solidFill>
                <a:srgbClr val="FF0000"/>
              </a:solidFill>
              <a:cs typeface="B Davat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شهروند سازمانی بی تفاوت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کاهش وفاداری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اعضا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کارگران دانش مهاجر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 تنوع نيروی كار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cs typeface="B Davat" pitchFamily="2" charset="-78"/>
              </a:rPr>
              <a:t>جنگ استعداد</a:t>
            </a:r>
            <a:r>
              <a:rPr lang="fa-IR" sz="3200" dirty="0">
                <a:cs typeface="B Davat" pitchFamily="2" charset="-78"/>
              </a:rPr>
              <a:t/>
            </a:r>
            <a:br>
              <a:rPr lang="fa-IR" sz="3200" dirty="0">
                <a:cs typeface="B Davat" pitchFamily="2" charset="-78"/>
              </a:rPr>
            </a:br>
            <a:r>
              <a:rPr lang="fa-IR" sz="3200" dirty="0">
                <a:cs typeface="B Davat" pitchFamily="2" charset="-78"/>
              </a:rPr>
              <a:t/>
            </a:r>
            <a:br>
              <a:rPr lang="fa-IR" sz="3200" dirty="0">
                <a:cs typeface="B Davat" pitchFamily="2" charset="-78"/>
              </a:rPr>
            </a:br>
            <a:r>
              <a:rPr lang="fa-IR" sz="3200" dirty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ترک سازمان به دلیل ضعف عملکرد مدیران(کورث و کیلر،2009)</a:t>
            </a:r>
            <a:endParaRPr lang="en-US" sz="3200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389120"/>
          </a:xfrm>
        </p:spPr>
        <p:txBody>
          <a:bodyPr>
            <a:normAutofit/>
          </a:bodyPr>
          <a:lstStyle/>
          <a:p>
            <a:pPr marL="365760" lvl="0" indent="-283464" algn="r" rtl="1">
              <a:spcBef>
                <a:spcPts val="600"/>
              </a:spcBef>
              <a:buClr>
                <a:srgbClr val="FF0000"/>
              </a:buClr>
              <a:buSzPct val="80000"/>
              <a:buNone/>
              <a:defRPr/>
            </a:pPr>
            <a:r>
              <a:rPr lang="ar-SA" sz="3200" b="1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تغيير در نقش مديران ارشد سازمان</a:t>
            </a:r>
            <a:r>
              <a:rPr lang="ar-SA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: از ابرمرد مطلق به مديريت چرخشي </a:t>
            </a:r>
            <a:endParaRPr lang="fa-IR" sz="3200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marL="365760" lvl="0" indent="-283464" algn="r">
              <a:spcBef>
                <a:spcPts val="600"/>
              </a:spcBef>
              <a:buClr>
                <a:srgbClr val="FF0000"/>
              </a:buClr>
              <a:buSzPct val="80000"/>
              <a:buNone/>
              <a:defRPr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   </a:t>
            </a:r>
          </a:p>
          <a:p>
            <a:pPr marL="365760" lvl="0" indent="-283464" algn="r">
              <a:spcBef>
                <a:spcPts val="600"/>
              </a:spcBef>
              <a:buClr>
                <a:srgbClr val="FF0000"/>
              </a:buClr>
              <a:buSzPct val="80000"/>
              <a:buNone/>
              <a:defRPr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- </a:t>
            </a:r>
            <a:r>
              <a:rPr lang="ar-SA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حفظ داش،</a:t>
            </a: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</a:t>
            </a:r>
            <a:r>
              <a:rPr lang="ar-SA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مديريت مستمر و به روز كردن آن</a:t>
            </a:r>
            <a:endParaRPr lang="fa-IR" sz="3200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marL="365760" lvl="0" indent="-283464" algn="r">
              <a:spcBef>
                <a:spcPts val="600"/>
              </a:spcBef>
              <a:buClr>
                <a:srgbClr val="FF0000"/>
              </a:buClr>
              <a:buSzPct val="80000"/>
              <a:buNone/>
              <a:defRPr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 - </a:t>
            </a:r>
            <a:r>
              <a:rPr lang="ar-SA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به روز كردن </a:t>
            </a:r>
            <a:r>
              <a:rPr lang="ar-SA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مستمر</a:t>
            </a: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دانش </a:t>
            </a:r>
            <a:r>
              <a:rPr lang="ar-SA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</a:t>
            </a:r>
            <a:r>
              <a:rPr lang="ar-SA" sz="32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كاركنان با توجه به آخرين تغييرات در هدف ها، رويه ها و نتايج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marL="365760" lvl="0" indent="-283464" algn="r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en-US" sz="2800" dirty="0" smtClean="0">
                <a:cs typeface="B Davat" pitchFamily="2" charset="-78"/>
              </a:rPr>
              <a:t>            </a:t>
            </a:r>
          </a:p>
          <a:p>
            <a:pPr marL="365760" lvl="0" indent="-283464" algn="ctr" rtl="1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en-US" sz="3500" dirty="0" smtClean="0">
                <a:solidFill>
                  <a:srgbClr val="FF0000"/>
                </a:solidFill>
                <a:cs typeface="B Davat" pitchFamily="2" charset="-78"/>
              </a:rPr>
              <a:t>     </a:t>
            </a:r>
            <a:r>
              <a:rPr lang="ar-SA" sz="3500" dirty="0" smtClean="0">
                <a:solidFill>
                  <a:srgbClr val="FF0000"/>
                </a:solidFill>
                <a:cs typeface="B Davat" pitchFamily="2" charset="-78"/>
              </a:rPr>
              <a:t>يك چرخ به تنهايي يك ارابه را به حركت در نمي آورد.</a:t>
            </a:r>
            <a:endParaRPr lang="en-US" sz="3500" dirty="0" smtClean="0">
              <a:solidFill>
                <a:srgbClr val="FF0000"/>
              </a:solidFill>
              <a:cs typeface="B Davat" pitchFamily="2" charset="-78"/>
            </a:endParaRPr>
          </a:p>
          <a:p>
            <a:pPr>
              <a:buNone/>
            </a:pPr>
            <a:endParaRPr lang="en-US" dirty="0"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38912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4000" dirty="0" smtClean="0">
                <a:solidFill>
                  <a:srgbClr val="FF0000"/>
                </a:solidFill>
                <a:cs typeface="B Davat" pitchFamily="2" charset="-78"/>
              </a:rPr>
              <a:t>اداره فضا</a:t>
            </a:r>
          </a:p>
          <a:p>
            <a:pPr algn="r" rtl="1">
              <a:buNone/>
            </a:pPr>
            <a:r>
              <a:rPr lang="fa-IR" sz="40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</a:t>
            </a:r>
            <a:r>
              <a:rPr lang="fa-IR" sz="40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فيزيكي(اتاق جلسه) </a:t>
            </a:r>
            <a:endParaRPr lang="fa-IR" sz="4000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sz="40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 </a:t>
            </a:r>
            <a:r>
              <a:rPr lang="fa-IR" sz="40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روابطي(الگوهاي تعاملي، عواطف )</a:t>
            </a:r>
            <a:endParaRPr lang="fa-IR" sz="4000" dirty="0" smtClean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  <a:p>
            <a:pPr algn="r" rtl="1">
              <a:buNone/>
            </a:pPr>
            <a:r>
              <a:rPr lang="fa-IR" sz="4000" dirty="0" smtClean="0">
                <a:solidFill>
                  <a:schemeClr val="accent3">
                    <a:lumMod val="75000"/>
                  </a:schemeClr>
                </a:solidFill>
                <a:cs typeface="B Davat" pitchFamily="2" charset="-78"/>
              </a:rPr>
              <a:t>روحي(خلاقيت، تفکر، انرژی)</a:t>
            </a:r>
            <a:endParaRPr lang="en-US" sz="4000" dirty="0">
              <a:solidFill>
                <a:schemeClr val="accent3">
                  <a:lumMod val="75000"/>
                </a:schemeClr>
              </a:solidFill>
              <a:cs typeface="B Dava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</a:rPr>
              <a:t>رهبری </a:t>
            </a:r>
            <a:r>
              <a:rPr lang="ar-SA" dirty="0" smtClean="0">
                <a:solidFill>
                  <a:srgbClr val="FF0000"/>
                </a:solidFill>
              </a:rPr>
              <a:t>مراقبت</a:t>
            </a:r>
            <a:r>
              <a:rPr lang="fa-IR" dirty="0" smtClean="0">
                <a:solidFill>
                  <a:srgbClr val="FF0000"/>
                </a:solidFill>
              </a:rPr>
              <a:t> محور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می(1969) هنر و فن آرام کردن، تحمل، نیازمندی ها، مهارت و توج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ّ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ه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مور(1992) احساس توج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ّ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ه مستمر، شفای روح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،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ایثار، بهبودی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و</a:t>
            </a:r>
            <a:r>
              <a:rPr kumimoji="0" lang="ar-S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حمایت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در پرستاری مراقبت، روابط میان شخصی و نگرش های اخلاقی، احترام به مقام و خود مختاری انسان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در سازمان و مدیریت، احترام به تفاوت های فردی در ديدگاه ها، مشاهدات و کمک به رشد مهارت هايی ديگران، هم چنین محدودیتی مشروع، قانونی و سودمند برای اعضای سازمان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None/>
              <a:tabLst/>
              <a:defRPr/>
            </a:pPr>
            <a:endParaRPr lang="en-US" dirty="0">
              <a:solidFill>
                <a:schemeClr val="accent3">
                  <a:lumMod val="75000"/>
                </a:schemeClr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990600"/>
            <a:ext cx="8229600" cy="518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مؤلفه</a:t>
            </a:r>
            <a:r>
              <a:rPr kumimoji="0" lang="fa-IR" sz="36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 های رهبر مراقب</a:t>
            </a:r>
            <a:endParaRPr kumimoji="0" lang="fa-IR" sz="3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اعتماد </a:t>
            </a: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دو جانبه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همدلی فعال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دسترسی به كمك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تساهل در قضاوت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شجاعت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ct val="80000"/>
              <a:buFont typeface="Wingdings" pitchFamily="2" charset="2"/>
              <a:buChar char="ü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287</TotalTime>
  <Words>1110</Words>
  <Application>Microsoft Office PowerPoint</Application>
  <PresentationFormat>On-screen Show (4:3)</PresentationFormat>
  <Paragraphs>178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Slide 1</vt:lpstr>
      <vt:lpstr>فرهنگ سازمانی </vt:lpstr>
      <vt:lpstr>فرهنگ ایرانیان</vt:lpstr>
      <vt:lpstr>Slide 4</vt:lpstr>
      <vt:lpstr>Slide 5</vt:lpstr>
      <vt:lpstr>Slide 6</vt:lpstr>
      <vt:lpstr>Slide 7</vt:lpstr>
      <vt:lpstr>رهبری مراقبت محور</vt:lpstr>
      <vt:lpstr>Slide 9</vt:lpstr>
      <vt:lpstr>طراحی ساختار سازمانی</vt:lpstr>
      <vt:lpstr>   ساختار سازمانی بوروکراتیک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مستند سازي </vt:lpstr>
      <vt:lpstr>روش هاي مستند سازي تجربيات </vt:lpstr>
      <vt:lpstr>موارد مستند سازی</vt:lpstr>
      <vt:lpstr>سیستم های انگیزشی</vt:lpstr>
      <vt:lpstr>Slide 24</vt:lpstr>
      <vt:lpstr>روش محاسبه پاداش</vt:lpstr>
      <vt:lpstr>گستردگی(ضریب نفوذ) دانش</vt:lpstr>
      <vt:lpstr>Slide 27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Fariba</dc:creator>
  <cp:lastModifiedBy>Fariba</cp:lastModifiedBy>
  <cp:revision>32</cp:revision>
  <dcterms:created xsi:type="dcterms:W3CDTF">2012-06-08T05:25:17Z</dcterms:created>
  <dcterms:modified xsi:type="dcterms:W3CDTF">2012-06-09T05:49:14Z</dcterms:modified>
</cp:coreProperties>
</file>