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ACB7-AB77-4ADC-A678-E0A1C0CD65C1}" type="datetimeFigureOut">
              <a:rPr lang="fa-IR" smtClean="0"/>
              <a:t>1433/07/10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C0411-6CBB-4F0D-90B8-CCAB89ACA87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839438"/>
            <a:ext cx="6172200" cy="1894362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>  </a:t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dirty="0" smtClean="0">
                <a:solidFill>
                  <a:srgbClr val="FF0000"/>
                </a:solidFill>
                <a:latin typeface="Traditional Arabic" pitchFamily="2" charset="-78"/>
                <a:cs typeface="B Lotus" pitchFamily="2" charset="-78"/>
              </a:rPr>
              <a:t>ارزیابی مدیریت دانش </a:t>
            </a: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>- وضعيت موجود سازمان در زمينه مديريت دانش چگونه است؟</a:t>
            </a:r>
            <a:r>
              <a:rPr lang="en-US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en-US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r>
              <a:rPr lang="fa-IR" sz="31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</a:br>
            <a:endParaRPr lang="en-US" dirty="0">
              <a:solidFill>
                <a:schemeClr val="tx1"/>
              </a:solidFill>
              <a:latin typeface="Traditional Arabic" pitchFamily="2" charset="-78"/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285860"/>
            <a:ext cx="6172200" cy="1371600"/>
          </a:xfrm>
        </p:spPr>
        <p:txBody>
          <a:bodyPr>
            <a:normAutofit/>
          </a:bodyPr>
          <a:lstStyle/>
          <a:p>
            <a:pPr algn="r" rtl="1"/>
            <a:r>
              <a:rPr lang="fa-IR" sz="2800" b="0" dirty="0" smtClean="0">
                <a:solidFill>
                  <a:schemeClr val="tx1"/>
                </a:solidFill>
                <a:latin typeface="Traditional Arabic" pitchFamily="2" charset="-78"/>
                <a:cs typeface="B Lotus" pitchFamily="2" charset="-78"/>
              </a:rPr>
              <a:t>- براي بهبود و ارتقاء وضعيت جاري سازمان در زمينه مديريت دانش چه كاري بايد صورت پذيرد؟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Admired Knowledge Enterprise (MAKE)</a:t>
            </a:r>
            <a:r>
              <a:rPr lang="en-US" dirty="0" smtClean="0">
                <a:latin typeface="Traditional Arabic" pitchFamily="2" charset="-78"/>
                <a:cs typeface="Traditional Arabic" pitchFamily="2" charset="-78"/>
              </a:rPr>
              <a:t/>
            </a:r>
            <a:br>
              <a:rPr lang="en-US" dirty="0" smtClean="0">
                <a:latin typeface="Traditional Arabic" pitchFamily="2" charset="-78"/>
                <a:cs typeface="Traditional Arabic" pitchFamily="2" charset="-78"/>
              </a:rPr>
            </a:br>
            <a:endParaRPr lang="en-US" dirty="0">
              <a:latin typeface="Traditional Arabic" pitchFamily="2" charset="-78"/>
              <a:cs typeface="Traditional Arab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en-US" dirty="0" smtClean="0">
                <a:cs typeface="B Lotus" pitchFamily="2" charset="-78"/>
              </a:rPr>
              <a:t> </a:t>
            </a:r>
            <a:r>
              <a:rPr lang="fa-IR" sz="2600" dirty="0" smtClean="0">
                <a:cs typeface="B Lotus" pitchFamily="2" charset="-78"/>
              </a:rPr>
              <a:t>برنامه پژوهشی سازمان برتر مدیریت دانش توسط شرکت </a:t>
            </a:r>
            <a:r>
              <a:rPr lang="en-US" sz="2600" dirty="0" err="1" smtClean="0"/>
              <a:t>Teleos</a:t>
            </a:r>
            <a:r>
              <a:rPr lang="fa-IR" sz="2600" dirty="0" smtClean="0"/>
              <a:t> و</a:t>
            </a:r>
            <a:endParaRPr lang="en-US" sz="2600" dirty="0" smtClean="0"/>
          </a:p>
          <a:p>
            <a:pPr algn="r" rtl="1">
              <a:buNone/>
            </a:pPr>
            <a:r>
              <a:rPr lang="en-US" sz="2600" dirty="0" smtClean="0"/>
              <a:t>The Know Network</a:t>
            </a:r>
            <a:r>
              <a:rPr lang="fa-IR" sz="2600" dirty="0" smtClean="0"/>
              <a:t> (1998)</a:t>
            </a:r>
          </a:p>
          <a:p>
            <a:pPr algn="r" rtl="1">
              <a:buNone/>
            </a:pPr>
            <a:endParaRPr lang="fa-IR" sz="2600" dirty="0" smtClean="0"/>
          </a:p>
          <a:p>
            <a:pPr algn="r" rtl="1"/>
            <a:r>
              <a:rPr lang="fa-IR" sz="2600" dirty="0" smtClean="0">
                <a:cs typeface="B Lotus" pitchFamily="2" charset="-78"/>
              </a:rPr>
              <a:t>هدف:  شناسایی سازمان هایی که با تسهیم دانش موجود خود و خلق دانش جدید موفق به تبدیل دانش به ارزش افزوده برای ذینفعان</a:t>
            </a:r>
          </a:p>
          <a:p>
            <a:pPr algn="r" rtl="1"/>
            <a:endParaRPr lang="fa-IR" sz="2600" dirty="0" smtClean="0">
              <a:cs typeface="B Lotus" pitchFamily="2" charset="-78"/>
            </a:endParaRPr>
          </a:p>
          <a:p>
            <a:pPr algn="r" rtl="1"/>
            <a:r>
              <a:rPr lang="fa-IR" sz="2600" dirty="0" smtClean="0">
                <a:cs typeface="B Lotus" pitchFamily="2" charset="-78"/>
              </a:rPr>
              <a:t>روش:  ارزیابی وضعیت سازمان ها در حوزه مدیریت دانش</a:t>
            </a:r>
          </a:p>
          <a:p>
            <a:pPr algn="r" rtl="1"/>
            <a:r>
              <a:rPr lang="fa-IR" sz="2600" dirty="0" smtClean="0">
                <a:cs typeface="B Lotus" pitchFamily="2" charset="-78"/>
              </a:rPr>
              <a:t>استفاده از نتایج به منظور ارائه الگو تصمیم گیری برای اقدامات آتی  </a:t>
            </a:r>
          </a:p>
          <a:p>
            <a:pPr algn="r" rtl="1">
              <a:buNone/>
            </a:pPr>
            <a:endParaRPr lang="fa-IR" sz="2600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sz="2600" dirty="0" smtClean="0">
                <a:cs typeface="B Lotus" pitchFamily="2" charset="-78"/>
              </a:rPr>
              <a:t>این روش حاصل تعامل با متخصصان ارشد اجرایی، مالی، فناوری اطلاعات و مدیران ارشد و کارشناسان دانش 300 شرکت از 500 شرکت معرفی شده در مجله فورچون </a:t>
            </a:r>
          </a:p>
          <a:p>
            <a:pPr algn="r" rtl="1">
              <a:buNone/>
            </a:pPr>
            <a:r>
              <a:rPr lang="fa-IR" sz="2600" dirty="0" smtClean="0">
                <a:cs typeface="B Lotus" pitchFamily="2" charset="-78"/>
              </a:rPr>
              <a:t> </a:t>
            </a:r>
            <a:endParaRPr lang="en-US" sz="2600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Lotus" pitchFamily="2" charset="-78"/>
              </a:rPr>
              <a:t>مؤلّفه های 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MAKE</a:t>
            </a:r>
            <a:endParaRPr lang="en-US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848600" cy="4953000"/>
          </a:xfrm>
        </p:spPr>
        <p:txBody>
          <a:bodyPr>
            <a:normAutofit fontScale="85000" lnSpcReduction="20000"/>
          </a:bodyPr>
          <a:lstStyle/>
          <a:p>
            <a:pPr lvl="0" algn="r" rtl="1"/>
            <a:r>
              <a:rPr lang="fa-IR" dirty="0" smtClean="0">
                <a:cs typeface="B Lotus" pitchFamily="2" charset="-78"/>
              </a:rPr>
              <a:t>ایجاد و حفظ فرهنگ دانش‌محور سازمانی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توسعه توانمندی‌های دانشکاران سازمان از طریق راهبری مدیریت ارشد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توانمندی توسعه و ارائه خدمات/ محصولات/ راه کارهای دانش‌محور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توانمندی مدیریت و بیشینه‌سازی ارزش سرمایه‌های فکری سازمان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ایجاد و حفظ محیط تعاملی برای تسهیم دانش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ایجاد و حفظ یک سازمان یادگیرنده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توانمندی مدیریت دانش مشتریان(ذی‌نفعان) به منظور خلق ارزش و سرمایه فکری سازمانی 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مدیریت دانش سازمانی به منظور خلق ارزش برای سهام‌داران/ ذی‌نفعان سازمان (یا جامعه)</a:t>
            </a:r>
          </a:p>
          <a:p>
            <a:pPr lvl="0" algn="r" rtl="1">
              <a:buNone/>
            </a:pPr>
            <a:r>
              <a:rPr lang="fa-IR" dirty="0" smtClean="0">
                <a:cs typeface="B Lotus" pitchFamily="2" charset="-78"/>
              </a:rPr>
              <a:t>مجموع امتیاز: 80</a:t>
            </a:r>
            <a:endParaRPr lang="en-US" dirty="0" smtClean="0">
              <a:cs typeface="B Lotus" pitchFamily="2" charset="-78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Lotus" pitchFamily="2" charset="-78"/>
              </a:rPr>
              <a:t>روند حضور در مطالعات </a:t>
            </a:r>
            <a:r>
              <a:rPr lang="en-US" dirty="0" smtClean="0"/>
              <a:t>MAKE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>
            <a:normAutofit fontScale="85000" lnSpcReduction="20000"/>
          </a:bodyPr>
          <a:lstStyle/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در اولین مطالعات جهانی </a:t>
            </a:r>
            <a:r>
              <a:rPr lang="en-US" dirty="0" smtClean="0">
                <a:cs typeface="B Lotus" pitchFamily="2" charset="-78"/>
              </a:rPr>
              <a:t>MAKE </a:t>
            </a:r>
            <a:r>
              <a:rPr lang="fa-IR" dirty="0" smtClean="0">
                <a:cs typeface="B Lotus" pitchFamily="2" charset="-78"/>
              </a:rPr>
              <a:t>(1998) در مجموع 45 سازمان به عنوان راه یافتگان به مرحله جهانی ارزیابی و شناسایی شدند.</a:t>
            </a:r>
          </a:p>
          <a:p>
            <a:pPr algn="r" rtl="1">
              <a:buNone/>
            </a:pPr>
            <a:endParaRPr lang="fa-IR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آمریکای شمالی (33 سازمان، 74%)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اروپا (9 سازمان، 20%)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آسیا (2 سازمان، 4%)</a:t>
            </a:r>
            <a:endParaRPr lang="en-US" dirty="0" smtClean="0">
              <a:cs typeface="B Lotus" pitchFamily="2" charset="-78"/>
            </a:endParaRPr>
          </a:p>
          <a:p>
            <a:pPr lvl="0" algn="r" rtl="1"/>
            <a:r>
              <a:rPr lang="fa-IR" dirty="0" smtClean="0">
                <a:cs typeface="B Lotus" pitchFamily="2" charset="-78"/>
              </a:rPr>
              <a:t>سازمان های بین المللی (1 سازمان، بانک جهانی، 2%)</a:t>
            </a:r>
            <a:endParaRPr lang="en-US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برندگان </a:t>
            </a:r>
            <a:r>
              <a:rPr lang="en-US" dirty="0" smtClean="0">
                <a:cs typeface="B Lotus" pitchFamily="2" charset="-78"/>
              </a:rPr>
              <a:t>MAKE </a:t>
            </a:r>
            <a:r>
              <a:rPr lang="fa-IR" dirty="0" smtClean="0">
                <a:cs typeface="B Lotus" pitchFamily="2" charset="-78"/>
              </a:rPr>
              <a:t>جهانی در سال 1998(20 شرکت برتر):</a:t>
            </a: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آمریکای شمالی (16 سازمان،80%)</a:t>
            </a: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اروپا (4 سازمان، 20%)</a:t>
            </a: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از آسیا هیچ سازمانی موفق به راه یابی به 20 شرکت برتر نشد.</a:t>
            </a:r>
          </a:p>
          <a:p>
            <a:pPr algn="r" rtl="1">
              <a:buNone/>
            </a:pPr>
            <a:endParaRPr lang="en-US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696200" cy="5410200"/>
          </a:xfrm>
        </p:spPr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Lotus" pitchFamily="2" charset="-78"/>
              </a:rPr>
              <a:t>مطالعه</a:t>
            </a:r>
            <a:r>
              <a:rPr lang="fa-IR" sz="2800" dirty="0" smtClean="0"/>
              <a:t> </a:t>
            </a:r>
            <a:r>
              <a:rPr lang="en-US" sz="2800" dirty="0" smtClean="0">
                <a:cs typeface="B Lotus" pitchFamily="2" charset="-78"/>
              </a:rPr>
              <a:t>MAKE</a:t>
            </a:r>
            <a:r>
              <a:rPr lang="fa-IR" sz="2800" dirty="0" smtClean="0">
                <a:cs typeface="B Lotus" pitchFamily="2" charset="-78"/>
              </a:rPr>
              <a:t> </a:t>
            </a:r>
            <a:r>
              <a:rPr lang="fa-IR" sz="2800" dirty="0" smtClean="0">
                <a:solidFill>
                  <a:srgbClr val="FF0000"/>
                </a:solidFill>
                <a:cs typeface="B Lotus" pitchFamily="2" charset="-78"/>
              </a:rPr>
              <a:t>در ایران </a:t>
            </a:r>
            <a:r>
              <a:rPr lang="fa-IR" sz="2800" dirty="0" smtClean="0">
                <a:cs typeface="B Lotus" pitchFamily="2" charset="-78"/>
              </a:rPr>
              <a:t>نیز سال 1390(2011) توسط دانشگاه صنعتی شریف با همکاری با شرکت تلئوس آغاز به کار نمود. اولین دوره مطالعات </a:t>
            </a:r>
            <a:r>
              <a:rPr lang="en-US" sz="2800" dirty="0" smtClean="0">
                <a:cs typeface="B Lotus" pitchFamily="2" charset="-78"/>
              </a:rPr>
              <a:t>MAKE</a:t>
            </a:r>
            <a:r>
              <a:rPr lang="fa-IR" sz="2800" dirty="0" smtClean="0">
                <a:cs typeface="B Lotus" pitchFamily="2" charset="-78"/>
              </a:rPr>
              <a:t> در ایران انجام شد و در آن 30 سازمان، شرکت نمودند که از این سازمان ها در مرحله اول 10 سازمان به عنوان کاندید انتخاب شدند. از 10 سازمان کاندید در مرحله اول، 5 سازمان  به عنوان سازمان های راه یافته به مرحله نهایی مطالعه </a:t>
            </a:r>
            <a:r>
              <a:rPr lang="en-US" sz="2800" dirty="0" smtClean="0">
                <a:cs typeface="B Lotus" pitchFamily="2" charset="-78"/>
              </a:rPr>
              <a:t>MAKE</a:t>
            </a:r>
            <a:r>
              <a:rPr lang="fa-IR" sz="2800" dirty="0" smtClean="0">
                <a:cs typeface="B Lotus" pitchFamily="2" charset="-78"/>
              </a:rPr>
              <a:t> شناسایی و طی برگزاری کنفرانسی 3 سازمان به عنوان برندگان </a:t>
            </a:r>
            <a:r>
              <a:rPr lang="en-US" sz="2800" dirty="0" smtClean="0">
                <a:cs typeface="B Lotus" pitchFamily="2" charset="-78"/>
              </a:rPr>
              <a:t>MAKE</a:t>
            </a:r>
            <a:r>
              <a:rPr lang="fa-IR" sz="2800" dirty="0" smtClean="0">
                <a:cs typeface="B Lotus" pitchFamily="2" charset="-78"/>
              </a:rPr>
              <a:t> ایران به مطالعات محلی آسیا معرفی شدند(نویران، فولاد مبارکه و ایران خودرو).</a:t>
            </a:r>
          </a:p>
          <a:p>
            <a:pPr algn="just" rtl="1">
              <a:buNone/>
            </a:pPr>
            <a:endParaRPr lang="en-US" sz="2800" dirty="0" smtClean="0">
              <a:cs typeface="B Lotus" pitchFamily="2" charset="-78"/>
            </a:endParaRP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402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      ارزیابی مدیریت دانش   - وضعيت موجود سازمان در زمينه مديريت دانش چگونه است؟   </vt:lpstr>
      <vt:lpstr>Most Admired Knowledge Enterprise (MAKE) </vt:lpstr>
      <vt:lpstr>مؤلّفه های  MAKE</vt:lpstr>
      <vt:lpstr>روند حضور در مطالعات MAKE 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ارزیابی مدیریت دانش   - وضعيت موجود سازمان در زمينه مديريت دانش چگونه است؟   </dc:title>
  <dc:creator>dr adli</dc:creator>
  <cp:lastModifiedBy>dr adli</cp:lastModifiedBy>
  <cp:revision>1</cp:revision>
  <dcterms:created xsi:type="dcterms:W3CDTF">2012-05-29T21:45:27Z</dcterms:created>
  <dcterms:modified xsi:type="dcterms:W3CDTF">2012-05-29T21:48:10Z</dcterms:modified>
</cp:coreProperties>
</file>