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35" r:id="rId1"/>
  </p:sldMasterIdLst>
  <p:notesMasterIdLst>
    <p:notesMasterId r:id="rId18"/>
  </p:notesMasterIdLst>
  <p:sldIdLst>
    <p:sldId id="267" r:id="rId2"/>
    <p:sldId id="258" r:id="rId3"/>
    <p:sldId id="274" r:id="rId4"/>
    <p:sldId id="260" r:id="rId5"/>
    <p:sldId id="275" r:id="rId6"/>
    <p:sldId id="276" r:id="rId7"/>
    <p:sldId id="286" r:id="rId8"/>
    <p:sldId id="277" r:id="rId9"/>
    <p:sldId id="285" r:id="rId10"/>
    <p:sldId id="278" r:id="rId11"/>
    <p:sldId id="279" r:id="rId12"/>
    <p:sldId id="280" r:id="rId13"/>
    <p:sldId id="281" r:id="rId14"/>
    <p:sldId id="282" r:id="rId15"/>
    <p:sldId id="283" r:id="rId16"/>
    <p:sldId id="284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-540" y="-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14A3A0-CF0A-4DE6-BCED-1EF563DF2DA5}" type="datetimeFigureOut">
              <a:rPr lang="en-US" smtClean="0"/>
              <a:pPr/>
              <a:t>12/24/2013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B756DE-B0E3-4533-A5FB-E20187D13E3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2569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AF164-C0CC-44C9-86CA-04B3BC61E199}" type="datetime1">
              <a:rPr lang="en-US" smtClean="0"/>
              <a:pPr/>
              <a:t>12/24/2013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35443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F5A27-E5B7-4464-8794-72BB6886F066}" type="datetime1">
              <a:rPr lang="en-US" smtClean="0"/>
              <a:pPr/>
              <a:t>12/24/2013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4872417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F5A27-E5B7-4464-8794-72BB6886F066}" type="datetime1">
              <a:rPr lang="en-US" smtClean="0"/>
              <a:pPr/>
              <a:t>12/24/2013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00468297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F5A27-E5B7-4464-8794-72BB6886F066}" type="datetime1">
              <a:rPr lang="en-US" smtClean="0"/>
              <a:pPr/>
              <a:t>12/24/2013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833921204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F5A27-E5B7-4464-8794-72BB6886F066}" type="datetime1">
              <a:rPr lang="en-US" smtClean="0"/>
              <a:pPr/>
              <a:t>12/24/2013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96073974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F5A27-E5B7-4464-8794-72BB6886F066}" type="datetime1">
              <a:rPr lang="en-US" smtClean="0"/>
              <a:pPr/>
              <a:t>12/24/2013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92903701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F5A27-E5B7-4464-8794-72BB6886F066}" type="datetime1">
              <a:rPr lang="en-US" smtClean="0"/>
              <a:pPr/>
              <a:t>12/24/2013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78231883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A1073-4AB1-43AB-A656-B08F13B948CC}" type="datetime1">
              <a:rPr lang="en-US" smtClean="0"/>
              <a:pPr/>
              <a:t>12/24/2013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955850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F1891C15-5B8C-4094-AE63-9AE345FC6B54}" type="datetime1">
              <a:rPr lang="en-US" smtClean="0"/>
              <a:pPr/>
              <a:t>12/24/2013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33318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63EC-EB0A-4A86-BA1D-DB8D4B937457}" type="datetime1">
              <a:rPr lang="en-US" smtClean="0"/>
              <a:pPr/>
              <a:t>12/24/2013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58626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626AE-50F0-4735-A73F-12BA51D29C3B}" type="datetime1">
              <a:rPr lang="en-US" smtClean="0"/>
              <a:pPr/>
              <a:t>12/24/2013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12577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04737-E788-418E-811B-5F4E3079F3BE}" type="datetime1">
              <a:rPr lang="en-US" smtClean="0"/>
              <a:pPr/>
              <a:t>12/24/2013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72366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3449-E6C7-4599-9118-B176FD9BE8CA}" type="datetime1">
              <a:rPr lang="en-US" smtClean="0"/>
              <a:pPr/>
              <a:t>12/24/2013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38959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6E168-B40D-4234-B587-5B9F55EE024D}" type="datetime1">
              <a:rPr lang="en-US" smtClean="0"/>
              <a:pPr/>
              <a:t>12/24/2013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49228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9B1C6-111D-4AC6-A10F-3F27F0A9512B}" type="datetime1">
              <a:rPr lang="en-US" smtClean="0"/>
              <a:pPr/>
              <a:t>12/24/2013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4109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E3DA5-1753-4955-8F5B-611538A8EFDF}" type="datetime1">
              <a:rPr lang="en-US" smtClean="0"/>
              <a:pPr/>
              <a:t>12/24/2013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2419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7484-B97D-41F2-BB02-2040BBE92DB3}" type="datetime1">
              <a:rPr lang="en-US" smtClean="0"/>
              <a:pPr/>
              <a:t>12/24/2013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92778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F5A27-E5B7-4464-8794-72BB6886F066}" type="datetime1">
              <a:rPr lang="en-US" smtClean="0"/>
              <a:pPr/>
              <a:t>12/24/2013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371781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  <p:sldLayoutId id="2147483847" r:id="rId12"/>
    <p:sldLayoutId id="2147483848" r:id="rId13"/>
    <p:sldLayoutId id="2147483849" r:id="rId14"/>
    <p:sldLayoutId id="2147483850" r:id="rId15"/>
    <p:sldLayoutId id="2147483851" r:id="rId16"/>
    <p:sldLayoutId id="2147483852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D22F896-40B5-4ADD-8801-0D06FADFA09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982350" y="787791"/>
            <a:ext cx="626012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4400" b="1" dirty="0">
                <a:cs typeface="B Zar" panose="00000400000000000000" pitchFamily="2" charset="-78"/>
              </a:rPr>
              <a:t>بسم الله الرحمن الرحیم</a:t>
            </a:r>
          </a:p>
          <a:p>
            <a:pPr algn="ctr"/>
            <a:endParaRPr lang="en-US" sz="4400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774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14700" y="711200"/>
            <a:ext cx="4533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Arial" pitchFamily="34" charset="0"/>
                <a:cs typeface="Arial" pitchFamily="34" charset="0"/>
              </a:rPr>
              <a:t>Find ESS in game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2197438"/>
            <a:ext cx="89281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Therefore, </a:t>
            </a:r>
            <a:r>
              <a:rPr lang="en-US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 is evolutionarily stable if for all sufficiently small values of x &gt; 0, the</a:t>
            </a:r>
          </a:p>
          <a:p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Inequality</a:t>
            </a:r>
          </a:p>
          <a:p>
            <a:endParaRPr lang="en-US" dirty="0" smtClean="0">
              <a:solidFill>
                <a:schemeClr val="bg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t-BR" b="1" i="1" dirty="0" smtClean="0">
                <a:solidFill>
                  <a:srgbClr val="FF0000"/>
                </a:solidFill>
              </a:rPr>
              <a:t>a(1 − x) + bx &gt; c(1 − x) + dx</a:t>
            </a:r>
            <a:endParaRPr lang="en-US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2300" y="3823038"/>
            <a:ext cx="901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In a two-player, two-strategy, symmetric game, S is evolutionarily stable precisely</a:t>
            </a:r>
          </a:p>
          <a:p>
            <a:r>
              <a:rPr lang="en-US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when either (</a:t>
            </a:r>
            <a:r>
              <a:rPr lang="en-US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i</a:t>
            </a:r>
            <a:r>
              <a:rPr lang="en-US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)    </a:t>
            </a:r>
            <a:r>
              <a:rPr lang="en-US" b="1" i="1" dirty="0" smtClean="0">
                <a:solidFill>
                  <a:srgbClr val="FF0000"/>
                </a:solidFill>
              </a:rPr>
              <a:t>a &gt; c               </a:t>
            </a:r>
            <a:r>
              <a:rPr lang="en-US" i="1" dirty="0" smtClean="0"/>
              <a:t>, </a:t>
            </a:r>
            <a:r>
              <a:rPr lang="en-US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or (ii)     </a:t>
            </a:r>
            <a:r>
              <a:rPr lang="en-US" b="1" i="1" dirty="0" smtClean="0">
                <a:solidFill>
                  <a:srgbClr val="FF0000"/>
                </a:solidFill>
              </a:rPr>
              <a:t>a = c and b &gt; d.</a:t>
            </a:r>
            <a:endParaRPr lang="en-US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74800" y="711200"/>
            <a:ext cx="8280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Relationship Between Evolutionary and Nash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Equilibrium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87400" y="3099138"/>
            <a:ext cx="89281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If strategy S is evolutionarily stable, then (S, S) is a Nash equilibrium</a:t>
            </a:r>
            <a:endParaRPr lang="en-US" b="1" dirty="0">
              <a:solidFill>
                <a:schemeClr val="bg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4051638"/>
            <a:ext cx="901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it is possible to have a game where (</a:t>
            </a:r>
            <a:r>
              <a:rPr lang="en-US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S, S) is a Nash equilibrium, but S is not evolutionarily stable.</a:t>
            </a:r>
            <a:endParaRPr lang="en-US" b="1" dirty="0">
              <a:solidFill>
                <a:schemeClr val="bg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89000" y="5175935"/>
            <a:ext cx="802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if (</a:t>
            </a:r>
            <a:r>
              <a:rPr lang="en-US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S, S) is a strict Nash equilibrium, then S is evolutionarily stable.</a:t>
            </a:r>
            <a:endParaRPr lang="en-US" dirty="0">
              <a:solidFill>
                <a:schemeClr val="bg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031909" y="615434"/>
            <a:ext cx="79303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Evolutionarily Stable Mixed Strategies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28700" y="2383135"/>
            <a:ext cx="7975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There are at least two natural ways to introduce the idea of mixing into the evolutionary framework.</a:t>
            </a:r>
            <a:endParaRPr lang="en-US" dirty="0">
              <a:solidFill>
                <a:schemeClr val="bg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54100" y="3416638"/>
            <a:ext cx="89789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In the General Symmetric Game, p is an evolutionarily stable mixed strategy if there is a (small) positive number y such that when any other mixed strategy q</a:t>
            </a:r>
          </a:p>
          <a:p>
            <a:r>
              <a:rPr lang="en-US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invades p at any level x &lt; y, the fitness of an organism playing p is strictly</a:t>
            </a:r>
          </a:p>
          <a:p>
            <a:r>
              <a:rPr lang="en-US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greater than the fitness of an organism playing q.</a:t>
            </a:r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72098" y="5174734"/>
            <a:ext cx="62449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 (p, q) = </a:t>
            </a:r>
            <a:r>
              <a:rPr lang="en-US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pqa</a:t>
            </a:r>
            <a:r>
              <a:rPr lang="en-US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+ p(1 − q)b + (1 − p)qc + (1 − p)(1 − q)d.</a:t>
            </a:r>
            <a:endParaRPr lang="en-US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031909" y="615434"/>
            <a:ext cx="79303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Evolutionarily Stable Mixed Strategies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28700" y="2383135"/>
            <a:ext cx="90297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we can write the condition for </a:t>
            </a:r>
            <a:r>
              <a:rPr lang="en-US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p to be an evolutionarily 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stable mixed strategy as follows: for some </a:t>
            </a:r>
            <a:r>
              <a:rPr lang="en-US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y and any x &lt; y, the following inequality holds 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for all mixed strategies </a:t>
            </a:r>
            <a:r>
              <a:rPr lang="en-US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q #= p:</a:t>
            </a:r>
            <a:endParaRPr lang="en-US" dirty="0">
              <a:solidFill>
                <a:schemeClr val="bg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34249" y="3892034"/>
            <a:ext cx="63706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(1 </a:t>
            </a:r>
            <a:r>
              <a:rPr lang="en-US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− x)V (p, p) + </a:t>
            </a:r>
            <a:r>
              <a:rPr lang="en-US" sz="20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xV</a:t>
            </a:r>
            <a:r>
              <a:rPr lang="en-US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(p, q) &gt; (1 − x)V (q, p) + </a:t>
            </a:r>
            <a:r>
              <a:rPr lang="en-US" sz="20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xV</a:t>
            </a:r>
            <a:r>
              <a:rPr lang="en-US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(q, q).</a:t>
            </a:r>
            <a:endParaRPr lang="en-US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2700" y="711200"/>
            <a:ext cx="85725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Relationship Between Mixed ESS and  Mixed Nash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Equilibria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87400" y="3099138"/>
            <a:ext cx="89281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If strategy S is  Mixed evolutionarily stable, then (S, S) is a  Mixed Nash equilibrium</a:t>
            </a:r>
            <a:endParaRPr lang="en-US" b="1" dirty="0">
              <a:solidFill>
                <a:schemeClr val="bg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4051638"/>
            <a:ext cx="901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it is possible to have a game where (</a:t>
            </a:r>
            <a:r>
              <a:rPr lang="en-US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S, S) is a  Mixed Nash equilibrium, but S is not Mixed evolutionarily stable.</a:t>
            </a:r>
            <a:endParaRPr lang="en-US" b="1" dirty="0">
              <a:solidFill>
                <a:schemeClr val="bg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5100" y="334963"/>
            <a:ext cx="3416300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3898900" y="965200"/>
            <a:ext cx="3416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Solve a Sample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73300" y="2933700"/>
            <a:ext cx="9372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buFont typeface="Wingdings" pitchFamily="2" charset="2"/>
              <a:buChar char="q"/>
            </a:pPr>
            <a:r>
              <a:rPr lang="fa-IR" dirty="0" smtClean="0"/>
              <a:t>برای بدست آوردن </a:t>
            </a:r>
            <a:r>
              <a:rPr lang="en-US" dirty="0" smtClean="0"/>
              <a:t>ESS </a:t>
            </a:r>
            <a:r>
              <a:rPr lang="fa-IR" dirty="0" smtClean="0"/>
              <a:t>مختلط ابتدا تعادل نش</a:t>
            </a:r>
            <a:r>
              <a:rPr lang="en-US" dirty="0" smtClean="0"/>
              <a:t>mixed </a:t>
            </a:r>
            <a:r>
              <a:rPr lang="fa-IR" dirty="0" smtClean="0"/>
              <a:t> </a:t>
            </a:r>
            <a:r>
              <a:rPr lang="fa-IR" dirty="0" smtClean="0"/>
              <a:t>آن را بدست آورده حال با این احتمالات مانند مثال اول چک می کنیم که شرایط  </a:t>
            </a:r>
            <a:r>
              <a:rPr lang="en-US" dirty="0" smtClean="0"/>
              <a:t>ESS </a:t>
            </a:r>
            <a:r>
              <a:rPr lang="fa-IR" dirty="0" smtClean="0"/>
              <a:t> </a:t>
            </a:r>
            <a:r>
              <a:rPr lang="fa-IR" dirty="0" smtClean="0"/>
              <a:t>را دارا هست  اگر شرایط لازم را به دست آورد یک </a:t>
            </a:r>
            <a:r>
              <a:rPr lang="en-US" dirty="0" smtClean="0"/>
              <a:t> mixed ESS </a:t>
            </a:r>
            <a:r>
              <a:rPr lang="fa-IR" dirty="0" smtClean="0"/>
              <a:t>است در غیراین صورت  فاقد این ویژگی است.با توجه به قضیه قبل سراغ احتمالات دیگر هم نمی رویم.</a:t>
            </a:r>
          </a:p>
          <a:p>
            <a:pPr algn="r" rtl="1"/>
            <a:endParaRPr lang="fa-IR" dirty="0" smtClean="0"/>
          </a:p>
          <a:p>
            <a:pPr algn="just" rtl="1">
              <a:buFont typeface="Wingdings" pitchFamily="2" charset="2"/>
              <a:buChar char="q"/>
            </a:pPr>
            <a:r>
              <a:rPr lang="fa-IR" dirty="0" smtClean="0"/>
              <a:t>پیامد های انتظاری که در شرایط لازم باید چک شوند یک پیامد انتظاری احتمالاتی است، همانند پیامد انتظاری استراتژی های مختلط</a:t>
            </a:r>
            <a:r>
              <a:rPr lang="en-US" dirty="0" smtClean="0"/>
              <a:t> </a:t>
            </a:r>
            <a:r>
              <a:rPr lang="fa-IR" dirty="0" smtClean="0"/>
              <a:t> که فرمول آن را درصفحه 13 مشاهده نمودید.</a:t>
            </a:r>
            <a:endParaRPr lang="en-US" dirty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921000" y="2349500"/>
            <a:ext cx="637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3600" dirty="0" smtClean="0">
                <a:cs typeface="B Nazanin" pitchFamily="2" charset="-78"/>
              </a:rPr>
              <a:t>با تشکر از حسن توجه شما</a:t>
            </a:r>
            <a:endParaRPr lang="en-US" sz="3600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9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82075" y="862527"/>
            <a:ext cx="7031865" cy="584775"/>
          </a:xfrm>
          <a:prstGeom prst="rect">
            <a:avLst/>
          </a:prstGeom>
          <a:noFill/>
          <a:effectLst>
            <a:outerShdw blurRad="215900" dist="50800" dir="420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Evolutionary Game Theory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25218" y="3418449"/>
            <a:ext cx="5303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>
                <a:solidFill>
                  <a:schemeClr val="bg1">
                    <a:lumMod val="95000"/>
                    <a:lumOff val="5000"/>
                  </a:schemeClr>
                </a:solidFill>
                <a:cs typeface="B Nazanin" pitchFamily="2" charset="-78"/>
              </a:rPr>
              <a:t> استاد </a:t>
            </a:r>
            <a:r>
              <a:rPr lang="fa-IR" dirty="0" smtClean="0">
                <a:solidFill>
                  <a:schemeClr val="bg1">
                    <a:lumMod val="95000"/>
                    <a:lumOff val="5000"/>
                  </a:schemeClr>
                </a:solidFill>
                <a:cs typeface="B Nazanin" pitchFamily="2" charset="-78"/>
              </a:rPr>
              <a:t>راهنما:خانم دکتر خاکستری</a:t>
            </a:r>
            <a:endParaRPr lang="fa-IR" dirty="0">
              <a:solidFill>
                <a:schemeClr val="bg1">
                  <a:lumMod val="95000"/>
                  <a:lumOff val="5000"/>
                </a:schemeClr>
              </a:solidFill>
              <a:cs typeface="B Nazanin" pitchFamily="2" charset="-78"/>
            </a:endParaRPr>
          </a:p>
          <a:p>
            <a:pPr algn="r" rtl="1"/>
            <a:r>
              <a:rPr lang="fa-IR" dirty="0" smtClean="0">
                <a:solidFill>
                  <a:schemeClr val="bg1">
                    <a:lumMod val="95000"/>
                    <a:lumOff val="5000"/>
                  </a:schemeClr>
                </a:solidFill>
                <a:cs typeface="B Nazanin" pitchFamily="2" charset="-78"/>
              </a:rPr>
              <a:t> دانشجو: </a:t>
            </a:r>
            <a:r>
              <a:rPr lang="fa-IR" dirty="0">
                <a:solidFill>
                  <a:schemeClr val="bg1">
                    <a:lumMod val="95000"/>
                    <a:lumOff val="5000"/>
                  </a:schemeClr>
                </a:solidFill>
                <a:cs typeface="B Nazanin" pitchFamily="2" charset="-78"/>
              </a:rPr>
              <a:t>صادق محمدحسینی طرقی</a:t>
            </a:r>
          </a:p>
          <a:p>
            <a:pPr algn="ctr" rtl="1"/>
            <a:endParaRPr lang="fa-IR" dirty="0">
              <a:solidFill>
                <a:schemeClr val="bg1">
                  <a:lumMod val="95000"/>
                  <a:lumOff val="5000"/>
                </a:schemeClr>
              </a:solidFill>
              <a:cs typeface="B Nazanin" pitchFamily="2" charset="-78"/>
            </a:endParaRPr>
          </a:p>
          <a:p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48911" y="5934670"/>
            <a:ext cx="2011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پاییز </a:t>
            </a:r>
            <a:r>
              <a:rPr lang="fa-IR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92</a:t>
            </a:r>
            <a:endParaRPr lang="ru-RU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r"/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D22F896-40B5-4ADD-8801-0D06FADFA095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1026" name="Picture 2" descr="C:\Users\sadegh\Pictures\networks_crowds_and_market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606800"/>
            <a:ext cx="2755900" cy="3251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7895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607550" y="4883150"/>
            <a:ext cx="2584450" cy="197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38600"/>
            <a:ext cx="22733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"/>
          <p:cNvPicPr>
            <a:picLocks noChangeAspect="1"/>
          </p:cNvPicPr>
          <p:nvPr/>
        </p:nvPicPr>
        <p:blipFill>
          <a:blip r:embed="rId4">
            <a:lum bright="28000"/>
          </a:blip>
          <a:srcRect/>
          <a:stretch>
            <a:fillRect/>
          </a:stretch>
        </p:blipFill>
        <p:spPr bwMode="auto">
          <a:xfrm>
            <a:off x="0" y="0"/>
            <a:ext cx="2362200" cy="284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952500" y="2400300"/>
            <a:ext cx="95504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Has origins in work of R.A. Fisher [The Genetic Theory of Natural Selection (1930)</a:t>
            </a:r>
            <a:endParaRPr lang="fa-IR" sz="2000" dirty="0" smtClean="0">
              <a:solidFill>
                <a:schemeClr val="bg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US" sz="2000" dirty="0" smtClean="0">
              <a:solidFill>
                <a:schemeClr val="bg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Fisher studied why sex ratio is approximately equal in many species</a:t>
            </a:r>
            <a:endParaRPr lang="fa-IR" sz="2000" dirty="0" smtClean="0">
              <a:solidFill>
                <a:schemeClr val="bg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US" sz="2000" dirty="0" smtClean="0">
              <a:solidFill>
                <a:schemeClr val="bg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Maynard Smith and Price introduce concept of an ESS [The Logic of Animal Conflict (1973)]</a:t>
            </a:r>
            <a:endParaRPr lang="fa-IR" sz="2000" dirty="0" smtClean="0">
              <a:solidFill>
                <a:schemeClr val="bg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US" sz="2000" dirty="0" smtClean="0">
              <a:solidFill>
                <a:schemeClr val="bg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Taylor, Zeeman, </a:t>
            </a:r>
            <a:r>
              <a:rPr lang="en-US" sz="20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Jonker</a:t>
            </a:r>
            <a: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(1978-1979) provide continuous dynamics for EGT (replicator dynamics).</a:t>
            </a:r>
            <a:endParaRPr lang="fa-IR" sz="2000" dirty="0" smtClean="0">
              <a:solidFill>
                <a:schemeClr val="bg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87700" y="787400"/>
            <a:ext cx="5041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Arial" pitchFamily="34" charset="0"/>
                <a:cs typeface="Arial" pitchFamily="34" charset="0"/>
              </a:rPr>
              <a:t>History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59445" y="793574"/>
            <a:ext cx="6048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Arial" pitchFamily="34" charset="0"/>
                <a:cs typeface="Arial" pitchFamily="34" charset="0"/>
              </a:rPr>
              <a:t>Introduction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D22F896-40B5-4ADD-8801-0D06FADFA09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39800" y="3585339"/>
            <a:ext cx="8915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individual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competition and population competition</a:t>
            </a:r>
            <a:endParaRPr lang="en-US" dirty="0">
              <a:solidFill>
                <a:schemeClr val="bg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39800" y="2667000"/>
            <a:ext cx="758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Classic game theory and Nash Equilibrium </a:t>
            </a:r>
            <a:endParaRPr 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39800" y="4533900"/>
            <a:ext cx="60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Stability and evolutionary stability strategy</a:t>
            </a:r>
            <a:endParaRPr lang="en-US" dirty="0">
              <a:solidFill>
                <a:schemeClr val="bg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7279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394200" y="863600"/>
            <a:ext cx="246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Arial" pitchFamily="34" charset="0"/>
                <a:cs typeface="Arial" pitchFamily="34" charset="0"/>
              </a:rPr>
              <a:t>Example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82700" y="2730500"/>
            <a:ext cx="619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Interaction Among Organisms with simple version</a:t>
            </a:r>
            <a:endParaRPr lang="en-US" dirty="0">
              <a:solidFill>
                <a:schemeClr val="bg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8338" y="4090988"/>
            <a:ext cx="5343525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324100" y="863600"/>
            <a:ext cx="6819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Arial" pitchFamily="34" charset="0"/>
                <a:cs typeface="Arial" pitchFamily="34" charset="0"/>
              </a:rPr>
              <a:t>Evolutionarily Stable Strategies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65200" y="2245142"/>
            <a:ext cx="94742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We say the </a:t>
            </a:r>
            <a:r>
              <a:rPr lang="en-US" sz="2000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fitness of an organism in a population is the expected payoff it receives</a:t>
            </a:r>
          </a:p>
          <a:p>
            <a: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from an interaction with a random member of the population.</a:t>
            </a:r>
          </a:p>
          <a:p>
            <a:endParaRPr lang="en-US" sz="2000" dirty="0" smtClean="0">
              <a:solidFill>
                <a:schemeClr val="bg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000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We say that a strategy T invades a strategy S at level x, for some small positive</a:t>
            </a:r>
          </a:p>
          <a:p>
            <a: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number </a:t>
            </a:r>
            <a:r>
              <a:rPr lang="en-US" sz="2000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x, if an x fraction of the underlying population uses T and a 1 − x fraction of </a:t>
            </a:r>
            <a: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the underlying population uses </a:t>
            </a:r>
            <a:r>
              <a:rPr lang="en-US" sz="2000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S.</a:t>
            </a:r>
          </a:p>
          <a:p>
            <a:endParaRPr lang="en-US" sz="2000" i="1" dirty="0" smtClean="0">
              <a:solidFill>
                <a:schemeClr val="bg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000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Finally, we say that a strategy S is evolutionarily stable if there is a (small) positive</a:t>
            </a:r>
          </a:p>
          <a:p>
            <a: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number </a:t>
            </a:r>
            <a:r>
              <a:rPr lang="en-US" sz="2000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y such that when any other strategy T invades S at any level x &lt; y, the fitness </a:t>
            </a:r>
            <a: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of an organism playing </a:t>
            </a:r>
            <a:r>
              <a:rPr lang="en-US" sz="2000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 is strictly greater than the fitness of an organism playing T.</a:t>
            </a:r>
            <a:endParaRPr lang="en-US" sz="2000" dirty="0">
              <a:solidFill>
                <a:schemeClr val="bg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324100" y="863600"/>
            <a:ext cx="6819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Arial" pitchFamily="34" charset="0"/>
                <a:cs typeface="Arial" pitchFamily="34" charset="0"/>
              </a:rPr>
              <a:t>Evolutionarily Stable Strategies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65200" y="2245142"/>
            <a:ext cx="94742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buFont typeface="Wingdings" pitchFamily="2" charset="2"/>
              <a:buChar char="q"/>
            </a:pPr>
            <a:r>
              <a:rPr lang="fa-IR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برای بدست آوردن </a:t>
            </a:r>
            <a: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ESS </a:t>
            </a:r>
            <a:r>
              <a:rPr lang="fa-IR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a-IR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با</a:t>
            </a:r>
            <a:r>
              <a:rPr lang="fa-IR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فرض  این که جمعیت مغلوب ما با نرخ </a:t>
            </a:r>
            <a: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 </a:t>
            </a:r>
            <a:r>
              <a:rPr lang="fa-IR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وجمعیت غالب ما با نرخ </a:t>
            </a:r>
            <a: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1-e </a:t>
            </a:r>
            <a:r>
              <a:rPr lang="fa-IR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درجمعیت حضور داشته باشند .استراتژی </a:t>
            </a:r>
            <a: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fa-IR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a-IR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استراتژی </a:t>
            </a:r>
            <a: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ESS </a:t>
            </a:r>
            <a:r>
              <a:rPr lang="fa-IR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است در صورتیکه </a:t>
            </a:r>
            <a: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fa-IR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جعیت غالب باشد و دیگر استراتژی ها جمعیت مغلوب باشند پیامد انتظاریش بیشتر از دیگران باشد و هم اگر جمعیت مغلوب بود و دیگران</a:t>
            </a:r>
          </a:p>
          <a:p>
            <a:pPr algn="just" rtl="1"/>
            <a:r>
              <a:rPr lang="fa-IR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جمعیت غالب بود بازهم پیامد انتظاریش بیشتر از دیگران باشد.با این شرایط  این استراتژی یک </a:t>
            </a:r>
            <a: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ESS </a:t>
            </a:r>
            <a:r>
              <a:rPr lang="fa-IR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خواهد بود.</a:t>
            </a:r>
          </a:p>
          <a:p>
            <a:pPr algn="just" rtl="1"/>
            <a:endParaRPr lang="fa-IR" sz="2000" dirty="0" smtClean="0">
              <a:solidFill>
                <a:schemeClr val="bg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 rtl="1">
              <a:buFont typeface="Wingdings" pitchFamily="2" charset="2"/>
              <a:buChar char="q"/>
            </a:pPr>
            <a:r>
              <a:rPr lang="fa-IR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راه دیگر برای بدست آوردن </a:t>
            </a:r>
            <a: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ESS</a:t>
            </a:r>
            <a:r>
              <a:rPr lang="fa-IR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همانطور در ادامه خواهید دید نقطه تعادل نش اکید خواهد بود.در این صورت این استراتژی یک </a:t>
            </a:r>
            <a: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ESS</a:t>
            </a:r>
            <a:r>
              <a:rPr lang="fa-IR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خواهد بود و اگر تعادل نش اکید نبود باید شرایط بالا برای آن چک شود.</a:t>
            </a:r>
            <a:endParaRPr lang="en-US" sz="2000" dirty="0">
              <a:solidFill>
                <a:schemeClr val="bg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06093" y="4895850"/>
            <a:ext cx="4189413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3314700" y="711200"/>
            <a:ext cx="4533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Arial" pitchFamily="34" charset="0"/>
                <a:cs typeface="Arial" pitchFamily="34" charset="0"/>
              </a:rPr>
              <a:t>Find ESS in game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2197438"/>
            <a:ext cx="89281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What is the expected payoff to an organism playing </a:t>
            </a:r>
            <a:r>
              <a:rPr lang="en-US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 in a random interaction in this 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population? With probability 1</a:t>
            </a:r>
            <a:r>
              <a:rPr lang="en-US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−x, it meets another player of S, receiving a payoff of a, while with probability x, it meets a player of T, receiving a payoff of b. Therefore 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its expected payoff is  </a:t>
            </a:r>
            <a:r>
              <a:rPr lang="en-US" b="1" i="1" dirty="0" smtClean="0">
                <a:solidFill>
                  <a:srgbClr val="FF0000"/>
                </a:solidFill>
              </a:rPr>
              <a:t>a(1 − x) + </a:t>
            </a:r>
            <a:r>
              <a:rPr lang="en-US" b="1" i="1" dirty="0" err="1" smtClean="0">
                <a:solidFill>
                  <a:srgbClr val="FF0000"/>
                </a:solidFill>
              </a:rPr>
              <a:t>bx</a:t>
            </a:r>
            <a:endParaRPr lang="en-US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2300" y="3823038"/>
            <a:ext cx="9017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What is the expected payoff to an organism playing </a:t>
            </a:r>
            <a:r>
              <a:rPr lang="en-US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 in a random interaction in this 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population? With probability 1</a:t>
            </a:r>
            <a:r>
              <a:rPr lang="en-US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−x, it meets a player of S, receiving a payoff of c, while 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with probability </a:t>
            </a:r>
            <a:r>
              <a:rPr lang="en-US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x, it meets another player of T, receiving a payoff of d. Therefore its 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expected payoff is </a:t>
            </a:r>
            <a:r>
              <a:rPr lang="en-US" b="1" i="1" dirty="0" smtClean="0">
                <a:solidFill>
                  <a:srgbClr val="FF0000"/>
                </a:solidFill>
              </a:rPr>
              <a:t>c(1 − x) + </a:t>
            </a:r>
            <a:r>
              <a:rPr lang="en-US" b="1" i="1" dirty="0" err="1" smtClean="0">
                <a:solidFill>
                  <a:srgbClr val="FF0000"/>
                </a:solidFill>
              </a:rPr>
              <a:t>dx</a:t>
            </a:r>
            <a:endParaRPr lang="en-US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581400" y="838200"/>
            <a:ext cx="4102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Arial" pitchFamily="34" charset="0"/>
                <a:cs typeface="Arial" pitchFamily="34" charset="0"/>
              </a:rPr>
              <a:t>Solve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xample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505199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803400" y="2971800"/>
            <a:ext cx="8077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 smtClean="0"/>
              <a:t>با فرض </a:t>
            </a:r>
            <a:r>
              <a:rPr lang="en-US" dirty="0" smtClean="0"/>
              <a:t>small </a:t>
            </a:r>
            <a:r>
              <a:rPr lang="fa-IR" dirty="0" smtClean="0"/>
              <a:t> جمعیت جهش یافتگان با نرخ </a:t>
            </a:r>
            <a:r>
              <a:rPr lang="en-US" dirty="0" smtClean="0"/>
              <a:t>e </a:t>
            </a:r>
            <a:r>
              <a:rPr lang="fa-IR" dirty="0" smtClean="0"/>
              <a:t> در جمعیت باشند داریم</a:t>
            </a:r>
          </a:p>
          <a:p>
            <a:r>
              <a:rPr lang="en-US" dirty="0" smtClean="0"/>
              <a:t>W(s)=5*e+1*(1-e)=1+4*e</a:t>
            </a:r>
          </a:p>
          <a:p>
            <a:r>
              <a:rPr lang="en-US" dirty="0" smtClean="0"/>
              <a:t>W(l)=8*e+3*(1-e)=3+5*e           W(l)&gt;W(s)                                                       </a:t>
            </a:r>
          </a:p>
          <a:p>
            <a:pPr algn="r" rtl="1"/>
            <a:r>
              <a:rPr lang="fa-IR" dirty="0" smtClean="0"/>
              <a:t>حال اگر </a:t>
            </a:r>
            <a:r>
              <a:rPr lang="en-US" dirty="0" smtClean="0"/>
              <a:t>large </a:t>
            </a:r>
            <a:r>
              <a:rPr lang="fa-IR" dirty="0" smtClean="0"/>
              <a:t>ها جمعیت جهش یافتگان با نرخ </a:t>
            </a:r>
            <a:r>
              <a:rPr lang="en-US" dirty="0" smtClean="0"/>
              <a:t>e </a:t>
            </a:r>
            <a:r>
              <a:rPr lang="fa-IR" dirty="0" smtClean="0"/>
              <a:t> باشند داریم</a:t>
            </a:r>
          </a:p>
          <a:p>
            <a:r>
              <a:rPr lang="en-US" dirty="0" smtClean="0"/>
              <a:t>W(s</a:t>
            </a:r>
            <a:r>
              <a:rPr lang="en-US" dirty="0" smtClean="0"/>
              <a:t>)=</a:t>
            </a:r>
            <a:r>
              <a:rPr lang="fa-IR" dirty="0" smtClean="0"/>
              <a:t>5</a:t>
            </a:r>
            <a:r>
              <a:rPr lang="en-US" dirty="0" smtClean="0"/>
              <a:t>*(1-e)+1*e=5-4*e</a:t>
            </a:r>
            <a:endParaRPr lang="en-US" dirty="0" smtClean="0"/>
          </a:p>
          <a:p>
            <a:r>
              <a:rPr lang="en-US" dirty="0" smtClean="0"/>
              <a:t>W(l</a:t>
            </a:r>
            <a:r>
              <a:rPr lang="en-US" dirty="0" smtClean="0"/>
              <a:t>)=8*(1-e)+3*e=8-5*e          </a:t>
            </a:r>
            <a:r>
              <a:rPr lang="en-US" dirty="0" smtClean="0"/>
              <a:t>W(l)&gt;W(s</a:t>
            </a:r>
            <a:r>
              <a:rPr lang="en-US" dirty="0" smtClean="0"/>
              <a:t>)</a:t>
            </a:r>
          </a:p>
          <a:p>
            <a:pPr algn="r" rtl="1"/>
            <a:r>
              <a:rPr lang="fa-IR" dirty="0" smtClean="0"/>
              <a:t>لذا جمعیت </a:t>
            </a:r>
            <a:r>
              <a:rPr lang="en-US" dirty="0" smtClean="0"/>
              <a:t>large </a:t>
            </a:r>
            <a:r>
              <a:rPr lang="fa-IR" dirty="0" smtClean="0"/>
              <a:t> </a:t>
            </a:r>
            <a:r>
              <a:rPr lang="fa-IR" dirty="0" smtClean="0"/>
              <a:t>ها یک </a:t>
            </a:r>
            <a:r>
              <a:rPr lang="en-US" dirty="0" smtClean="0"/>
              <a:t>ESS </a:t>
            </a:r>
            <a:r>
              <a:rPr lang="fa-IR" dirty="0" smtClean="0"/>
              <a:t>هستند که جمعیت در مراحل بعدی به سوی استراتژی آن ها خواهد رفت</a:t>
            </a:r>
          </a:p>
          <a:p>
            <a:pPr algn="r" rtl="1"/>
            <a:endParaRPr lang="fa-IR" dirty="0" smtClean="0"/>
          </a:p>
          <a:p>
            <a:pPr algn="r" rtl="1"/>
            <a:r>
              <a:rPr lang="en-US" dirty="0" smtClean="0"/>
              <a:t>          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TC104033917[[fn=Berlin]]</Template>
  <TotalTime>1213</TotalTime>
  <Words>1085</Words>
  <Application>Microsoft Office PowerPoint</Application>
  <PresentationFormat>Custom</PresentationFormat>
  <Paragraphs>90</Paragraphs>
  <Slides>16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Berlin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New Mechanism for Negotiations in Multi-Agent Systems Based on ARTMAP Artiﬁcial Neural NetwoRK</dc:title>
  <dc:creator>sadeq</dc:creator>
  <cp:lastModifiedBy>sadegh</cp:lastModifiedBy>
  <cp:revision>56</cp:revision>
  <dcterms:created xsi:type="dcterms:W3CDTF">2013-04-23T19:01:24Z</dcterms:created>
  <dcterms:modified xsi:type="dcterms:W3CDTF">2013-12-24T19:21:43Z</dcterms:modified>
</cp:coreProperties>
</file>