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257" r:id="rId2"/>
    <p:sldId id="256" r:id="rId3"/>
    <p:sldId id="258" r:id="rId4"/>
    <p:sldId id="259" r:id="rId5"/>
    <p:sldId id="260" r:id="rId6"/>
    <p:sldId id="271" r:id="rId7"/>
    <p:sldId id="261" r:id="rId8"/>
    <p:sldId id="262" r:id="rId9"/>
    <p:sldId id="263" r:id="rId10"/>
    <p:sldId id="264" r:id="rId11"/>
    <p:sldId id="265" r:id="rId12"/>
    <p:sldId id="266" r:id="rId13"/>
    <p:sldId id="267" r:id="rId14"/>
    <p:sldId id="268" r:id="rId15"/>
    <p:sldId id="302" r:id="rId16"/>
    <p:sldId id="269" r:id="rId17"/>
    <p:sldId id="270" r:id="rId18"/>
    <p:sldId id="272" r:id="rId19"/>
    <p:sldId id="273" r:id="rId20"/>
    <p:sldId id="30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90" r:id="rId36"/>
    <p:sldId id="288" r:id="rId37"/>
    <p:sldId id="289" r:id="rId38"/>
    <p:sldId id="291" r:id="rId39"/>
    <p:sldId id="292" r:id="rId40"/>
    <p:sldId id="293" r:id="rId41"/>
    <p:sldId id="294" r:id="rId42"/>
    <p:sldId id="295" r:id="rId43"/>
    <p:sldId id="296" r:id="rId44"/>
    <p:sldId id="297" r:id="rId45"/>
    <p:sldId id="299" r:id="rId46"/>
    <p:sldId id="298" r:id="rId47"/>
    <p:sldId id="304" r:id="rId48"/>
    <p:sldId id="300"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1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1D8584-FD58-44DC-9557-1326C1A7AF17}" type="datetimeFigureOut">
              <a:rPr lang="en-US" smtClean="0"/>
              <a:pPr/>
              <a:t>2013-04-24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0D556A-4725-43D4-AA12-B62242338BA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rtl="0"/>
            <a:endParaRPr lang="fa-IR" sz="1200" dirty="0" smtClean="0">
              <a:cs typeface="B Nazanin" pitchFamily="2" charset="-78"/>
            </a:endParaRPr>
          </a:p>
        </p:txBody>
      </p:sp>
      <p:sp>
        <p:nvSpPr>
          <p:cNvPr id="4" name="Slide Number Placeholder 3"/>
          <p:cNvSpPr>
            <a:spLocks noGrp="1"/>
          </p:cNvSpPr>
          <p:nvPr>
            <p:ph type="sldNum" sz="quarter" idx="10"/>
          </p:nvPr>
        </p:nvSpPr>
        <p:spPr/>
        <p:txBody>
          <a:bodyPr/>
          <a:lstStyle/>
          <a:p>
            <a:fld id="{160D556A-4725-43D4-AA12-B62242338BA9}"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60D556A-4725-43D4-AA12-B62242338BA9}"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C4DE141-EF52-4942-ADE5-61ED4061925D}" type="datetime1">
              <a:rPr lang="en-US" smtClean="0"/>
              <a:pPr/>
              <a:t>2013-04-24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8B4E1D8-433B-4615-B895-F63A453B647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F22F2A-7622-4F63-AE20-6DC159E0F08E}" type="datetime1">
              <a:rPr lang="en-US" smtClean="0"/>
              <a:pPr/>
              <a:t>2013-04-24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4E1D8-433B-4615-B895-F63A453B64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9321E4-93B4-47D1-970D-8E0519BF4724}" type="datetime1">
              <a:rPr lang="en-US" smtClean="0"/>
              <a:pPr/>
              <a:t>2013-04-24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4E1D8-433B-4615-B895-F63A453B64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07ADFFB-EFD1-44A2-9ABF-08355B8CF920}" type="datetime1">
              <a:rPr lang="en-US" smtClean="0"/>
              <a:pPr/>
              <a:t>2013-04-24</a:t>
            </a:fld>
            <a:endParaRPr lang="en-US"/>
          </a:p>
        </p:txBody>
      </p:sp>
      <p:sp>
        <p:nvSpPr>
          <p:cNvPr id="9" name="Slide Number Placeholder 8"/>
          <p:cNvSpPr>
            <a:spLocks noGrp="1"/>
          </p:cNvSpPr>
          <p:nvPr>
            <p:ph type="sldNum" sz="quarter" idx="15"/>
          </p:nvPr>
        </p:nvSpPr>
        <p:spPr/>
        <p:txBody>
          <a:bodyPr rtlCol="0"/>
          <a:lstStyle/>
          <a:p>
            <a:fld id="{B8B4E1D8-433B-4615-B895-F63A453B647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88C559C-665F-4DE5-A6D9-1B3A247B3933}" type="datetime1">
              <a:rPr lang="en-US" smtClean="0"/>
              <a:pPr/>
              <a:t>2013-04-24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8B4E1D8-433B-4615-B895-F63A453B647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0C67D71-1B92-4944-9105-CAA0E9091252}" type="datetime1">
              <a:rPr lang="en-US" smtClean="0"/>
              <a:pPr/>
              <a:t>2013-04-24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4E1D8-433B-4615-B895-F63A453B647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DA0C940-2398-469A-8794-0443A4B53568}" type="datetime1">
              <a:rPr lang="en-US" smtClean="0"/>
              <a:pPr/>
              <a:t>2013-04-24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B4E1D8-433B-4615-B895-F63A453B647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DB4AE70-4BE0-4D69-BBF9-2557DAF4C4C7}" type="datetime1">
              <a:rPr lang="en-US" smtClean="0"/>
              <a:pPr/>
              <a:t>2013-04-24</a:t>
            </a:fld>
            <a:endParaRPr lang="en-US"/>
          </a:p>
        </p:txBody>
      </p:sp>
      <p:sp>
        <p:nvSpPr>
          <p:cNvPr id="7" name="Slide Number Placeholder 6"/>
          <p:cNvSpPr>
            <a:spLocks noGrp="1"/>
          </p:cNvSpPr>
          <p:nvPr>
            <p:ph type="sldNum" sz="quarter" idx="11"/>
          </p:nvPr>
        </p:nvSpPr>
        <p:spPr/>
        <p:txBody>
          <a:bodyPr rtlCol="0"/>
          <a:lstStyle/>
          <a:p>
            <a:fld id="{B8B4E1D8-433B-4615-B895-F63A453B647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A5F34D-86DD-43A5-BF1F-0A30CD74716D}" type="datetime1">
              <a:rPr lang="en-US" smtClean="0"/>
              <a:pPr/>
              <a:t>2013-04-24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B4E1D8-433B-4615-B895-F63A453B64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3045B4D-557A-4DCC-9CA8-EFDA9E2C44FF}" type="datetime1">
              <a:rPr lang="en-US" smtClean="0"/>
              <a:pPr/>
              <a:t>2013-04-24</a:t>
            </a:fld>
            <a:endParaRPr lang="en-US"/>
          </a:p>
        </p:txBody>
      </p:sp>
      <p:sp>
        <p:nvSpPr>
          <p:cNvPr id="22" name="Slide Number Placeholder 21"/>
          <p:cNvSpPr>
            <a:spLocks noGrp="1"/>
          </p:cNvSpPr>
          <p:nvPr>
            <p:ph type="sldNum" sz="quarter" idx="15"/>
          </p:nvPr>
        </p:nvSpPr>
        <p:spPr/>
        <p:txBody>
          <a:bodyPr rtlCol="0"/>
          <a:lstStyle/>
          <a:p>
            <a:fld id="{B8B4E1D8-433B-4615-B895-F63A453B647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9AE2BDE-ABEB-4515-ABFC-5D1A43D0D83C}" type="datetime1">
              <a:rPr lang="en-US" smtClean="0"/>
              <a:pPr/>
              <a:t>2013-04-24</a:t>
            </a:fld>
            <a:endParaRPr lang="en-US"/>
          </a:p>
        </p:txBody>
      </p:sp>
      <p:sp>
        <p:nvSpPr>
          <p:cNvPr id="18" name="Slide Number Placeholder 17"/>
          <p:cNvSpPr>
            <a:spLocks noGrp="1"/>
          </p:cNvSpPr>
          <p:nvPr>
            <p:ph type="sldNum" sz="quarter" idx="11"/>
          </p:nvPr>
        </p:nvSpPr>
        <p:spPr/>
        <p:txBody>
          <a:bodyPr rtlCol="0"/>
          <a:lstStyle/>
          <a:p>
            <a:fld id="{B8B4E1D8-433B-4615-B895-F63A453B647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0018296-D446-4BC0-90B9-2377CE8B82B9}" type="datetime1">
              <a:rPr lang="en-US" smtClean="0"/>
              <a:pPr/>
              <a:t>2013-04-24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8B4E1D8-433B-4615-B895-F63A453B64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Documents and Settings\fanavari\My Documents\My Pictures\untitled325.bmp"/>
          <p:cNvPicPr>
            <a:picLocks noChangeAspect="1" noChangeArrowheads="1"/>
          </p:cNvPicPr>
          <p:nvPr/>
        </p:nvPicPr>
        <p:blipFill>
          <a:blip r:embed="rId2"/>
          <a:srcRect/>
          <a:stretch>
            <a:fillRect/>
          </a:stretch>
        </p:blipFill>
        <p:spPr bwMode="auto">
          <a:xfrm>
            <a:off x="2286000" y="1295400"/>
            <a:ext cx="4979209" cy="39624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3" name="Rectangle 2"/>
          <p:cNvSpPr/>
          <p:nvPr/>
        </p:nvSpPr>
        <p:spPr>
          <a:xfrm>
            <a:off x="8305800" y="5791200"/>
            <a:ext cx="293670" cy="369332"/>
          </a:xfrm>
          <a:prstGeom prst="rect">
            <a:avLst/>
          </a:prstGeom>
        </p:spPr>
        <p:txBody>
          <a:bodyPr wrap="none">
            <a:spAutoFit/>
          </a:bodyPr>
          <a:lstStyle/>
          <a:p>
            <a:r>
              <a:rPr lang="fa-IR" dirty="0" smtClean="0">
                <a:cs typeface="B Nazanin" pitchFamily="2" charset="-78"/>
              </a:rPr>
              <a:t>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اراده 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وونت اعتقاد داشت که دقیقاً به همان صورت که هر کسی می تواند برای دیدن اشیای مختلف مانند میز وصندلی به دنیای بیرون نگاه کند برای تجربه کردن و توصیف اشیای ذهنی می توان به درون خود نگاه کرد.</a:t>
            </a:r>
          </a:p>
          <a:p>
            <a:pPr algn="just" rtl="1"/>
            <a:endParaRPr lang="fa-IR" dirty="0" smtClean="0">
              <a:cs typeface="B Nazanin" pitchFamily="2" charset="-78"/>
            </a:endParaRPr>
          </a:p>
          <a:p>
            <a:pPr algn="just" rtl="1"/>
            <a:r>
              <a:rPr lang="fa-IR" dirty="0" smtClean="0">
                <a:cs typeface="B Nazanin" pitchFamily="2" charset="-78"/>
              </a:rPr>
              <a:t>وونت معتقد بود که روانشناسان باید به مطالعه آگاهی بپردازند. او بین دو نوع تجربه ی آگاهانه تفاوت قایل است. تجربه بی واسطه که همان احساس مستقیم است و تجربه واسطه ای که آنهای هستنند که از انعکاس ذهنی یک پدیده بوجود می آیند.</a:t>
            </a:r>
          </a:p>
          <a:p>
            <a:pPr algn="just" rtl="1"/>
            <a:endParaRPr lang="fa-IR" dirty="0" smtClean="0">
              <a:cs typeface="B Nazanin" pitchFamily="2" charset="-78"/>
            </a:endParaRPr>
          </a:p>
          <a:p>
            <a:pPr algn="just" rtl="1"/>
            <a:r>
              <a:rPr lang="fa-IR" dirty="0" smtClean="0">
                <a:cs typeface="B Nazanin" pitchFamily="2" charset="-78"/>
              </a:rPr>
              <a:t>تأکید وی بیشتر بر روی بی واسطه است. چون معتقد بود که آنها بهترین راه برای توصیف عناصر پایه ای ذهن هستنند چون هنوز بوسیله ی فرایندهای تفکر رنگ و لعاب نگرفته اند.</a:t>
            </a:r>
          </a:p>
          <a:p>
            <a:pPr algn="just" rtl="1"/>
            <a:endParaRPr lang="fa-IR" dirty="0" smtClean="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10</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اراده گرایی</a:t>
            </a:r>
            <a:endParaRPr lang="en-US" sz="4000" dirty="0">
              <a:cs typeface="B Nazanin" pitchFamily="2" charset="-78"/>
            </a:endParaRPr>
          </a:p>
        </p:txBody>
      </p:sp>
      <p:sp>
        <p:nvSpPr>
          <p:cNvPr id="3" name="Content Placeholder 2"/>
          <p:cNvSpPr>
            <a:spLocks noGrp="1"/>
          </p:cNvSpPr>
          <p:nvPr>
            <p:ph sz="quarter" idx="1"/>
          </p:nvPr>
        </p:nvSpPr>
        <p:spPr/>
        <p:txBody>
          <a:bodyPr>
            <a:normAutofit lnSpcReduction="10000"/>
          </a:bodyPr>
          <a:lstStyle/>
          <a:p>
            <a:pPr algn="just" rtl="1"/>
            <a:r>
              <a:rPr lang="fa-IR" dirty="0" smtClean="0">
                <a:cs typeface="B Nazanin" pitchFamily="2" charset="-78"/>
              </a:rPr>
              <a:t>این رویکرد با درنظر گرفتن این واقعیت که ماکل های یکپارچه را به جای مجموعه ای از عناصر منفرد درک می کنیم، وونت اصل بازتولید خلاق را که قانون برایند روانی نامیده شد، مطرح کرد.   </a:t>
            </a:r>
          </a:p>
          <a:p>
            <a:pPr algn="just" rtl="1">
              <a:buNone/>
            </a:pPr>
            <a:endParaRPr lang="fa-IR" dirty="0" smtClean="0">
              <a:cs typeface="B Nazanin" pitchFamily="2" charset="-78"/>
            </a:endParaRPr>
          </a:p>
          <a:p>
            <a:pPr algn="just" rtl="1"/>
            <a:r>
              <a:rPr lang="fa-IR" dirty="0" smtClean="0">
                <a:cs typeface="B Nazanin" pitchFamily="2" charset="-78"/>
              </a:rPr>
              <a:t>مطابق این اصل ذهن بصورت فعال عناصر مجزا را طوری کنار هم قرار می دهد که کلیت تولید شده از آن دارای ویژگی های جدیدی خواهد بود. این خواص جدید رانمی توان بوسیله ی خواص عناصر مجزای تشکیل دهنده شان توضیح داد. </a:t>
            </a:r>
          </a:p>
          <a:p>
            <a:pPr algn="just" rtl="1">
              <a:buNone/>
            </a:pPr>
            <a:endParaRPr lang="fa-IR" dirty="0" smtClean="0">
              <a:cs typeface="B Nazanin" pitchFamily="2" charset="-78"/>
            </a:endParaRPr>
          </a:p>
          <a:p>
            <a:pPr algn="just" rtl="1"/>
            <a:r>
              <a:rPr lang="fa-IR" dirty="0" smtClean="0">
                <a:cs typeface="B Nazanin" pitchFamily="2" charset="-78"/>
              </a:rPr>
              <a:t>برای وونت بازتولید خلاق فرایند فعالی بود که در خلال آن، ذهن عناصر را گرفته و با صرف انرژی با هم ترکیب می کرد.</a:t>
            </a:r>
          </a:p>
          <a:p>
            <a:pPr algn="just" rtl="1"/>
            <a:endParaRPr lang="fa-IR" dirty="0" smtClean="0">
              <a:cs typeface="B Nazanin" pitchFamily="2" charset="-78"/>
            </a:endParaRPr>
          </a:p>
          <a:p>
            <a:pPr algn="just" rtl="1">
              <a:buNone/>
            </a:pPr>
            <a:r>
              <a:rPr lang="fa-IR" dirty="0" smtClean="0">
                <a:cs typeface="B Nazanin" pitchFamily="2" charset="-78"/>
              </a:rPr>
              <a:t> </a:t>
            </a:r>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مزایا و معایب اراده گرایی</a:t>
            </a:r>
            <a:endParaRPr lang="en-US" sz="4000" dirty="0">
              <a:cs typeface="B Nazanin" pitchFamily="2" charset="-78"/>
            </a:endParaRPr>
          </a:p>
        </p:txBody>
      </p:sp>
      <p:sp>
        <p:nvSpPr>
          <p:cNvPr id="3" name="Content Placeholder 2"/>
          <p:cNvSpPr>
            <a:spLocks noGrp="1"/>
          </p:cNvSpPr>
          <p:nvPr>
            <p:ph sz="quarter" idx="1"/>
          </p:nvPr>
        </p:nvSpPr>
        <p:spPr/>
        <p:txBody>
          <a:bodyPr>
            <a:normAutofit lnSpcReduction="10000"/>
          </a:bodyPr>
          <a:lstStyle/>
          <a:p>
            <a:pPr algn="just" rtl="1"/>
            <a:r>
              <a:rPr lang="fa-IR" dirty="0" smtClean="0">
                <a:cs typeface="B Nazanin" pitchFamily="2" charset="-78"/>
              </a:rPr>
              <a:t>مزایا </a:t>
            </a:r>
          </a:p>
          <a:p>
            <a:pPr marL="822960" lvl="1" indent="-457200" algn="just" rtl="1">
              <a:buClr>
                <a:srgbClr val="00B050"/>
              </a:buClr>
              <a:buFont typeface="+mj-lt"/>
              <a:buAutoNum type="arabicPeriod"/>
            </a:pPr>
            <a:r>
              <a:rPr lang="fa-IR" dirty="0" smtClean="0">
                <a:cs typeface="B Nazanin" pitchFamily="2" charset="-78"/>
              </a:rPr>
              <a:t>موجب خروج روانشناسی از قلمرو فلسفه و ورود آن به محیط آزمایشگاهی و علمی را فراهم کرد. در واقع اولین تلاش علمی برای مطالعه ی ذهن بود.</a:t>
            </a:r>
          </a:p>
          <a:p>
            <a:pPr algn="just" rtl="1">
              <a:buNone/>
            </a:pPr>
            <a:endParaRPr lang="fa-IR" dirty="0" smtClean="0">
              <a:cs typeface="B Nazanin" pitchFamily="2" charset="-78"/>
            </a:endParaRPr>
          </a:p>
          <a:p>
            <a:pPr algn="just" rtl="1"/>
            <a:r>
              <a:rPr lang="fa-IR" dirty="0" smtClean="0">
                <a:cs typeface="B Nazanin" pitchFamily="2" charset="-78"/>
              </a:rPr>
              <a:t>معایب</a:t>
            </a:r>
          </a:p>
          <a:p>
            <a:pPr marL="822960" lvl="1" indent="-457200" algn="just" rtl="1">
              <a:buClr>
                <a:srgbClr val="00B050"/>
              </a:buClr>
              <a:buFont typeface="+mj-lt"/>
              <a:buAutoNum type="arabicPeriod"/>
            </a:pPr>
            <a:r>
              <a:rPr lang="fa-IR" dirty="0" smtClean="0">
                <a:cs typeface="B Nazanin" pitchFamily="2" charset="-78"/>
              </a:rPr>
              <a:t>یک تجربه ی ذهنی شاید در طی زمان تغییر کند.</a:t>
            </a:r>
          </a:p>
          <a:p>
            <a:pPr marL="822960" lvl="1" indent="-457200" algn="just" rtl="1">
              <a:buClr>
                <a:srgbClr val="00B050"/>
              </a:buClr>
              <a:buFont typeface="+mj-lt"/>
              <a:buAutoNum type="arabicPeriod"/>
            </a:pPr>
            <a:r>
              <a:rPr lang="fa-IR" dirty="0" smtClean="0">
                <a:cs typeface="B Nazanin" pitchFamily="2" charset="-78"/>
              </a:rPr>
              <a:t>شاید جدا کردن تجارب بی واسطه و با واسطه مقدور نباشد، چون عمل درون نگری، خود می تواند یک تجربه را تغییر دهد.</a:t>
            </a:r>
          </a:p>
          <a:p>
            <a:pPr marL="822960" lvl="1" indent="-457200" algn="just" rtl="1">
              <a:buClr>
                <a:srgbClr val="00B050"/>
              </a:buClr>
              <a:buFont typeface="+mj-lt"/>
              <a:buAutoNum type="arabicPeriod"/>
            </a:pPr>
            <a:r>
              <a:rPr lang="fa-IR" dirty="0" smtClean="0">
                <a:cs typeface="B Nazanin" pitchFamily="2" charset="-78"/>
              </a:rPr>
              <a:t>تفاوت های فردی نیز وجود دارد.</a:t>
            </a:r>
          </a:p>
          <a:p>
            <a:pPr marL="822960" lvl="1" indent="-457200" algn="just" rtl="1">
              <a:buClr>
                <a:srgbClr val="00B050"/>
              </a:buClr>
              <a:buFont typeface="+mj-lt"/>
              <a:buAutoNum type="arabicPeriod"/>
            </a:pPr>
            <a:endParaRPr lang="fa-IR" dirty="0" smtClean="0">
              <a:cs typeface="B Nazanin" pitchFamily="2" charset="-78"/>
            </a:endParaRPr>
          </a:p>
          <a:p>
            <a:pPr marL="457200" indent="-457200" algn="just" rtl="1">
              <a:buFont typeface="Wingdings" pitchFamily="2" charset="2"/>
              <a:buChar char="q"/>
            </a:pPr>
            <a:r>
              <a:rPr lang="fa-IR" dirty="0" smtClean="0">
                <a:cs typeface="B Nazanin" pitchFamily="2" charset="-78"/>
              </a:rPr>
              <a:t>سرانجام وونت هرگز نتوانست فهرست کوتاهی از عناصر پایه ای ذهن را گردآوری کند که قابل مقایسه با فهرست عناصر جدول مندلیف باشد چون بر اساس تجارب بی واسطه ی حسی عناصر طولانی شد.</a:t>
            </a: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rtl="1"/>
            <a:r>
              <a:rPr lang="fa-IR" sz="4000" dirty="0" smtClean="0">
                <a:cs typeface="B Nazanin" pitchFamily="2" charset="-78"/>
              </a:rPr>
              <a:t>ساختارگرایی</a:t>
            </a:r>
            <a:endParaRPr lang="en-US" sz="4000" dirty="0">
              <a:cs typeface="B Nazanin" pitchFamily="2" charset="-78"/>
            </a:endParaRPr>
          </a:p>
        </p:txBody>
      </p:sp>
      <p:sp>
        <p:nvSpPr>
          <p:cNvPr id="3" name="Content Placeholder 2"/>
          <p:cNvSpPr>
            <a:spLocks noGrp="1"/>
          </p:cNvSpPr>
          <p:nvPr>
            <p:ph sz="quarter" idx="1"/>
          </p:nvPr>
        </p:nvSpPr>
        <p:spPr/>
        <p:txBody>
          <a:bodyPr>
            <a:normAutofit/>
          </a:bodyPr>
          <a:lstStyle/>
          <a:p>
            <a:pPr algn="just" rtl="1"/>
            <a:r>
              <a:rPr lang="fa-IR" dirty="0" smtClean="0">
                <a:cs typeface="B Nazanin" pitchFamily="2" charset="-78"/>
              </a:rPr>
              <a:t>بر اجزای تشکیل دهنده ی ذهن تمرکز دارد.</a:t>
            </a:r>
          </a:p>
          <a:p>
            <a:pPr algn="just" rtl="1"/>
            <a:endParaRPr lang="fa-IR" dirty="0" smtClean="0">
              <a:cs typeface="B Nazanin" pitchFamily="2" charset="-78"/>
            </a:endParaRPr>
          </a:p>
          <a:p>
            <a:pPr algn="just" rtl="1"/>
            <a:r>
              <a:rPr lang="fa-IR" dirty="0" smtClean="0">
                <a:cs typeface="B Nazanin" pitchFamily="2" charset="-78"/>
              </a:rPr>
              <a:t>موضوع این مکتب تجربه ی آگاهانه بود و روش آن نسخه ی تعدیل شده از درون نگری همراه با تأکید بر روش علمی بود.</a:t>
            </a:r>
          </a:p>
          <a:p>
            <a:pPr algn="just" rtl="1"/>
            <a:endParaRPr lang="fa-IR" dirty="0" smtClean="0">
              <a:cs typeface="B Nazanin" pitchFamily="2" charset="-78"/>
            </a:endParaRPr>
          </a:p>
          <a:p>
            <a:pPr algn="just" rtl="1"/>
            <a:r>
              <a:rPr lang="fa-IR" dirty="0" smtClean="0">
                <a:cs typeface="B Nazanin" pitchFamily="2" charset="-78"/>
              </a:rPr>
              <a:t>دیدگاه ساختارگرایی نسبت به ذهن این بود که ذهن عامل غیر فعالی متشکل از عناصر ذهنی است که براساس قوانین مکانیک با هم ترکیب شده اند. </a:t>
            </a:r>
          </a:p>
          <a:p>
            <a:pPr algn="just" rtl="1">
              <a:buNone/>
            </a:pPr>
            <a:endParaRPr lang="fa-IR" dirty="0" smtClean="0">
              <a:cs typeface="B Nazanin" pitchFamily="2" charset="-78"/>
            </a:endParaRPr>
          </a:p>
          <a:p>
            <a:pPr algn="just" rtl="1"/>
            <a:r>
              <a:rPr lang="fa-IR" dirty="0" smtClean="0">
                <a:cs typeface="B Nazanin" pitchFamily="2" charset="-78"/>
              </a:rPr>
              <a:t>در این رویکرد ذهن یک واکنشگر بوده و محیطی است که درون آن واکنش های ذهنی و فرایندها از هم باز می شوند.    </a:t>
            </a:r>
            <a:endParaRPr lang="en-US" dirty="0" smtClean="0">
              <a:cs typeface="B Nazanin" pitchFamily="2" charset="-78"/>
            </a:endParaRPr>
          </a:p>
          <a:p>
            <a:pPr algn="just" rtl="1"/>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13</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ساختارگرایی</a:t>
            </a:r>
            <a:endParaRPr lang="en-US" sz="4000" dirty="0">
              <a:cs typeface="B Nazanin" pitchFamily="2" charset="-78"/>
            </a:endParaRPr>
          </a:p>
        </p:txBody>
      </p:sp>
      <p:sp>
        <p:nvSpPr>
          <p:cNvPr id="3" name="Content Placeholder 2"/>
          <p:cNvSpPr>
            <a:spLocks noGrp="1"/>
          </p:cNvSpPr>
          <p:nvPr>
            <p:ph sz="quarter" idx="1"/>
          </p:nvPr>
        </p:nvSpPr>
        <p:spPr/>
        <p:txBody>
          <a:bodyPr>
            <a:normAutofit/>
          </a:bodyPr>
          <a:lstStyle/>
          <a:p>
            <a:pPr algn="just" rtl="1"/>
            <a:r>
              <a:rPr lang="fa-IR" dirty="0" smtClean="0">
                <a:cs typeface="B Nazanin" pitchFamily="2" charset="-78"/>
              </a:rPr>
              <a:t>پایه گذار این مکتب روانشناس آمریکایی بنام ادوارد برادفورت تیچنر بود.</a:t>
            </a:r>
          </a:p>
          <a:p>
            <a:pPr algn="just" rtl="1"/>
            <a:endParaRPr lang="fa-IR" dirty="0" smtClean="0">
              <a:cs typeface="B Nazanin" pitchFamily="2" charset="-78"/>
            </a:endParaRPr>
          </a:p>
          <a:p>
            <a:pPr algn="just" rtl="1"/>
            <a:r>
              <a:rPr lang="fa-IR" dirty="0" smtClean="0">
                <a:cs typeface="B Nazanin" pitchFamily="2" charset="-78"/>
              </a:rPr>
              <a:t>تیچنر ساختارگرایی را تحلیل ساختارهای ذهنی می دانست.</a:t>
            </a:r>
          </a:p>
          <a:p>
            <a:pPr algn="just" rtl="1"/>
            <a:endParaRPr lang="fa-IR" dirty="0" smtClean="0">
              <a:cs typeface="B Nazanin" pitchFamily="2" charset="-78"/>
            </a:endParaRPr>
          </a:p>
          <a:p>
            <a:pPr algn="just" rtl="1"/>
            <a:r>
              <a:rPr lang="fa-IR" dirty="0" smtClean="0">
                <a:cs typeface="B Nazanin" pitchFamily="2" charset="-78"/>
              </a:rPr>
              <a:t>طبق نظر او، روانشناسی سه هدف داشت:</a:t>
            </a:r>
          </a:p>
          <a:p>
            <a:pPr marL="1097280" lvl="2" indent="-457200" algn="just" rtl="1">
              <a:buClr>
                <a:srgbClr val="00B050"/>
              </a:buClr>
              <a:buFont typeface="+mj-lt"/>
              <a:buAutoNum type="arabicPeriod"/>
            </a:pPr>
            <a:r>
              <a:rPr lang="fa-IR" dirty="0" smtClean="0">
                <a:cs typeface="B Nazanin" pitchFamily="2" charset="-78"/>
              </a:rPr>
              <a:t>توصیف هوشیاری یا آگاهی از طریق ساده ترین و پایه ای ترین اجزای آن.</a:t>
            </a:r>
          </a:p>
          <a:p>
            <a:pPr marL="1097280" lvl="2" indent="-457200" algn="just" rtl="1">
              <a:buClr>
                <a:srgbClr val="00B050"/>
              </a:buClr>
              <a:buFont typeface="+mj-lt"/>
              <a:buAutoNum type="arabicPeriod"/>
            </a:pPr>
            <a:r>
              <a:rPr lang="fa-IR" dirty="0" smtClean="0">
                <a:cs typeface="B Nazanin" pitchFamily="2" charset="-78"/>
              </a:rPr>
              <a:t>کشف قوانینی که طبق آن این عناصر با هم ترکیب شده اند.</a:t>
            </a:r>
          </a:p>
          <a:p>
            <a:pPr marL="1097280" lvl="2" indent="-457200" algn="just" rtl="1">
              <a:buClr>
                <a:srgbClr val="00B050"/>
              </a:buClr>
              <a:buFont typeface="+mj-lt"/>
              <a:buAutoNum type="arabicPeriod"/>
            </a:pPr>
            <a:r>
              <a:rPr lang="fa-IR" dirty="0" smtClean="0">
                <a:cs typeface="B Nazanin" pitchFamily="2" charset="-78"/>
              </a:rPr>
              <a:t>فهمیدن ارتباط بین عناصر و حالت های فیزیولوژیک آنها.</a:t>
            </a:r>
          </a:p>
          <a:p>
            <a:pPr algn="just" rtl="1">
              <a:buNone/>
            </a:pPr>
            <a:endParaRPr lang="fa-IR" dirty="0" smtClean="0">
              <a:cs typeface="B Nazanin" pitchFamily="2" charset="-78"/>
            </a:endParaRPr>
          </a:p>
          <a:p>
            <a:pPr algn="just" rtl="1"/>
            <a:r>
              <a:rPr lang="fa-IR" dirty="0" smtClean="0">
                <a:cs typeface="B Nazanin" pitchFamily="2" charset="-78"/>
              </a:rPr>
              <a:t>تیچنر اعتقاد داشت که یک عنصر ذهنی وقتی پایه ای است که طی چندین آزمایش درون نگری، ثابت باقی بماند.</a:t>
            </a:r>
          </a:p>
          <a:p>
            <a:pPr marL="822960" lvl="1" indent="-457200" algn="just" rtl="1">
              <a:buSzPct val="70000"/>
              <a:buNone/>
            </a:pPr>
            <a:endParaRPr lang="fa-IR" dirty="0" smtClean="0">
              <a:cs typeface="B Nazanin" pitchFamily="2" charset="-78"/>
            </a:endParaRPr>
          </a:p>
          <a:p>
            <a:pPr marL="457200" indent="-457200" algn="just" rtl="1">
              <a:buNone/>
            </a:pPr>
            <a:endParaRPr lang="fa-IR" dirty="0" smtClean="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14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ساختارگرایی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endParaRPr lang="fa-IR" dirty="0" smtClean="0">
              <a:cs typeface="B Nazanin" pitchFamily="2" charset="-78"/>
            </a:endParaRPr>
          </a:p>
          <a:p>
            <a:pPr algn="just" rtl="1"/>
            <a:r>
              <a:rPr lang="fa-IR" dirty="0" smtClean="0">
                <a:cs typeface="B Nazanin" pitchFamily="2" charset="-78"/>
              </a:rPr>
              <a:t>تیچنر معتقد بود همه ی آگاهی ها قابل تنزل به سه حالت هستنند:</a:t>
            </a:r>
          </a:p>
          <a:p>
            <a:pPr algn="just" rtl="1"/>
            <a:endParaRPr lang="fa-IR" dirty="0" smtClean="0">
              <a:cs typeface="B Nazanin" pitchFamily="2" charset="-78"/>
            </a:endParaRPr>
          </a:p>
          <a:p>
            <a:pPr marL="1097280" lvl="2" indent="-457200" algn="just" rtl="1">
              <a:buClr>
                <a:srgbClr val="00B050"/>
              </a:buClr>
              <a:buFont typeface="+mj-lt"/>
              <a:buAutoNum type="arabicPeriod"/>
            </a:pPr>
            <a:r>
              <a:rPr lang="fa-IR" b="1" dirty="0" smtClean="0">
                <a:cs typeface="B Nazanin" pitchFamily="2" charset="-78"/>
              </a:rPr>
              <a:t>احساسات</a:t>
            </a:r>
            <a:r>
              <a:rPr lang="fa-IR" dirty="0" smtClean="0">
                <a:cs typeface="B Nazanin" pitchFamily="2" charset="-78"/>
              </a:rPr>
              <a:t> که عوامل اساسی ادراک هستنند.</a:t>
            </a:r>
          </a:p>
          <a:p>
            <a:pPr marL="1097280" lvl="2" indent="-457200" algn="just" rtl="1">
              <a:buClr>
                <a:srgbClr val="00B050"/>
              </a:buClr>
              <a:buFont typeface="+mj-lt"/>
              <a:buAutoNum type="arabicPeriod"/>
            </a:pPr>
            <a:r>
              <a:rPr lang="fa-IR" b="1" dirty="0" smtClean="0">
                <a:cs typeface="B Nazanin" pitchFamily="2" charset="-78"/>
              </a:rPr>
              <a:t>تصورات</a:t>
            </a:r>
            <a:r>
              <a:rPr lang="fa-IR" dirty="0" smtClean="0">
                <a:cs typeface="B Nazanin" pitchFamily="2" charset="-78"/>
              </a:rPr>
              <a:t> که تصاویری شکل یافته در ذهن ها هستنند تا آنچه دریافت می کنند را مشخص و منقوش سازند.</a:t>
            </a:r>
          </a:p>
          <a:p>
            <a:pPr marL="1097280" lvl="2" indent="-457200" algn="just" rtl="1">
              <a:buClr>
                <a:srgbClr val="00B050"/>
              </a:buClr>
              <a:buFont typeface="+mj-lt"/>
              <a:buAutoNum type="arabicPeriod"/>
            </a:pPr>
            <a:r>
              <a:rPr lang="fa-IR" b="1" dirty="0" smtClean="0">
                <a:cs typeface="B Nazanin" pitchFamily="2" charset="-78"/>
              </a:rPr>
              <a:t>عواطف</a:t>
            </a:r>
            <a:r>
              <a:rPr lang="fa-IR" dirty="0" smtClean="0">
                <a:cs typeface="B Nazanin" pitchFamily="2" charset="-78"/>
              </a:rPr>
              <a:t> که اجزای تشکیل دهنده هیجان ها هستنند.</a:t>
            </a:r>
          </a:p>
          <a:p>
            <a:pPr marL="457200" indent="-457200" algn="just" rtl="1"/>
            <a:endParaRPr lang="fa-IR" dirty="0" smtClean="0">
              <a:cs typeface="B Nazanin" pitchFamily="2" charset="-78"/>
            </a:endParaRPr>
          </a:p>
          <a:p>
            <a:pPr marL="457200" indent="-457200" algn="just" rtl="1"/>
            <a:endParaRPr lang="fa-IR" dirty="0" smtClean="0">
              <a:cs typeface="B Nazanin" pitchFamily="2" charset="-78"/>
            </a:endParaRPr>
          </a:p>
          <a:p>
            <a:pPr marL="457200" indent="-457200" algn="just" rtl="1"/>
            <a:r>
              <a:rPr lang="fa-IR" dirty="0" smtClean="0">
                <a:cs typeface="B Nazanin" pitchFamily="2" charset="-78"/>
              </a:rPr>
              <a:t>احساس هاي بدنی به طور غیر فعال موجب تصاویر ذهنی می شود و در اثر تغییر تجربه حسی، تصاویر ذهنی تغییر می یابند.</a:t>
            </a:r>
          </a:p>
          <a:p>
            <a:pPr marL="457200" indent="-457200" algn="just" rtl="1"/>
            <a:endParaRPr lang="fa-IR" dirty="0" smtClean="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15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ساختارگرایی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تیچنر ذهن را بعنوان یک سازوکار غیر فعال یا زمینه ای می نگرد که عناصر براساس قوانین مجموعه ترکیب شده اند. </a:t>
            </a:r>
          </a:p>
          <a:p>
            <a:pPr algn="just" rtl="1"/>
            <a:endParaRPr lang="fa-IR" dirty="0" smtClean="0">
              <a:cs typeface="B Nazanin" pitchFamily="2" charset="-78"/>
            </a:endParaRPr>
          </a:p>
          <a:p>
            <a:pPr algn="just" rtl="1"/>
            <a:r>
              <a:rPr lang="fa-IR" dirty="0" smtClean="0">
                <a:cs typeface="B Nazanin" pitchFamily="2" charset="-78"/>
              </a:rPr>
              <a:t>او تمام حس ها را با پنج ویژگی مشخص کرد:</a:t>
            </a:r>
          </a:p>
          <a:p>
            <a:pPr marL="822960" lvl="1" indent="-457200" algn="just" rtl="1">
              <a:buClr>
                <a:srgbClr val="00B050"/>
              </a:buClr>
              <a:buFont typeface="+mj-lt"/>
              <a:buAutoNum type="arabicPeriod"/>
            </a:pPr>
            <a:r>
              <a:rPr lang="fa-IR" b="1" dirty="0" smtClean="0">
                <a:cs typeface="B Nazanin" pitchFamily="2" charset="-78"/>
              </a:rPr>
              <a:t>کیفیت</a:t>
            </a:r>
            <a:r>
              <a:rPr lang="fa-IR" dirty="0" smtClean="0">
                <a:cs typeface="B Nazanin" pitchFamily="2" charset="-78"/>
              </a:rPr>
              <a:t>: چیزی است که یک حس را از سایر حس ها متمایز می کند.</a:t>
            </a:r>
          </a:p>
          <a:p>
            <a:pPr marL="822960" lvl="1" indent="-457200" algn="just" rtl="1">
              <a:buClr>
                <a:srgbClr val="00B050"/>
              </a:buClr>
              <a:buFont typeface="+mj-lt"/>
              <a:buAutoNum type="arabicPeriod"/>
            </a:pPr>
            <a:r>
              <a:rPr lang="fa-IR" b="1" dirty="0" smtClean="0">
                <a:cs typeface="B Nazanin" pitchFamily="2" charset="-78"/>
              </a:rPr>
              <a:t>شدت</a:t>
            </a:r>
            <a:r>
              <a:rPr lang="fa-IR" dirty="0" smtClean="0">
                <a:cs typeface="B Nazanin" pitchFamily="2" charset="-78"/>
              </a:rPr>
              <a:t>: به این اشاره دارد که یک حس چقدر قوی است.</a:t>
            </a:r>
          </a:p>
          <a:p>
            <a:pPr marL="822960" lvl="1" indent="-457200" algn="just" rtl="1">
              <a:buClr>
                <a:srgbClr val="00B050"/>
              </a:buClr>
              <a:buFont typeface="+mj-lt"/>
              <a:buAutoNum type="arabicPeriod"/>
            </a:pPr>
            <a:r>
              <a:rPr lang="fa-IR" b="1" dirty="0" smtClean="0">
                <a:cs typeface="B Nazanin" pitchFamily="2" charset="-78"/>
              </a:rPr>
              <a:t>مدت زمان</a:t>
            </a:r>
            <a:r>
              <a:rPr lang="fa-IR" dirty="0" smtClean="0">
                <a:cs typeface="B Nazanin" pitchFamily="2" charset="-78"/>
              </a:rPr>
              <a:t>: نشان دهنده ی این است که یک حس چقدر طول می کشد.</a:t>
            </a:r>
          </a:p>
          <a:p>
            <a:pPr marL="822960" lvl="1" indent="-457200" algn="just" rtl="1">
              <a:buClr>
                <a:srgbClr val="00B050"/>
              </a:buClr>
              <a:buFont typeface="+mj-lt"/>
              <a:buAutoNum type="arabicPeriod"/>
            </a:pPr>
            <a:r>
              <a:rPr lang="fa-IR" b="1" dirty="0" smtClean="0">
                <a:cs typeface="B Nazanin" pitchFamily="2" charset="-78"/>
              </a:rPr>
              <a:t>وضوح</a:t>
            </a:r>
            <a:r>
              <a:rPr lang="fa-IR" dirty="0" smtClean="0">
                <a:cs typeface="B Nazanin" pitchFamily="2" charset="-78"/>
              </a:rPr>
              <a:t>: حس های که فرد به آنها توجه بیشتری می کند، وضوح بیشتری دارند.</a:t>
            </a:r>
          </a:p>
          <a:p>
            <a:pPr marL="822960" lvl="1" indent="-457200" algn="just" rtl="1">
              <a:buClr>
                <a:srgbClr val="00B050"/>
              </a:buClr>
              <a:buFont typeface="+mj-lt"/>
              <a:buAutoNum type="arabicPeriod"/>
            </a:pPr>
            <a:r>
              <a:rPr lang="fa-IR" b="1" dirty="0" smtClean="0">
                <a:cs typeface="B Nazanin" pitchFamily="2" charset="-78"/>
              </a:rPr>
              <a:t>گستردگی</a:t>
            </a:r>
            <a:r>
              <a:rPr lang="fa-IR" dirty="0" smtClean="0">
                <a:cs typeface="B Nazanin" pitchFamily="2" charset="-78"/>
              </a:rPr>
              <a:t>: وسعتی که یک حس پر کرده یا فضایی که اشغال می کند. </a:t>
            </a:r>
          </a:p>
        </p:txBody>
      </p:sp>
      <p:sp>
        <p:nvSpPr>
          <p:cNvPr id="4" name="Rectangle 3"/>
          <p:cNvSpPr/>
          <p:nvPr/>
        </p:nvSpPr>
        <p:spPr>
          <a:xfrm>
            <a:off x="8229600" y="5791200"/>
            <a:ext cx="393056" cy="369332"/>
          </a:xfrm>
          <a:prstGeom prst="rect">
            <a:avLst/>
          </a:prstGeom>
        </p:spPr>
        <p:txBody>
          <a:bodyPr wrap="none">
            <a:spAutoFit/>
          </a:bodyPr>
          <a:lstStyle/>
          <a:p>
            <a:r>
              <a:rPr lang="fa-IR" dirty="0" smtClean="0">
                <a:cs typeface="B Nazanin" pitchFamily="2" charset="-78"/>
              </a:rPr>
              <a:t>16</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مزایا و معایب ساختارگرایی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r" rtl="1"/>
            <a:r>
              <a:rPr lang="fa-IR" dirty="0" smtClean="0">
                <a:cs typeface="B Nazanin" pitchFamily="2" charset="-78"/>
              </a:rPr>
              <a:t>مزایا</a:t>
            </a:r>
          </a:p>
          <a:p>
            <a:pPr marL="822960" lvl="1" indent="-457200" algn="r" rtl="1">
              <a:buClr>
                <a:srgbClr val="00B050"/>
              </a:buClr>
              <a:buFont typeface="+mj-lt"/>
              <a:buAutoNum type="arabicPeriod"/>
            </a:pPr>
            <a:r>
              <a:rPr lang="fa-IR" dirty="0" smtClean="0">
                <a:cs typeface="B Nazanin" pitchFamily="2" charset="-78"/>
              </a:rPr>
              <a:t>روش های علمی رابیشتر پالایش کرده.</a:t>
            </a:r>
          </a:p>
          <a:p>
            <a:pPr marL="822960" lvl="1" indent="-457200" algn="just" rtl="1">
              <a:buClr>
                <a:srgbClr val="00B050"/>
              </a:buClr>
              <a:buFont typeface="+mj-lt"/>
              <a:buAutoNum type="arabicPeriod"/>
            </a:pPr>
            <a:r>
              <a:rPr lang="fa-IR" dirty="0" smtClean="0">
                <a:cs typeface="B Nazanin" pitchFamily="2" charset="-78"/>
              </a:rPr>
              <a:t>برای مطالعه ی پدیده های ذهنی فنون مختلفی شامل اندازه گیری، مشاهده و آزمایش را بکار برد.</a:t>
            </a:r>
          </a:p>
          <a:p>
            <a:pPr algn="r" rtl="1">
              <a:buNone/>
            </a:pPr>
            <a:endParaRPr lang="fa-IR" dirty="0" smtClean="0">
              <a:cs typeface="B Nazanin" pitchFamily="2" charset="-78"/>
            </a:endParaRPr>
          </a:p>
          <a:p>
            <a:pPr algn="just" rtl="1"/>
            <a:r>
              <a:rPr lang="fa-IR" dirty="0" smtClean="0">
                <a:cs typeface="B Nazanin" pitchFamily="2" charset="-78"/>
              </a:rPr>
              <a:t>معایب</a:t>
            </a:r>
          </a:p>
          <a:p>
            <a:pPr marL="822960" lvl="1" indent="-457200" algn="just" rtl="1">
              <a:buClr>
                <a:srgbClr val="00B050"/>
              </a:buClr>
              <a:buFont typeface="+mj-lt"/>
              <a:buAutoNum type="arabicPeriod"/>
            </a:pPr>
            <a:r>
              <a:rPr lang="fa-IR" dirty="0" smtClean="0">
                <a:cs typeface="B Nazanin" pitchFamily="2" charset="-78"/>
              </a:rPr>
              <a:t>برخی تجارب ذهنی مانند عادات، بدون هوشیاری آگاهانه اتفاق می افتند، بنابراین در کل نمی توانند مورد درون نگری قرار بگیرند.</a:t>
            </a:r>
          </a:p>
          <a:p>
            <a:pPr marL="822960" lvl="1" indent="-457200" algn="just" rtl="1">
              <a:buClr>
                <a:srgbClr val="00B050"/>
              </a:buClr>
              <a:buFont typeface="+mj-lt"/>
              <a:buAutoNum type="arabicPeriod"/>
            </a:pPr>
            <a:r>
              <a:rPr lang="fa-IR" dirty="0" smtClean="0">
                <a:cs typeface="B Nazanin" pitchFamily="2" charset="-78"/>
              </a:rPr>
              <a:t>نقش عناصر سطح پایین تر ذهن بیش از حد مورد تأکید قرار گرفته و ادراک و تجربه ی کلی، نادیده گرفته شد.</a:t>
            </a:r>
          </a:p>
          <a:p>
            <a:pPr marL="822960" lvl="1" indent="-457200" algn="just" rtl="1">
              <a:buClr>
                <a:srgbClr val="00B050"/>
              </a:buClr>
              <a:buFont typeface="+mj-lt"/>
              <a:buAutoNum type="arabicPeriod"/>
            </a:pPr>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17</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کارکردگرایی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این رویکرد بجای تأکید روی محتویات ذهن روی این موضوع تأکید داشتنند که ذهن چکار می کند. </a:t>
            </a:r>
          </a:p>
          <a:p>
            <a:pPr algn="just" rtl="1"/>
            <a:endParaRPr lang="fa-IR" dirty="0" smtClean="0">
              <a:cs typeface="B Nazanin" pitchFamily="2" charset="-78"/>
            </a:endParaRPr>
          </a:p>
          <a:p>
            <a:pPr algn="just" rtl="1"/>
            <a:r>
              <a:rPr lang="fa-IR" dirty="0" smtClean="0">
                <a:cs typeface="B Nazanin" pitchFamily="2" charset="-78"/>
              </a:rPr>
              <a:t>به مطالعه راههای پرداختند که چگونه ذهن اعمال مختلف را انجام می دهد.</a:t>
            </a:r>
          </a:p>
          <a:p>
            <a:pPr algn="r" rtl="1"/>
            <a:endParaRPr lang="fa-IR" dirty="0" smtClean="0">
              <a:cs typeface="B Nazanin" pitchFamily="2" charset="-78"/>
            </a:endParaRPr>
          </a:p>
          <a:p>
            <a:pPr algn="just" rtl="1"/>
            <a:r>
              <a:rPr lang="fa-IR" dirty="0" smtClean="0">
                <a:cs typeface="B Nazanin" pitchFamily="2" charset="-78"/>
              </a:rPr>
              <a:t>در این مکتب به جای تأکید روی اجزا، بر عملیات ذهنی تأکید می شد که روی اجزا صورت می گیرد. </a:t>
            </a:r>
          </a:p>
          <a:p>
            <a:pPr algn="just" rtl="1"/>
            <a:endParaRPr lang="fa-IR" dirty="0" smtClean="0">
              <a:cs typeface="B Nazanin" pitchFamily="2" charset="-78"/>
            </a:endParaRPr>
          </a:p>
          <a:p>
            <a:pPr algn="just" rtl="1"/>
            <a:r>
              <a:rPr lang="fa-IR" dirty="0" smtClean="0">
                <a:cs typeface="B Nazanin" pitchFamily="2" charset="-78"/>
              </a:rPr>
              <a:t>این رویکرد، کارکردهای ذهن ورفتار را از لحاظ تطابق با محیط بررسی کرد.</a:t>
            </a:r>
          </a:p>
          <a:p>
            <a:pPr algn="just" rtl="1"/>
            <a:endParaRPr lang="fa-IR" dirty="0" smtClean="0">
              <a:cs typeface="B Nazanin" pitchFamily="2" charset="-78"/>
            </a:endParaRPr>
          </a:p>
          <a:p>
            <a:pPr algn="just" rtl="1"/>
            <a:r>
              <a:rPr lang="fa-IR" dirty="0" smtClean="0">
                <a:cs typeface="B Nazanin" pitchFamily="2" charset="-78"/>
              </a:rPr>
              <a:t>کارکردگرایی انطباق افراد زنده با محیط شان بود.</a:t>
            </a:r>
          </a:p>
          <a:p>
            <a:pPr algn="just" rtl="1"/>
            <a:endParaRPr lang="fa-IR" dirty="0" smtClean="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18</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کارکردگرایی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توسعه و تحول در این رویکرد به جان دوی، جیمز رولاند آنجل و هاروی ای</a:t>
            </a:r>
            <a:r>
              <a:rPr lang="en-US" dirty="0" smtClean="0">
                <a:cs typeface="B Nazanin" pitchFamily="2" charset="-78"/>
              </a:rPr>
              <a:t>.</a:t>
            </a:r>
            <a:r>
              <a:rPr lang="fa-IR" dirty="0" smtClean="0">
                <a:cs typeface="B Nazanin" pitchFamily="2" charset="-78"/>
              </a:rPr>
              <a:t> کار نسبت داده شد. اما ویلیام جیمز پیشتاز و شفاف ترین توضیح دهنده ی آن بود.</a:t>
            </a:r>
            <a:endParaRPr lang="en-US" dirty="0" smtClean="0">
              <a:cs typeface="B Nazanin" pitchFamily="2" charset="-78"/>
            </a:endParaRPr>
          </a:p>
          <a:p>
            <a:pPr algn="just" rtl="1"/>
            <a:endParaRPr lang="fa-IR" dirty="0" smtClean="0">
              <a:cs typeface="B Nazanin" pitchFamily="2" charset="-78"/>
            </a:endParaRPr>
          </a:p>
          <a:p>
            <a:pPr algn="just" rtl="1"/>
            <a:r>
              <a:rPr lang="fa-IR" dirty="0" smtClean="0">
                <a:cs typeface="B Nazanin" pitchFamily="2" charset="-78"/>
              </a:rPr>
              <a:t>بنظر جیمز یک عنصر ذهنی فردی در پاسخ به یک ادراک، تضمین نمی کند که همان عنصر در ذهن فرد دیگری که همان تجربه را درک می کند، وجود داشته باشد. </a:t>
            </a:r>
          </a:p>
          <a:p>
            <a:pPr algn="just" rtl="1"/>
            <a:endParaRPr lang="fa-IR" dirty="0" smtClean="0">
              <a:cs typeface="B Nazanin" pitchFamily="2" charset="-78"/>
            </a:endParaRPr>
          </a:p>
          <a:p>
            <a:pPr algn="just" rtl="1"/>
            <a:r>
              <a:rPr lang="fa-IR" dirty="0" smtClean="0">
                <a:cs typeface="B Nazanin" pitchFamily="2" charset="-78"/>
              </a:rPr>
              <a:t>او دیدگاه ”ذهن بعنوان عناصر“ را با ایده </a:t>
            </a:r>
            <a:r>
              <a:rPr lang="fa-IR" dirty="0" smtClean="0">
                <a:cs typeface="B Nazanin" pitchFamily="2" charset="-78"/>
              </a:rPr>
              <a:t>ی ذهن </a:t>
            </a:r>
            <a:r>
              <a:rPr lang="fa-IR" dirty="0" smtClean="0">
                <a:cs typeface="B Nazanin" pitchFamily="2" charset="-78"/>
              </a:rPr>
              <a:t>بعنوان جریان سیال </a:t>
            </a:r>
            <a:r>
              <a:rPr lang="fa-IR" dirty="0" smtClean="0">
                <a:cs typeface="B Nazanin" pitchFamily="2" charset="-78"/>
              </a:rPr>
              <a:t>آگاهی </a:t>
            </a:r>
            <a:r>
              <a:rPr lang="fa-IR" dirty="0" smtClean="0">
                <a:cs typeface="B Nazanin" pitchFamily="2" charset="-78"/>
              </a:rPr>
              <a:t>جایگزین کرد که نشان می دهد ذهن فرایندی است که جریانش مداوم بوده یا تغییر می کند.</a:t>
            </a:r>
          </a:p>
          <a:p>
            <a:pPr algn="just" rtl="1"/>
            <a:endParaRPr lang="fa-IR" dirty="0" smtClean="0">
              <a:cs typeface="B Nazanin" pitchFamily="2" charset="-78"/>
            </a:endParaRPr>
          </a:p>
          <a:p>
            <a:pPr algn="just" rtl="1"/>
            <a:endParaRPr lang="fa-IR" dirty="0" smtClean="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19</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609600"/>
            <a:ext cx="6172200" cy="1894362"/>
          </a:xfrm>
        </p:spPr>
        <p:txBody>
          <a:bodyPr>
            <a:normAutofit/>
          </a:bodyPr>
          <a:lstStyle/>
          <a:p>
            <a:pPr algn="ctr" rtl="1"/>
            <a:r>
              <a:rPr lang="fa-IR" sz="5400" dirty="0" smtClean="0">
                <a:cs typeface="B Nazanin" pitchFamily="2" charset="-78"/>
              </a:rPr>
              <a:t>رویکرد روانشناسی</a:t>
            </a:r>
            <a:endParaRPr lang="en-US" sz="5400" dirty="0">
              <a:cs typeface="B Nazanin" pitchFamily="2" charset="-78"/>
            </a:endParaRPr>
          </a:p>
        </p:txBody>
      </p:sp>
      <p:sp>
        <p:nvSpPr>
          <p:cNvPr id="3" name="Subtitle 2"/>
          <p:cNvSpPr>
            <a:spLocks noGrp="1"/>
          </p:cNvSpPr>
          <p:nvPr>
            <p:ph type="subTitle" idx="1"/>
          </p:nvPr>
        </p:nvSpPr>
        <p:spPr/>
        <p:txBody>
          <a:bodyPr>
            <a:normAutofit fontScale="92500" lnSpcReduction="10000"/>
          </a:bodyPr>
          <a:lstStyle/>
          <a:p>
            <a:pPr algn="r" rtl="1"/>
            <a:r>
              <a:rPr lang="fa-IR" sz="2000" dirty="0" smtClean="0">
                <a:cs typeface="B Nazanin" pitchFamily="2" charset="-78"/>
              </a:rPr>
              <a:t>عاطفه بابائی                                                                                     </a:t>
            </a:r>
          </a:p>
          <a:p>
            <a:pPr algn="r" rtl="1"/>
            <a:r>
              <a:rPr lang="fa-IR" sz="2000" dirty="0" smtClean="0">
                <a:cs typeface="B Nazanin" pitchFamily="2" charset="-78"/>
              </a:rPr>
              <a:t>استاد: جناب دکتر ستایشی</a:t>
            </a:r>
          </a:p>
          <a:p>
            <a:pPr algn="r" rtl="1"/>
            <a:r>
              <a:rPr lang="fa-IR" sz="2000" dirty="0" smtClean="0">
                <a:cs typeface="B Nazanin" pitchFamily="2" charset="-78"/>
              </a:rPr>
              <a:t>مبحث علوم شناختی </a:t>
            </a:r>
          </a:p>
          <a:p>
            <a:pPr algn="r" rtl="1"/>
            <a:r>
              <a:rPr lang="fa-IR" sz="2000" dirty="0" smtClean="0">
                <a:cs typeface="B Nazanin" pitchFamily="2" charset="-78"/>
              </a:rPr>
              <a:t>دانشگاه علوم اقتصادی/ بهار 1392                                                       </a:t>
            </a:r>
          </a:p>
          <a:p>
            <a:pPr algn="r" rtl="1"/>
            <a:endParaRPr lang="en-US" sz="2400" dirty="0">
              <a:cs typeface="B Nazanin" pitchFamily="2" charset="-78"/>
            </a:endParaRPr>
          </a:p>
        </p:txBody>
      </p:sp>
      <p:sp>
        <p:nvSpPr>
          <p:cNvPr id="4" name="Rectangle 3"/>
          <p:cNvSpPr/>
          <p:nvPr/>
        </p:nvSpPr>
        <p:spPr>
          <a:xfrm>
            <a:off x="1524000" y="5029200"/>
            <a:ext cx="293670" cy="369332"/>
          </a:xfrm>
          <a:prstGeom prst="rect">
            <a:avLst/>
          </a:prstGeom>
        </p:spPr>
        <p:txBody>
          <a:bodyPr wrap="none">
            <a:spAutoFit/>
          </a:bodyPr>
          <a:lstStyle/>
          <a:p>
            <a:r>
              <a:rPr lang="fa-IR" dirty="0" smtClean="0">
                <a:cs typeface="B Nazanin" pitchFamily="2" charset="-78"/>
              </a:rPr>
              <a:t>2</a:t>
            </a:r>
            <a:endParaRPr lang="en-US" dirty="0"/>
          </a:p>
        </p:txBody>
      </p:sp>
      <p:pic>
        <p:nvPicPr>
          <p:cNvPr id="1026" name="Picture 2"/>
          <p:cNvPicPr>
            <a:picLocks noChangeAspect="1" noChangeArrowheads="1"/>
          </p:cNvPicPr>
          <p:nvPr/>
        </p:nvPicPr>
        <p:blipFill>
          <a:blip r:embed="rId2"/>
          <a:srcRect/>
          <a:stretch>
            <a:fillRect/>
          </a:stretch>
        </p:blipFill>
        <p:spPr bwMode="auto">
          <a:xfrm>
            <a:off x="228600" y="2895600"/>
            <a:ext cx="5486400" cy="36882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کارکردگرایی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 جان دوی می گوید نباید رفتار را از منظر یک نگاه علمی مصنوعی مورد بررسی قرار داد، بلکه آنچه اهمیت دارد بررسی رفتار از جهت اهمیتی است که برای موجود زنده در سازگاری با محیط دارد. </a:t>
            </a:r>
          </a:p>
          <a:p>
            <a:pPr algn="just" rtl="1"/>
            <a:endParaRPr lang="fa-IR" dirty="0" smtClean="0">
              <a:cs typeface="B Nazanin" pitchFamily="2" charset="-78"/>
            </a:endParaRPr>
          </a:p>
          <a:p>
            <a:pPr algn="just" rtl="1"/>
            <a:r>
              <a:rPr lang="fa-IR" dirty="0" smtClean="0">
                <a:cs typeface="B Nazanin" pitchFamily="2" charset="-78"/>
              </a:rPr>
              <a:t>دوی معتقد است در تلاش انسان برای تداوم حیات خویش، آگاهی و رفتار هر دو در خدمت ارگانیسم هستنند.</a:t>
            </a:r>
          </a:p>
          <a:p>
            <a:pPr algn="just" rtl="1"/>
            <a:endParaRPr lang="fa-IR" dirty="0" smtClean="0">
              <a:cs typeface="B Nazanin" pitchFamily="2" charset="-78"/>
            </a:endParaRPr>
          </a:p>
          <a:p>
            <a:pPr algn="just" rtl="1"/>
            <a:r>
              <a:rPr lang="fa-IR" dirty="0" smtClean="0">
                <a:cs typeface="B Nazanin" pitchFamily="2" charset="-78"/>
              </a:rPr>
              <a:t>در واقع آگاهی، رفتار مناسب برای تداوم حیات را موجب می شود.</a:t>
            </a:r>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20</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کارکردگرایی</a:t>
            </a:r>
            <a:endParaRPr lang="en-US" sz="4000" dirty="0">
              <a:cs typeface="B Nazanin" pitchFamily="2" charset="-78"/>
            </a:endParaRPr>
          </a:p>
        </p:txBody>
      </p:sp>
      <p:sp>
        <p:nvSpPr>
          <p:cNvPr id="3" name="Content Placeholder 2"/>
          <p:cNvSpPr>
            <a:spLocks noGrp="1"/>
          </p:cNvSpPr>
          <p:nvPr>
            <p:ph sz="quarter" idx="1"/>
          </p:nvPr>
        </p:nvSpPr>
        <p:spPr/>
        <p:txBody>
          <a:bodyPr>
            <a:normAutofit/>
          </a:bodyPr>
          <a:lstStyle/>
          <a:p>
            <a:pPr algn="just" rtl="1"/>
            <a:r>
              <a:rPr lang="fa-IR" dirty="0" smtClean="0">
                <a:cs typeface="B Nazanin" pitchFamily="2" charset="-78"/>
              </a:rPr>
              <a:t>جیمز رولاند آنجل سه مضمون عمده ی کارکردگرایی را بیان کرد:</a:t>
            </a:r>
          </a:p>
          <a:p>
            <a:pPr marL="822960" lvl="1" indent="-457200" algn="just" rtl="1">
              <a:buClr>
                <a:srgbClr val="00B050"/>
              </a:buClr>
              <a:buFont typeface="+mj-lt"/>
              <a:buAutoNum type="arabicPeriod"/>
            </a:pPr>
            <a:r>
              <a:rPr lang="fa-IR" dirty="0" smtClean="0">
                <a:cs typeface="B Nazanin" pitchFamily="2" charset="-78"/>
              </a:rPr>
              <a:t>مطالعه ی عملیات ذهنی. </a:t>
            </a:r>
          </a:p>
          <a:p>
            <a:pPr marL="822960" lvl="1" indent="-457200" algn="just" rtl="1">
              <a:buClr>
                <a:srgbClr val="00B050"/>
              </a:buClr>
              <a:buFont typeface="+mj-lt"/>
              <a:buAutoNum type="arabicPeriod"/>
            </a:pPr>
            <a:r>
              <a:rPr lang="fa-IR" dirty="0" smtClean="0">
                <a:cs typeface="B Nazanin" pitchFamily="2" charset="-78"/>
              </a:rPr>
              <a:t>مطالعه کاربردهای بنیادین آگاهی.</a:t>
            </a:r>
          </a:p>
          <a:p>
            <a:pPr marL="822960" lvl="1" indent="-457200" algn="just" rtl="1">
              <a:buClr>
                <a:srgbClr val="00B050"/>
              </a:buClr>
              <a:buFont typeface="+mj-lt"/>
              <a:buAutoNum type="arabicPeriod"/>
            </a:pPr>
            <a:r>
              <a:rPr lang="fa-IR" dirty="0" smtClean="0">
                <a:cs typeface="B Nazanin" pitchFamily="2" charset="-78"/>
              </a:rPr>
              <a:t>مطالعه ی ارتباطات بین ذهن روانشناسی و بدن فیزیکی.</a:t>
            </a:r>
          </a:p>
          <a:p>
            <a:pPr algn="just" rtl="1">
              <a:buNone/>
            </a:pPr>
            <a:endParaRPr lang="fa-IR" dirty="0" smtClean="0">
              <a:cs typeface="B Nazanin" pitchFamily="2" charset="-78"/>
            </a:endParaRPr>
          </a:p>
          <a:p>
            <a:pPr algn="just" rtl="1"/>
            <a:r>
              <a:rPr lang="fa-IR" dirty="0" smtClean="0">
                <a:cs typeface="B Nazanin" pitchFamily="2" charset="-78"/>
              </a:rPr>
              <a:t>این مکتب به شدت تحت تأثیر نظریه ی انتخاب طبیعی داروین قرار داشته است.</a:t>
            </a:r>
          </a:p>
          <a:p>
            <a:pPr algn="just" rtl="1"/>
            <a:endParaRPr lang="fa-IR" dirty="0" smtClean="0">
              <a:cs typeface="B Nazanin" pitchFamily="2" charset="-78"/>
            </a:endParaRPr>
          </a:p>
          <a:p>
            <a:pPr algn="just" rtl="1"/>
            <a:r>
              <a:rPr lang="fa-IR" dirty="0" smtClean="0">
                <a:cs typeface="B Nazanin" pitchFamily="2" charset="-78"/>
              </a:rPr>
              <a:t>بعد از آن کارکردگرایی در پی این بود که نه تنها عملیات ذهنی صورت گرفته ی درون و بیرون خود را توضیح دهد، بلکه بیان کند در کل ذهن چگونه از خلال نیروهای تکاملی برای حفظ موجود استفاده می کند. </a:t>
            </a:r>
          </a:p>
          <a:p>
            <a:pPr marL="457200" indent="-457200" algn="just" rtl="1">
              <a:buClr>
                <a:srgbClr val="00B050"/>
              </a:buClr>
              <a:buNone/>
            </a:pPr>
            <a:endParaRPr lang="fa-IR" dirty="0" smtClean="0">
              <a:cs typeface="B Nazanin" pitchFamily="2" charset="-78"/>
            </a:endParaRPr>
          </a:p>
          <a:p>
            <a:pPr marL="457200" indent="-457200" algn="just" rtl="1">
              <a:buClr>
                <a:srgbClr val="00B050"/>
              </a:buClr>
              <a:buNone/>
            </a:pPr>
            <a:endParaRPr lang="en-US" dirty="0" smtClean="0">
              <a:cs typeface="B Nazanin" pitchFamily="2" charset="-78"/>
            </a:endParaRPr>
          </a:p>
          <a:p>
            <a:pPr algn="just" rtl="1"/>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21</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مزایا و معایب کارکردگرایی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مزایا</a:t>
            </a:r>
          </a:p>
          <a:p>
            <a:pPr marL="822960" lvl="1" indent="-457200" algn="just" rtl="1">
              <a:buClr>
                <a:srgbClr val="00B050"/>
              </a:buClr>
              <a:buFont typeface="+mj-lt"/>
              <a:buAutoNum type="arabicPeriod"/>
            </a:pPr>
            <a:r>
              <a:rPr lang="fa-IR" dirty="0" smtClean="0">
                <a:cs typeface="B Nazanin" pitchFamily="2" charset="-78"/>
              </a:rPr>
              <a:t>این مکتب بعنوان پیشرو نظری روانشناسی تکاملی عمل کرد.</a:t>
            </a:r>
          </a:p>
          <a:p>
            <a:pPr marL="822960" lvl="1" indent="-457200" algn="just" rtl="1">
              <a:buClr>
                <a:srgbClr val="00B050"/>
              </a:buClr>
              <a:buFont typeface="+mj-lt"/>
              <a:buAutoNum type="arabicPeriod"/>
            </a:pPr>
            <a:r>
              <a:rPr lang="fa-IR" dirty="0" smtClean="0">
                <a:cs typeface="B Nazanin" pitchFamily="2" charset="-78"/>
              </a:rPr>
              <a:t>به مطالعه پدیده های ناآگاهانه مانند مطالعه در مورد بچه ها، عقب مانده های ذهنی و افراد دیوانه پرداخت.</a:t>
            </a:r>
          </a:p>
          <a:p>
            <a:pPr marL="822960" lvl="1" indent="-457200" algn="just" rtl="1">
              <a:buClr>
                <a:srgbClr val="00B050"/>
              </a:buClr>
              <a:buFont typeface="+mj-lt"/>
              <a:buAutoNum type="arabicPeriod"/>
            </a:pPr>
            <a:r>
              <a:rPr lang="fa-IR" dirty="0" smtClean="0">
                <a:cs typeface="B Nazanin" pitchFamily="2" charset="-78"/>
              </a:rPr>
              <a:t>از روش های متنوع تری مانند آزمون ها، پرسش نامه ها و توصیف رفتارهای عینی استفاده کرده است.</a:t>
            </a:r>
          </a:p>
          <a:p>
            <a:pPr algn="just" rtl="1"/>
            <a:r>
              <a:rPr lang="fa-IR" dirty="0" smtClean="0">
                <a:cs typeface="B Nazanin" pitchFamily="2" charset="-78"/>
              </a:rPr>
              <a:t>معایب</a:t>
            </a:r>
          </a:p>
          <a:p>
            <a:pPr marL="822960" lvl="1" indent="-457200" algn="just" rtl="1">
              <a:buClr>
                <a:srgbClr val="00B050"/>
              </a:buClr>
              <a:buFont typeface="+mj-lt"/>
              <a:buAutoNum type="arabicPeriod"/>
            </a:pPr>
            <a:r>
              <a:rPr lang="fa-IR" dirty="0" smtClean="0">
                <a:cs typeface="B Nazanin" pitchFamily="2" charset="-78"/>
              </a:rPr>
              <a:t>مفهوم کارکرد را به دو صورت مختلف بکار برده است اول اینکه برای اشاره به خود یک فعالیت بکاربرده اند و دوم اینکه از کارکرد به معنای کاربرد یا فایده ی یک فعالیت برای موجود استفاده کرده اند. </a:t>
            </a:r>
          </a:p>
          <a:p>
            <a:pPr marL="822960" lvl="1" indent="-457200" algn="just" rtl="1">
              <a:buClr>
                <a:srgbClr val="00B050"/>
              </a:buClr>
              <a:buFont typeface="+mj-lt"/>
              <a:buAutoNum type="arabicPeriod"/>
            </a:pPr>
            <a:r>
              <a:rPr lang="fa-IR" dirty="0" smtClean="0">
                <a:cs typeface="B Nazanin" pitchFamily="2" charset="-78"/>
              </a:rPr>
              <a:t>بیش از اندازه کاربردی و عملی است.</a:t>
            </a:r>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22</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گشتالتی</a:t>
            </a:r>
            <a:endParaRPr lang="en-US" sz="4000" dirty="0">
              <a:cs typeface="B Nazanin" pitchFamily="2" charset="-78"/>
            </a:endParaRPr>
          </a:p>
        </p:txBody>
      </p:sp>
      <p:sp>
        <p:nvSpPr>
          <p:cNvPr id="3" name="Content Placeholder 2"/>
          <p:cNvSpPr>
            <a:spLocks noGrp="1"/>
          </p:cNvSpPr>
          <p:nvPr>
            <p:ph sz="quarter" idx="1"/>
          </p:nvPr>
        </p:nvSpPr>
        <p:spPr/>
        <p:txBody>
          <a:bodyPr>
            <a:noAutofit/>
          </a:bodyPr>
          <a:lstStyle/>
          <a:p>
            <a:pPr algn="just" rtl="1"/>
            <a:r>
              <a:rPr lang="fa-IR" sz="2200" dirty="0" smtClean="0">
                <a:cs typeface="B Nazanin" pitchFamily="2" charset="-78"/>
              </a:rPr>
              <a:t>گشتالت در واقع واژه آلمانی معادل پترن یا الگو است.</a:t>
            </a:r>
          </a:p>
          <a:p>
            <a:pPr algn="just" rtl="1"/>
            <a:endParaRPr lang="fa-IR" sz="2200" dirty="0" smtClean="0">
              <a:cs typeface="B Nazanin" pitchFamily="2" charset="-78"/>
            </a:endParaRPr>
          </a:p>
          <a:p>
            <a:pPr algn="just" rtl="1"/>
            <a:r>
              <a:rPr lang="fa-IR" sz="2200" dirty="0" smtClean="0">
                <a:cs typeface="B Nazanin" pitchFamily="2" charset="-78"/>
              </a:rPr>
              <a:t>روی جنبه ی خاصی از عملیات های ذهنی متمرکز شده بودند اینکه چگونه اجزای تشکیل دهنده ی ذهن کل را شکل می دهد.</a:t>
            </a:r>
          </a:p>
          <a:p>
            <a:pPr algn="just" rtl="1"/>
            <a:endParaRPr lang="fa-IR" sz="2200" dirty="0" smtClean="0">
              <a:cs typeface="B Nazanin" pitchFamily="2" charset="-78"/>
            </a:endParaRPr>
          </a:p>
          <a:p>
            <a:pPr algn="just" rtl="1"/>
            <a:r>
              <a:rPr lang="fa-IR" sz="2200" dirty="0" smtClean="0">
                <a:cs typeface="B Nazanin" pitchFamily="2" charset="-78"/>
              </a:rPr>
              <a:t>این مکتب بر کل های ذهنی تأکید دارند که می تواند ادراکی و مفهومی باشند. این کل ها فقط از اجزای منفردی تشکیل نشده است بلکه روابطی نیز بینشان وجود دارد.</a:t>
            </a:r>
          </a:p>
          <a:p>
            <a:pPr algn="just" rtl="1"/>
            <a:endParaRPr lang="fa-IR" sz="2200" dirty="0" smtClean="0">
              <a:cs typeface="B Nazanin" pitchFamily="2" charset="-78"/>
            </a:endParaRPr>
          </a:p>
          <a:p>
            <a:pPr algn="just" rtl="1"/>
            <a:r>
              <a:rPr lang="fa-IR" sz="2200" dirty="0" smtClean="0">
                <a:cs typeface="B Nazanin" pitchFamily="2" charset="-78"/>
              </a:rPr>
              <a:t>این رویکرد از نظریه ی میدانی در علم فیزیک اقتباس کرده و مفاهیم میدان ها، ذرات و نیروها را در توصیفات خود از پدیده ی ذهن بکار بردند. </a:t>
            </a:r>
          </a:p>
          <a:p>
            <a:pPr algn="just" rtl="1"/>
            <a:endParaRPr lang="fa-IR" sz="2200" dirty="0" smtClean="0">
              <a:cs typeface="B Nazanin" pitchFamily="2" charset="-78"/>
            </a:endParaRPr>
          </a:p>
          <a:p>
            <a:pPr algn="just" rtl="1"/>
            <a:r>
              <a:rPr lang="fa-IR" sz="2200" dirty="0" smtClean="0">
                <a:cs typeface="B Nazanin" pitchFamily="2" charset="-78"/>
              </a:rPr>
              <a:t>بنیانگذار این رویکرد ماکس ورتیمر، کورت کافگا و ولفگانگ کوهلر بودند. </a:t>
            </a:r>
            <a:endParaRPr lang="en-US" sz="2200"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23</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گشتالتی</a:t>
            </a:r>
            <a:endParaRPr lang="en-US" sz="4000" dirty="0">
              <a:cs typeface="B Nazanin" pitchFamily="2" charset="-78"/>
            </a:endParaRPr>
          </a:p>
        </p:txBody>
      </p:sp>
      <p:sp>
        <p:nvSpPr>
          <p:cNvPr id="3" name="Content Placeholder 2"/>
          <p:cNvSpPr>
            <a:spLocks noGrp="1"/>
          </p:cNvSpPr>
          <p:nvPr>
            <p:ph sz="quarter" idx="1"/>
          </p:nvPr>
        </p:nvSpPr>
        <p:spPr/>
        <p:txBody>
          <a:bodyPr>
            <a:normAutofit fontScale="92500"/>
          </a:bodyPr>
          <a:lstStyle/>
          <a:p>
            <a:pPr algn="just" rtl="1"/>
            <a:r>
              <a:rPr lang="fa-IR" dirty="0" smtClean="0">
                <a:cs typeface="B Nazanin" pitchFamily="2" charset="-78"/>
              </a:rPr>
              <a:t>این مکتب کل را چیزی بیش از مجموعه ی اجزا می دانستند که این کل یکپارچه را گشتالت نامیدند.. </a:t>
            </a:r>
          </a:p>
          <a:p>
            <a:pPr algn="just" rtl="1"/>
            <a:endParaRPr lang="fa-IR" dirty="0" smtClean="0">
              <a:cs typeface="B Nazanin" pitchFamily="2" charset="-78"/>
            </a:endParaRPr>
          </a:p>
          <a:p>
            <a:pPr algn="just" rtl="1"/>
            <a:r>
              <a:rPr lang="fa-IR" dirty="0" smtClean="0">
                <a:cs typeface="B Nazanin" pitchFamily="2" charset="-78"/>
              </a:rPr>
              <a:t>آنها معتقد بودند که نمی توان کل آگاه را به سادگی تا سطح یک فهرست بندی و توصیف اجزای آن تقلیل داد.</a:t>
            </a:r>
          </a:p>
          <a:p>
            <a:pPr algn="just" rtl="1"/>
            <a:endParaRPr lang="fa-IR" dirty="0" smtClean="0">
              <a:cs typeface="B Nazanin" pitchFamily="2" charset="-78"/>
            </a:endParaRPr>
          </a:p>
          <a:p>
            <a:pPr algn="just" rtl="1"/>
            <a:r>
              <a:rPr lang="fa-IR" dirty="0" smtClean="0">
                <a:cs typeface="B Nazanin" pitchFamily="2" charset="-78"/>
              </a:rPr>
              <a:t>آنها متعقدند که اجزای ذهن در درون کل ها طوری با هم ترکیب شده اند که بسیار شبیه سازمان یافتن ذرات فیزیکی هنگام قرار گرفتن در میدان های نیرو است.</a:t>
            </a:r>
          </a:p>
          <a:p>
            <a:pPr algn="just" rtl="1"/>
            <a:endParaRPr lang="fa-IR" dirty="0" smtClean="0">
              <a:cs typeface="B Nazanin" pitchFamily="2" charset="-78"/>
            </a:endParaRPr>
          </a:p>
          <a:p>
            <a:pPr algn="just" rtl="1"/>
            <a:endParaRPr lang="fa-IR" dirty="0" smtClean="0">
              <a:cs typeface="B Nazanin" pitchFamily="2" charset="-78"/>
            </a:endParaRPr>
          </a:p>
          <a:p>
            <a:pPr algn="just" rtl="1"/>
            <a:r>
              <a:rPr lang="fa-IR" dirty="0" smtClean="0">
                <a:cs typeface="B Nazanin" pitchFamily="2" charset="-78"/>
              </a:rPr>
              <a:t>روش </a:t>
            </a:r>
            <a:r>
              <a:rPr lang="fa-IR" dirty="0" smtClean="0">
                <a:cs typeface="B Nazanin" pitchFamily="2" charset="-78"/>
              </a:rPr>
              <a:t>این رویکرد پدیده شناسی بود که به جای توصیف عینی به تجربه ی شخصی اشاره دارد. </a:t>
            </a:r>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24</a:t>
            </a:r>
            <a:endParaRPr lang="en-US" dirty="0"/>
          </a:p>
        </p:txBody>
      </p:sp>
      <p:pic>
        <p:nvPicPr>
          <p:cNvPr id="5" name="Picture 2"/>
          <p:cNvPicPr>
            <a:picLocks noChangeAspect="1" noChangeArrowheads="1"/>
          </p:cNvPicPr>
          <p:nvPr/>
        </p:nvPicPr>
        <p:blipFill>
          <a:blip r:embed="rId2"/>
          <a:srcRect/>
          <a:stretch>
            <a:fillRect/>
          </a:stretch>
        </p:blipFill>
        <p:spPr bwMode="auto">
          <a:xfrm>
            <a:off x="143142" y="4572000"/>
            <a:ext cx="3181350" cy="10191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گشتالتی</a:t>
            </a:r>
            <a:endParaRPr lang="en-US" sz="4000" dirty="0">
              <a:cs typeface="B Nazanin" pitchFamily="2" charset="-78"/>
            </a:endParaRPr>
          </a:p>
        </p:txBody>
      </p:sp>
      <p:sp>
        <p:nvSpPr>
          <p:cNvPr id="3" name="Content Placeholder 2"/>
          <p:cNvSpPr>
            <a:spLocks noGrp="1"/>
          </p:cNvSpPr>
          <p:nvPr>
            <p:ph sz="quarter" idx="1"/>
          </p:nvPr>
        </p:nvSpPr>
        <p:spPr/>
        <p:txBody>
          <a:bodyPr>
            <a:normAutofit fontScale="92500" lnSpcReduction="10000"/>
          </a:bodyPr>
          <a:lstStyle/>
          <a:p>
            <a:pPr algn="just" rtl="1"/>
            <a:r>
              <a:rPr lang="fa-IR" dirty="0" smtClean="0">
                <a:cs typeface="B Nazanin" pitchFamily="2" charset="-78"/>
              </a:rPr>
              <a:t>در دو حوزه بیشترین سهم را دارد:</a:t>
            </a:r>
          </a:p>
          <a:p>
            <a:pPr marL="822960" lvl="1" indent="-457200" algn="just" rtl="1">
              <a:buClr>
                <a:srgbClr val="00B050"/>
              </a:buClr>
              <a:buFont typeface="+mj-lt"/>
              <a:buAutoNum type="arabicPeriod"/>
            </a:pPr>
            <a:r>
              <a:rPr lang="fa-IR" dirty="0" smtClean="0">
                <a:cs typeface="B Nazanin" pitchFamily="2" charset="-78"/>
              </a:rPr>
              <a:t>ادراک</a:t>
            </a:r>
          </a:p>
          <a:p>
            <a:pPr marL="822960" lvl="1" indent="-457200" algn="just" rtl="1">
              <a:buClr>
                <a:srgbClr val="00B050"/>
              </a:buClr>
              <a:buFont typeface="+mj-lt"/>
              <a:buAutoNum type="arabicPeriod"/>
            </a:pPr>
            <a:r>
              <a:rPr lang="fa-IR" dirty="0" smtClean="0">
                <a:cs typeface="B Nazanin" pitchFamily="2" charset="-78"/>
              </a:rPr>
              <a:t>یادگیری</a:t>
            </a:r>
          </a:p>
          <a:p>
            <a:pPr marL="822960" lvl="1" indent="-457200" algn="just" rtl="1">
              <a:buClr>
                <a:srgbClr val="00B050"/>
              </a:buClr>
              <a:buNone/>
            </a:pPr>
            <a:endParaRPr lang="fa-IR" dirty="0" smtClean="0">
              <a:cs typeface="B Nazanin" pitchFamily="2" charset="-78"/>
            </a:endParaRPr>
          </a:p>
          <a:p>
            <a:pPr algn="just" rtl="1"/>
            <a:r>
              <a:rPr lang="fa-IR" b="1" dirty="0" smtClean="0">
                <a:cs typeface="B Nazanin" pitchFamily="2" charset="-78"/>
              </a:rPr>
              <a:t>ادراک</a:t>
            </a:r>
            <a:r>
              <a:rPr lang="fa-IR" dirty="0" smtClean="0">
                <a:cs typeface="B Nazanin" pitchFamily="2" charset="-78"/>
              </a:rPr>
              <a:t>: هنگام مطالعه ادراک، گشتالتی ها ترجیح می دهند که الگوهایی از محرک ها ایجاد کرده، آنها را به مشاهده گرها نشان داده و از آنها بخواهند که تجربه ی فردی خود را شرح دهند.</a:t>
            </a:r>
          </a:p>
          <a:p>
            <a:pPr algn="just" rtl="1"/>
            <a:r>
              <a:rPr lang="fa-IR" dirty="0" smtClean="0">
                <a:cs typeface="B Nazanin" pitchFamily="2" charset="-78"/>
              </a:rPr>
              <a:t>پس از ادراك کل ، ادراك اجزا به آ سانی امکان پذیر می گردد.</a:t>
            </a:r>
          </a:p>
          <a:p>
            <a:pPr algn="just" rtl="1"/>
            <a:endParaRPr lang="fa-IR" dirty="0" smtClean="0">
              <a:cs typeface="B Nazanin" pitchFamily="2" charset="-78"/>
            </a:endParaRPr>
          </a:p>
          <a:p>
            <a:pPr algn="just" rtl="1"/>
            <a:r>
              <a:rPr lang="fa-IR" b="1" dirty="0" smtClean="0">
                <a:cs typeface="B Nazanin" pitchFamily="2" charset="-78"/>
              </a:rPr>
              <a:t>یادگیری</a:t>
            </a:r>
            <a:r>
              <a:rPr lang="fa-IR" dirty="0" smtClean="0">
                <a:cs typeface="B Nazanin" pitchFamily="2" charset="-78"/>
              </a:rPr>
              <a:t>: گشتالتی ها به جای اینکه شرایط کنترل سخت گیرانه ای را در آزمایش بکار بگیرند، ترجیح می دهند که انسان، مورد آزمایش را مشاهده کند تا خود راه حل را پیدا کند.</a:t>
            </a:r>
            <a:endParaRPr lang="en-US" dirty="0" smtClean="0">
              <a:cs typeface="B Nazanin" pitchFamily="2" charset="-78"/>
            </a:endParaRPr>
          </a:p>
          <a:p>
            <a:pPr algn="just" rtl="1"/>
            <a:r>
              <a:rPr lang="fa-IR" dirty="0" smtClean="0">
                <a:cs typeface="B Nazanin" pitchFamily="2" charset="-78"/>
              </a:rPr>
              <a:t>آنها معتقدند که یادگیري بدون ادراك حاصل نمی شود و ادراك هم زمانی تحقق می یابد که</a:t>
            </a:r>
            <a:r>
              <a:rPr lang="en-US" dirty="0" smtClean="0">
                <a:cs typeface="B Nazanin" pitchFamily="2" charset="-78"/>
              </a:rPr>
              <a:t> </a:t>
            </a:r>
            <a:r>
              <a:rPr lang="fa-IR" dirty="0" smtClean="0">
                <a:cs typeface="B Nazanin" pitchFamily="2" charset="-78"/>
              </a:rPr>
              <a:t>عواملی مانند توجه، احساس، تجربه قبلی و معنا زمینه ساز آن باشند.</a:t>
            </a:r>
            <a:endParaRPr lang="en-US" dirty="0" smtClean="0">
              <a:cs typeface="B Nazanin" pitchFamily="2" charset="-78"/>
            </a:endParaRPr>
          </a:p>
          <a:p>
            <a:pPr algn="just" rtl="1"/>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25</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گشتالتی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کوهلر یادگیری بصیرتی را مطرح کرد که در چهار مرحله رخ می دهد:</a:t>
            </a:r>
          </a:p>
          <a:p>
            <a:pPr marL="822960" lvl="1" indent="-457200" algn="just" rtl="1">
              <a:buClr>
                <a:srgbClr val="00B050"/>
              </a:buClr>
              <a:buFont typeface="+mj-lt"/>
              <a:buAutoNum type="arabicPeriod"/>
            </a:pPr>
            <a:endParaRPr lang="fa-IR" dirty="0" smtClean="0">
              <a:cs typeface="B Nazanin" pitchFamily="2" charset="-78"/>
            </a:endParaRPr>
          </a:p>
          <a:p>
            <a:pPr marL="822960" lvl="1" indent="-457200" algn="just" rtl="1">
              <a:buClr>
                <a:srgbClr val="00B050"/>
              </a:buClr>
              <a:buFont typeface="+mj-lt"/>
              <a:buAutoNum type="arabicPeriod"/>
            </a:pPr>
            <a:r>
              <a:rPr lang="fa-IR" b="1" dirty="0" smtClean="0">
                <a:cs typeface="B Nazanin" pitchFamily="2" charset="-78"/>
              </a:rPr>
              <a:t>آماده شدن</a:t>
            </a:r>
            <a:r>
              <a:rPr lang="fa-IR" dirty="0" smtClean="0">
                <a:cs typeface="B Nazanin" pitchFamily="2" charset="-78"/>
              </a:rPr>
              <a:t>: شامل اکتساب و فهمیدن مسأله و تلاش های اولیه برای حل آن است.</a:t>
            </a:r>
          </a:p>
          <a:p>
            <a:pPr marL="822960" lvl="1" indent="-457200" algn="just" rtl="1">
              <a:buClr>
                <a:srgbClr val="00B050"/>
              </a:buClr>
              <a:buFont typeface="+mj-lt"/>
              <a:buAutoNum type="arabicPeriod"/>
            </a:pPr>
            <a:r>
              <a:rPr lang="fa-IR" b="1" dirty="0" smtClean="0">
                <a:cs typeface="B Nazanin" pitchFamily="2" charset="-78"/>
              </a:rPr>
              <a:t>نهفتگی</a:t>
            </a:r>
            <a:r>
              <a:rPr lang="fa-IR" dirty="0" smtClean="0">
                <a:cs typeface="B Nazanin" pitchFamily="2" charset="-78"/>
              </a:rPr>
              <a:t>: طی این مرحله مسأله برای مدتی کنار گذاشته می شود. در این مرحله تلاش آگاهانه ای برای یافتن راه حل مسأله وجود ندارد، اما ذهن ناخودآگاه ممکن است در تلاش برای یافتن حل آن باشد یا آنرا پیدا کرده باشد. </a:t>
            </a:r>
          </a:p>
          <a:p>
            <a:pPr marL="822960" lvl="1" indent="-457200" algn="just" rtl="1">
              <a:buClr>
                <a:srgbClr val="00B050"/>
              </a:buClr>
              <a:buFont typeface="+mj-lt"/>
              <a:buAutoNum type="arabicPeriod"/>
            </a:pPr>
            <a:r>
              <a:rPr lang="fa-IR" b="1" dirty="0" smtClean="0">
                <a:cs typeface="B Nazanin" pitchFamily="2" charset="-78"/>
              </a:rPr>
              <a:t>جرقه زدن</a:t>
            </a:r>
            <a:r>
              <a:rPr lang="fa-IR" dirty="0" smtClean="0">
                <a:cs typeface="B Nazanin" pitchFamily="2" charset="-78"/>
              </a:rPr>
              <a:t>: این همان جرقه ی درونی است، تجربه ای که در آن مرحله به سطح خودآگاه می رسد.</a:t>
            </a:r>
          </a:p>
          <a:p>
            <a:pPr marL="822960" lvl="1" indent="-457200" algn="just" rtl="1">
              <a:buClr>
                <a:srgbClr val="00B050"/>
              </a:buClr>
              <a:buFont typeface="+mj-lt"/>
              <a:buAutoNum type="arabicPeriod"/>
            </a:pPr>
            <a:r>
              <a:rPr lang="fa-IR" b="1" dirty="0" smtClean="0">
                <a:cs typeface="B Nazanin" pitchFamily="2" charset="-78"/>
              </a:rPr>
              <a:t>صحت</a:t>
            </a:r>
            <a:r>
              <a:rPr lang="fa-IR" dirty="0" smtClean="0">
                <a:cs typeface="B Nazanin" pitchFamily="2" charset="-78"/>
              </a:rPr>
              <a:t>: در این مرحله بصیرت تأیید شده و فرد بررسی می کند که آیا به یک راه حل صحیح دست یافته است یا خیر. </a:t>
            </a:r>
            <a:endParaRPr lang="en-US" dirty="0">
              <a:cs typeface="B Nazanin" pitchFamily="2" charset="-78"/>
            </a:endParaRPr>
          </a:p>
        </p:txBody>
      </p:sp>
      <p:sp>
        <p:nvSpPr>
          <p:cNvPr id="4" name="Rectangle 3"/>
          <p:cNvSpPr/>
          <p:nvPr/>
        </p:nvSpPr>
        <p:spPr>
          <a:xfrm>
            <a:off x="8229600" y="5791200"/>
            <a:ext cx="393056" cy="369332"/>
          </a:xfrm>
          <a:prstGeom prst="rect">
            <a:avLst/>
          </a:prstGeom>
        </p:spPr>
        <p:txBody>
          <a:bodyPr wrap="none">
            <a:spAutoFit/>
          </a:bodyPr>
          <a:lstStyle/>
          <a:p>
            <a:r>
              <a:rPr lang="fa-IR" dirty="0" smtClean="0">
                <a:cs typeface="B Nazanin" pitchFamily="2" charset="-78"/>
              </a:rPr>
              <a:t>26</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گشتالتی</a:t>
            </a:r>
            <a:endParaRPr lang="en-US" sz="4000" dirty="0"/>
          </a:p>
        </p:txBody>
      </p:sp>
      <p:sp>
        <p:nvSpPr>
          <p:cNvPr id="3" name="Content Placeholder 2"/>
          <p:cNvSpPr>
            <a:spLocks noGrp="1"/>
          </p:cNvSpPr>
          <p:nvPr>
            <p:ph sz="quarter" idx="1"/>
          </p:nvPr>
        </p:nvSpPr>
        <p:spPr/>
        <p:txBody>
          <a:bodyPr>
            <a:normAutofit fontScale="92500" lnSpcReduction="10000"/>
          </a:bodyPr>
          <a:lstStyle/>
          <a:p>
            <a:pPr algn="just" rtl="1"/>
            <a:r>
              <a:rPr lang="fa-IR" dirty="0" smtClean="0">
                <a:cs typeface="B Nazanin" pitchFamily="2" charset="-78"/>
              </a:rPr>
              <a:t>تجارب سازمان یافته معنی </a:t>
            </a:r>
            <a:r>
              <a:rPr lang="fa-IR" dirty="0" smtClean="0">
                <a:cs typeface="B Nazanin" pitchFamily="2" charset="-78"/>
              </a:rPr>
              <a:t>دار، </a:t>
            </a:r>
            <a:r>
              <a:rPr lang="fa-IR" dirty="0" smtClean="0">
                <a:cs typeface="B Nazanin" pitchFamily="2" charset="-78"/>
              </a:rPr>
              <a:t>حاصل نیروهاي میدانی مغز هستند که اطلاعات حسی را تغییر شکل می دهند ، لذا دایره ناقص آن چیزي است که ما حس می کنیم و دایره کامل همان است که ادراك می شود.</a:t>
            </a:r>
            <a:endParaRPr lang="en-US" dirty="0" smtClean="0">
              <a:cs typeface="B Nazanin" pitchFamily="2" charset="-78"/>
            </a:endParaRPr>
          </a:p>
          <a:p>
            <a:pPr algn="just" rtl="1"/>
            <a:endParaRPr lang="fa-IR" dirty="0" smtClean="0">
              <a:cs typeface="B Nazanin" pitchFamily="2" charset="-78"/>
            </a:endParaRPr>
          </a:p>
          <a:p>
            <a:pPr algn="just" rtl="1"/>
            <a:r>
              <a:rPr lang="fa-IR" dirty="0" smtClean="0">
                <a:cs typeface="B Nazanin" pitchFamily="2" charset="-78"/>
              </a:rPr>
              <a:t>کوهلر بیان داشت فرایندهای قشر مغز مانند میدان های نیرو عمل می کنند.</a:t>
            </a:r>
          </a:p>
          <a:p>
            <a:pPr algn="just" rtl="1"/>
            <a:endParaRPr lang="fa-IR" dirty="0" smtClean="0">
              <a:cs typeface="B Nazanin" pitchFamily="2" charset="-78"/>
            </a:endParaRPr>
          </a:p>
          <a:p>
            <a:pPr algn="just" rtl="1"/>
            <a:r>
              <a:rPr lang="fa-IR" dirty="0" smtClean="0">
                <a:cs typeface="B Nazanin" pitchFamily="2" charset="-78"/>
              </a:rPr>
              <a:t>عقیده بر این بود که عناصر مربوط به ادراک خود به خود آرایش می یابند زیرا در میدان نیروهای ذهن گیر می افتند. مانند براده های فلزی در یک میدان الکترومغناطیسی.</a:t>
            </a:r>
          </a:p>
          <a:p>
            <a:pPr algn="just" rtl="1"/>
            <a:endParaRPr lang="fa-IR" dirty="0" smtClean="0">
              <a:cs typeface="B Nazanin" pitchFamily="2" charset="-78"/>
            </a:endParaRPr>
          </a:p>
          <a:p>
            <a:pPr algn="just" rtl="1"/>
            <a:r>
              <a:rPr lang="fa-IR" dirty="0" smtClean="0">
                <a:cs typeface="B Nazanin" pitchFamily="2" charset="-78"/>
              </a:rPr>
              <a:t>در تئوری میدانی، تکانه های حسی وارد شده از یک محرک، فعالیت های نرونی را آغاز می کنند، سپس این فعالیت های الکتروشیمیایی، یک میدان ذهنی را ایجاد می کند که اجتماع نرونی حاصل از آن منجر به ادراک می شود. </a:t>
            </a:r>
          </a:p>
          <a:p>
            <a:pPr algn="just" rtl="1"/>
            <a:endParaRPr lang="fa-IR" dirty="0" smtClean="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27</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گشتالتی</a:t>
            </a:r>
            <a:endParaRPr lang="en-US" sz="4000" dirty="0">
              <a:cs typeface="B Nazanin" pitchFamily="2" charset="-78"/>
            </a:endParaRPr>
          </a:p>
        </p:txBody>
      </p:sp>
      <p:sp>
        <p:nvSpPr>
          <p:cNvPr id="3" name="Content Placeholder 2"/>
          <p:cNvSpPr>
            <a:spLocks noGrp="1"/>
          </p:cNvSpPr>
          <p:nvPr>
            <p:ph sz="quarter" idx="1"/>
          </p:nvPr>
        </p:nvSpPr>
        <p:spPr/>
        <p:txBody>
          <a:bodyPr>
            <a:normAutofit/>
          </a:bodyPr>
          <a:lstStyle/>
          <a:p>
            <a:pPr algn="just" rtl="1"/>
            <a:r>
              <a:rPr lang="fa-IR" dirty="0" smtClean="0">
                <a:cs typeface="B Nazanin" pitchFamily="2" charset="-78"/>
              </a:rPr>
              <a:t>روانشناس های گشتالتی بر این باورند که بین تجربیات روانشناسی یا آگاهانه از یکسو و تجربه ی مغزی ایجادکننده ی آن یک هماهنگی وجود دارد. </a:t>
            </a:r>
          </a:p>
          <a:p>
            <a:pPr algn="just" rtl="1"/>
            <a:endParaRPr lang="fa-IR" dirty="0" smtClean="0">
              <a:cs typeface="B Nazanin" pitchFamily="2" charset="-78"/>
            </a:endParaRPr>
          </a:p>
          <a:p>
            <a:pPr algn="just" rtl="1"/>
            <a:r>
              <a:rPr lang="fa-IR" dirty="0" smtClean="0">
                <a:cs typeface="B Nazanin" pitchFamily="2" charset="-78"/>
              </a:rPr>
              <a:t>این دیدگاه همشکلی نامیده شد، چون شکل ادراک شده مشابه شکلی از مجموعه ی سلول های مغزی است که این سلول ها وظیفه ی حرکت آنرا به عهده دارند.</a:t>
            </a:r>
          </a:p>
          <a:p>
            <a:pPr algn="just" rtl="1"/>
            <a:endParaRPr lang="fa-IR" dirty="0" smtClean="0">
              <a:cs typeface="B Nazanin" pitchFamily="2" charset="-78"/>
            </a:endParaRPr>
          </a:p>
          <a:p>
            <a:pPr algn="just" rtl="1"/>
            <a:r>
              <a:rPr lang="fa-IR" dirty="0" smtClean="0">
                <a:cs typeface="B Nazanin" pitchFamily="2" charset="-78"/>
              </a:rPr>
              <a:t>بازنمایی های ذهنی عناصر و میدان هایی که روی آنها عمل می کنند، کاملاً شبیه درک آگاهانه ی محرک های ورودی است. </a:t>
            </a:r>
          </a:p>
          <a:p>
            <a:pPr algn="just" rtl="1">
              <a:buNone/>
            </a:pPr>
            <a:endParaRPr lang="fa-IR" dirty="0" smtClean="0">
              <a:cs typeface="B Nazanin" pitchFamily="2" charset="-78"/>
            </a:endParaRPr>
          </a:p>
          <a:p>
            <a:pPr algn="just" rtl="1"/>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28</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گشتالتی</a:t>
            </a:r>
            <a:endParaRPr lang="en-US" sz="4000" dirty="0">
              <a:cs typeface="B Nazanin" pitchFamily="2" charset="-78"/>
            </a:endParaRPr>
          </a:p>
        </p:txBody>
      </p:sp>
      <p:sp>
        <p:nvSpPr>
          <p:cNvPr id="3" name="Content Placeholder 2"/>
          <p:cNvSpPr>
            <a:spLocks noGrp="1"/>
          </p:cNvSpPr>
          <p:nvPr>
            <p:ph sz="quarter" idx="1"/>
          </p:nvPr>
        </p:nvSpPr>
        <p:spPr>
          <a:xfrm>
            <a:off x="457200" y="1371600"/>
            <a:ext cx="7467600" cy="5486400"/>
          </a:xfrm>
        </p:spPr>
        <p:txBody>
          <a:bodyPr>
            <a:normAutofit/>
          </a:bodyPr>
          <a:lstStyle/>
          <a:p>
            <a:pPr algn="just" rtl="1"/>
            <a:r>
              <a:rPr lang="fa-IR" sz="2200" dirty="0" smtClean="0">
                <a:cs typeface="B Nazanin" pitchFamily="2" charset="-78"/>
              </a:rPr>
              <a:t>در این رویکرد اصل های سازماندهی وجود دارد که این اصول نشان می دهند که برای تعیین چگونگی چیده شدن اجزای درون کل، روابط بین اجزا اهمیت دارند که شاید مستقل از خود آنها باشند. عبارتند از:</a:t>
            </a:r>
          </a:p>
          <a:p>
            <a:pPr marL="457200" indent="-457200" algn="just" rtl="1">
              <a:buClr>
                <a:srgbClr val="00B050"/>
              </a:buClr>
              <a:buFont typeface="+mj-lt"/>
              <a:buAutoNum type="arabicPeriod"/>
            </a:pPr>
            <a:endParaRPr lang="fa-IR" sz="2200" dirty="0" smtClean="0">
              <a:cs typeface="B Nazanin" pitchFamily="2" charset="-78"/>
            </a:endParaRPr>
          </a:p>
          <a:p>
            <a:pPr marL="457200" indent="-457200" algn="just" rtl="1">
              <a:buClr>
                <a:srgbClr val="00B050"/>
              </a:buClr>
              <a:buFont typeface="+mj-lt"/>
              <a:buAutoNum type="arabicPeriod"/>
            </a:pPr>
            <a:r>
              <a:rPr lang="fa-IR" sz="2200" b="1" dirty="0" smtClean="0">
                <a:cs typeface="B Nazanin" pitchFamily="2" charset="-78"/>
              </a:rPr>
              <a:t>اصل نزدیکی</a:t>
            </a:r>
            <a:r>
              <a:rPr lang="fa-IR" sz="2200" dirty="0" smtClean="0">
                <a:cs typeface="B Nazanin" pitchFamily="2" charset="-78"/>
              </a:rPr>
              <a:t>: اجزایی که در میدان دید به هم نزدیکترند، به عنوان یک کل درک می شوند. در اینجا فاصله ی فیزیکی بین عناصر یک رابطه است که مستقل از عناصر بوده، اما فرد طوری عمل می کند که آنها را با هم می بیند.</a:t>
            </a:r>
          </a:p>
          <a:p>
            <a:pPr marL="457200" indent="-457200" algn="just" rtl="1">
              <a:buClr>
                <a:srgbClr val="00B050"/>
              </a:buClr>
              <a:buNone/>
            </a:pPr>
            <a:endParaRPr lang="fa-IR" b="1" dirty="0" smtClean="0">
              <a:cs typeface="B Nazanin" pitchFamily="2" charset="-78"/>
            </a:endParaRPr>
          </a:p>
          <a:p>
            <a:pPr marL="457200" indent="-457200" algn="just" rtl="1">
              <a:buClr>
                <a:srgbClr val="00B050"/>
              </a:buClr>
              <a:buFont typeface="+mj-lt"/>
              <a:buAutoNum type="arabicPeriod"/>
            </a:pPr>
            <a:endParaRPr lang="fa-IR" sz="2200" b="1" dirty="0" smtClean="0">
              <a:cs typeface="B Nazanin" pitchFamily="2" charset="-78"/>
            </a:endParaRPr>
          </a:p>
          <a:p>
            <a:pPr marL="457200" indent="-457200" algn="just" rtl="1">
              <a:buClr>
                <a:srgbClr val="00B050"/>
              </a:buClr>
              <a:buFont typeface="+mj-lt"/>
              <a:buAutoNum type="arabicPeriod" startAt="2"/>
            </a:pPr>
            <a:r>
              <a:rPr lang="fa-IR" sz="2200" b="1" dirty="0" smtClean="0">
                <a:cs typeface="B Nazanin" pitchFamily="2" charset="-78"/>
              </a:rPr>
              <a:t>اصل مشابهت</a:t>
            </a:r>
            <a:r>
              <a:rPr lang="fa-IR" sz="2200" dirty="0" smtClean="0">
                <a:cs typeface="B Nazanin" pitchFamily="2" charset="-78"/>
              </a:rPr>
              <a:t>: اجزایی که در روشنایی، رنگ، شکل یا سایر خصوصیات شبیه هم هستنند، در یک گروه قرار می گیرند. در اینجا ارتباط، خواص مشترک بین اجزا است. </a:t>
            </a:r>
          </a:p>
          <a:p>
            <a:pPr algn="just" rtl="1"/>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29</a:t>
            </a:r>
            <a:endParaRPr lang="en-US" dirty="0"/>
          </a:p>
        </p:txBody>
      </p:sp>
      <p:pic>
        <p:nvPicPr>
          <p:cNvPr id="6" name="Content Placeholder 3" descr="قانون مجاورت گشتالت"/>
          <p:cNvPicPr>
            <a:picLocks/>
          </p:cNvPicPr>
          <p:nvPr/>
        </p:nvPicPr>
        <p:blipFill>
          <a:blip r:embed="rId2"/>
          <a:stretch>
            <a:fillRect/>
          </a:stretch>
        </p:blipFill>
        <p:spPr bwMode="auto">
          <a:xfrm rot="5400000">
            <a:off x="595312" y="3595688"/>
            <a:ext cx="1066800" cy="1190625"/>
          </a:xfrm>
          <a:prstGeom prst="rect">
            <a:avLst/>
          </a:prstGeom>
          <a:noFill/>
          <a:ln w="9525">
            <a:noFill/>
            <a:miter lim="800000"/>
            <a:headEnd/>
            <a:tailEnd/>
          </a:ln>
        </p:spPr>
      </p:pic>
      <p:pic>
        <p:nvPicPr>
          <p:cNvPr id="7" name="Picture 2"/>
          <p:cNvPicPr>
            <a:picLocks noChangeAspect="1" noChangeArrowheads="1"/>
          </p:cNvPicPr>
          <p:nvPr/>
        </p:nvPicPr>
        <p:blipFill>
          <a:blip r:embed="rId3"/>
          <a:srcRect/>
          <a:stretch>
            <a:fillRect/>
          </a:stretch>
        </p:blipFill>
        <p:spPr bwMode="auto">
          <a:xfrm>
            <a:off x="838200" y="5638800"/>
            <a:ext cx="1447800" cy="106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مقدمه</a:t>
            </a:r>
            <a:endParaRPr lang="en-US" sz="4000" dirty="0">
              <a:cs typeface="B Nazanin" pitchFamily="2" charset="-78"/>
            </a:endParaRPr>
          </a:p>
        </p:txBody>
      </p:sp>
      <p:sp>
        <p:nvSpPr>
          <p:cNvPr id="3" name="Content Placeholder 2"/>
          <p:cNvSpPr>
            <a:spLocks noGrp="1"/>
          </p:cNvSpPr>
          <p:nvPr>
            <p:ph sz="quarter" idx="1"/>
          </p:nvPr>
        </p:nvSpPr>
        <p:spPr/>
        <p:txBody>
          <a:bodyPr>
            <a:normAutofit/>
          </a:bodyPr>
          <a:lstStyle/>
          <a:p>
            <a:pPr algn="r" rtl="1"/>
            <a:endParaRPr lang="fa-IR" sz="2800" dirty="0" smtClean="0">
              <a:cs typeface="B Nazanin" pitchFamily="2" charset="-78"/>
            </a:endParaRPr>
          </a:p>
          <a:p>
            <a:pPr algn="r" rtl="1"/>
            <a:r>
              <a:rPr lang="fa-IR" sz="2800" dirty="0" smtClean="0">
                <a:cs typeface="B Nazanin" pitchFamily="2" charset="-78"/>
              </a:rPr>
              <a:t>رویکردهای روانشناسی با تمایز بین ذهن و رفتار در پاسخ به سؤالات زیر هستنند.</a:t>
            </a:r>
          </a:p>
          <a:p>
            <a:pPr algn="r" rtl="1"/>
            <a:endParaRPr lang="fa-IR" sz="2800" dirty="0" smtClean="0">
              <a:cs typeface="B Nazanin" pitchFamily="2" charset="-78"/>
            </a:endParaRPr>
          </a:p>
          <a:p>
            <a:pPr algn="r" rtl="1"/>
            <a:r>
              <a:rPr lang="fa-IR" sz="2800" dirty="0" smtClean="0">
                <a:cs typeface="B Nazanin" pitchFamily="2" charset="-78"/>
              </a:rPr>
              <a:t>ذهن چیست؟</a:t>
            </a:r>
          </a:p>
          <a:p>
            <a:pPr algn="r" rtl="1"/>
            <a:r>
              <a:rPr lang="fa-IR" sz="2800" dirty="0" smtClean="0">
                <a:cs typeface="B Nazanin" pitchFamily="2" charset="-78"/>
              </a:rPr>
              <a:t>محتویات ذهن چه چیزهایی است؟</a:t>
            </a:r>
          </a:p>
          <a:p>
            <a:pPr algn="r" rtl="1"/>
            <a:r>
              <a:rPr lang="fa-IR" sz="2800" dirty="0" smtClean="0">
                <a:cs typeface="B Nazanin" pitchFamily="2" charset="-78"/>
              </a:rPr>
              <a:t>چگونه این محتویات با هم واکنش نشان می دهند؟</a:t>
            </a:r>
          </a:p>
          <a:p>
            <a:pPr algn="r" rtl="1"/>
            <a:r>
              <a:rPr lang="fa-IR" sz="2800" dirty="0" smtClean="0">
                <a:cs typeface="B Nazanin" pitchFamily="2" charset="-78"/>
              </a:rPr>
              <a:t>ذهن چگونه اعمال ما را توضیح می دهد؟</a:t>
            </a:r>
            <a:endParaRPr lang="en-US" sz="2800" dirty="0">
              <a:cs typeface="B Nazanin" pitchFamily="2" charset="-78"/>
            </a:endParaRPr>
          </a:p>
        </p:txBody>
      </p:sp>
      <p:sp>
        <p:nvSpPr>
          <p:cNvPr id="4" name="Rectangle 3"/>
          <p:cNvSpPr/>
          <p:nvPr/>
        </p:nvSpPr>
        <p:spPr>
          <a:xfrm>
            <a:off x="8305800" y="5791200"/>
            <a:ext cx="293670" cy="369332"/>
          </a:xfrm>
          <a:prstGeom prst="rect">
            <a:avLst/>
          </a:prstGeom>
        </p:spPr>
        <p:txBody>
          <a:bodyPr wrap="none">
            <a:spAutoFit/>
          </a:bodyPr>
          <a:lstStyle/>
          <a:p>
            <a:r>
              <a:rPr lang="fa-IR" dirty="0" smtClean="0">
                <a:cs typeface="B Nazanin" pitchFamily="2" charset="-78"/>
              </a:rPr>
              <a:t>3</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گشتالتی</a:t>
            </a:r>
            <a:endParaRPr lang="en-US" sz="4000" dirty="0">
              <a:cs typeface="B Nazanin" pitchFamily="2" charset="-78"/>
            </a:endParaRPr>
          </a:p>
        </p:txBody>
      </p:sp>
      <p:sp>
        <p:nvSpPr>
          <p:cNvPr id="3" name="Content Placeholder 2"/>
          <p:cNvSpPr>
            <a:spLocks noGrp="1"/>
          </p:cNvSpPr>
          <p:nvPr>
            <p:ph sz="quarter" idx="1"/>
          </p:nvPr>
        </p:nvSpPr>
        <p:spPr/>
        <p:txBody>
          <a:bodyPr/>
          <a:lstStyle/>
          <a:p>
            <a:pPr marL="457200" indent="-457200" algn="just" rtl="1">
              <a:buClr>
                <a:srgbClr val="00B050"/>
              </a:buClr>
              <a:buFont typeface="+mj-lt"/>
              <a:buAutoNum type="arabicPeriod" startAt="3"/>
            </a:pPr>
            <a:endParaRPr lang="en-US" dirty="0" smtClean="0">
              <a:cs typeface="B Nazanin" pitchFamily="2" charset="-78"/>
            </a:endParaRPr>
          </a:p>
          <a:p>
            <a:pPr marL="457200" indent="-457200" algn="just" rtl="1">
              <a:buClr>
                <a:srgbClr val="00B050"/>
              </a:buClr>
              <a:buFont typeface="+mj-lt"/>
              <a:buAutoNum type="arabicPeriod" startAt="3"/>
            </a:pPr>
            <a:r>
              <a:rPr lang="fa-IR" b="1" dirty="0" smtClean="0">
                <a:cs typeface="B Nazanin" pitchFamily="2" charset="-78"/>
              </a:rPr>
              <a:t>اصل همبستگی</a:t>
            </a:r>
            <a:r>
              <a:rPr lang="fa-IR" dirty="0" smtClean="0">
                <a:cs typeface="B Nazanin" pitchFamily="2" charset="-78"/>
              </a:rPr>
              <a:t>: اجزایی که در یک شکل بسته قرار می گیرند، به عنوان یک کلیت در نظر گرفته می شوند. ما تمایل داریم تجربه های ناکامل را کامل کنیم.</a:t>
            </a:r>
          </a:p>
          <a:p>
            <a:pPr marL="457200" indent="-457200" algn="just" rtl="1">
              <a:buClr>
                <a:srgbClr val="00B050"/>
              </a:buClr>
              <a:buFont typeface="+mj-lt"/>
              <a:buAutoNum type="arabicPeriod" startAt="3"/>
            </a:pPr>
            <a:endParaRPr lang="en-US" dirty="0" smtClean="0">
              <a:cs typeface="B Nazanin" pitchFamily="2" charset="-78"/>
            </a:endParaRPr>
          </a:p>
          <a:p>
            <a:pPr marL="457200" indent="-457200" algn="just" rtl="1">
              <a:buClr>
                <a:srgbClr val="00B050"/>
              </a:buClr>
              <a:buFont typeface="+mj-lt"/>
              <a:buAutoNum type="arabicPeriod" startAt="3"/>
            </a:pPr>
            <a:endParaRPr lang="fa-IR" b="1" dirty="0" smtClean="0">
              <a:cs typeface="B Nazanin" pitchFamily="2" charset="-78"/>
            </a:endParaRPr>
          </a:p>
          <a:p>
            <a:pPr marL="457200" indent="-457200" algn="just" rtl="1">
              <a:buClr>
                <a:srgbClr val="00B050"/>
              </a:buClr>
              <a:buFont typeface="+mj-lt"/>
              <a:buAutoNum type="arabicPeriod" startAt="3"/>
            </a:pPr>
            <a:endParaRPr lang="fa-IR" b="1" dirty="0" smtClean="0">
              <a:cs typeface="B Nazanin" pitchFamily="2" charset="-78"/>
            </a:endParaRPr>
          </a:p>
          <a:p>
            <a:pPr marL="457200" indent="-457200" algn="just" rtl="1">
              <a:buClr>
                <a:srgbClr val="00B050"/>
              </a:buClr>
              <a:buFont typeface="+mj-lt"/>
              <a:buAutoNum type="arabicPeriod" startAt="3"/>
            </a:pPr>
            <a:endParaRPr lang="fa-IR" b="1" dirty="0" smtClean="0">
              <a:cs typeface="B Nazanin" pitchFamily="2" charset="-78"/>
            </a:endParaRPr>
          </a:p>
          <a:p>
            <a:pPr marL="457200" indent="-457200" algn="just" rtl="1">
              <a:buClr>
                <a:srgbClr val="00B050"/>
              </a:buClr>
              <a:buFont typeface="+mj-lt"/>
              <a:buAutoNum type="arabicPeriod" startAt="3"/>
            </a:pPr>
            <a:endParaRPr lang="fa-IR" b="1" dirty="0" smtClean="0">
              <a:cs typeface="B Nazanin" pitchFamily="2" charset="-78"/>
            </a:endParaRPr>
          </a:p>
          <a:p>
            <a:pPr marL="457200" indent="-457200" algn="just" rtl="1">
              <a:buClr>
                <a:srgbClr val="00B050"/>
              </a:buClr>
              <a:buFont typeface="+mj-lt"/>
              <a:buAutoNum type="arabicPeriod" startAt="3"/>
            </a:pPr>
            <a:r>
              <a:rPr lang="fa-IR" b="1" dirty="0" smtClean="0">
                <a:cs typeface="B Nazanin" pitchFamily="2" charset="-78"/>
              </a:rPr>
              <a:t>اصل طرح گرایی</a:t>
            </a:r>
            <a:r>
              <a:rPr lang="fa-IR" dirty="0" smtClean="0">
                <a:cs typeface="B Nazanin" pitchFamily="2" charset="-78"/>
              </a:rPr>
              <a:t>: براساس این ایده، اجزایی که ساده هستند، با هم جمع می شوند.</a:t>
            </a:r>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30</a:t>
            </a:r>
            <a:endParaRPr lang="en-US" dirty="0"/>
          </a:p>
        </p:txBody>
      </p:sp>
      <p:pic>
        <p:nvPicPr>
          <p:cNvPr id="5" name="Picture 4" descr="http://ceit.aut.ac.ir/~shiry/lecture/machine-learning/tutorial/Human%20learning/images/4.jpg"/>
          <p:cNvPicPr/>
          <p:nvPr/>
        </p:nvPicPr>
        <p:blipFill>
          <a:blip r:embed="rId2"/>
          <a:srcRect/>
          <a:stretch>
            <a:fillRect/>
          </a:stretch>
        </p:blipFill>
        <p:spPr bwMode="auto">
          <a:xfrm>
            <a:off x="990600" y="3200400"/>
            <a:ext cx="19812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مزایا و معایب گشتالتی</a:t>
            </a:r>
            <a:endParaRPr lang="en-US" sz="4000" dirty="0">
              <a:cs typeface="B Nazanin" pitchFamily="2" charset="-78"/>
            </a:endParaRPr>
          </a:p>
        </p:txBody>
      </p:sp>
      <p:sp>
        <p:nvSpPr>
          <p:cNvPr id="3" name="Content Placeholder 2"/>
          <p:cNvSpPr>
            <a:spLocks noGrp="1"/>
          </p:cNvSpPr>
          <p:nvPr>
            <p:ph sz="quarter" idx="1"/>
          </p:nvPr>
        </p:nvSpPr>
        <p:spPr/>
        <p:txBody>
          <a:bodyPr>
            <a:normAutofit/>
          </a:bodyPr>
          <a:lstStyle/>
          <a:p>
            <a:pPr algn="just" rtl="1"/>
            <a:r>
              <a:rPr lang="fa-IR" dirty="0" smtClean="0">
                <a:cs typeface="B Nazanin" pitchFamily="2" charset="-78"/>
              </a:rPr>
              <a:t>مزایا</a:t>
            </a:r>
          </a:p>
          <a:p>
            <a:pPr marL="822960" lvl="1" indent="-457200" algn="just" rtl="1">
              <a:buClr>
                <a:srgbClr val="00B050"/>
              </a:buClr>
              <a:buFont typeface="+mj-lt"/>
              <a:buAutoNum type="arabicPeriod"/>
            </a:pPr>
            <a:r>
              <a:rPr lang="fa-IR" dirty="0" smtClean="0">
                <a:cs typeface="B Nazanin" pitchFamily="2" charset="-78"/>
              </a:rPr>
              <a:t>راه کار جایگزین جالب را برای مسأله ی جز-کل ارائه داد.</a:t>
            </a:r>
          </a:p>
          <a:p>
            <a:pPr marL="822960" lvl="1" indent="-457200" algn="just" rtl="1">
              <a:buClr>
                <a:srgbClr val="00B050"/>
              </a:buClr>
              <a:buFont typeface="+mj-lt"/>
              <a:buAutoNum type="arabicPeriod"/>
            </a:pPr>
            <a:r>
              <a:rPr lang="fa-IR" dirty="0" smtClean="0">
                <a:cs typeface="B Nazanin" pitchFamily="2" charset="-78"/>
              </a:rPr>
              <a:t>مسأله را با جزئیات بیشتری نشان داد.</a:t>
            </a:r>
          </a:p>
          <a:p>
            <a:pPr marL="822960" lvl="1" indent="-457200" algn="just" rtl="1">
              <a:buClr>
                <a:srgbClr val="00B050"/>
              </a:buClr>
              <a:buFont typeface="+mj-lt"/>
              <a:buAutoNum type="arabicPeriod"/>
            </a:pPr>
            <a:r>
              <a:rPr lang="fa-IR" dirty="0" smtClean="0">
                <a:cs typeface="B Nazanin" pitchFamily="2" charset="-78"/>
              </a:rPr>
              <a:t>در حوزه ی ادراک و یادگیری و حل مسأله تحقیقات را انجام داد.</a:t>
            </a:r>
          </a:p>
          <a:p>
            <a:pPr algn="just" rtl="1"/>
            <a:r>
              <a:rPr lang="fa-IR" dirty="0" smtClean="0">
                <a:cs typeface="B Nazanin" pitchFamily="2" charset="-78"/>
              </a:rPr>
              <a:t>معایب</a:t>
            </a:r>
          </a:p>
          <a:p>
            <a:pPr marL="822960" lvl="1" indent="-457200" algn="just" rtl="1">
              <a:buClr>
                <a:srgbClr val="00B050"/>
              </a:buClr>
              <a:buFont typeface="+mj-lt"/>
              <a:buAutoNum type="arabicPeriod"/>
            </a:pPr>
            <a:r>
              <a:rPr lang="fa-IR" dirty="0" smtClean="0">
                <a:cs typeface="B Nazanin" pitchFamily="2" charset="-78"/>
              </a:rPr>
              <a:t>رویکرد پدیدارشناسانه ی آن برچسب آبکی گرفت و گفته شد فاقد دقت علمی است.</a:t>
            </a:r>
          </a:p>
          <a:p>
            <a:pPr marL="822960" lvl="1" indent="-457200" algn="just" rtl="1">
              <a:buClr>
                <a:srgbClr val="00B050"/>
              </a:buClr>
              <a:buFont typeface="+mj-lt"/>
              <a:buAutoNum type="arabicPeriod"/>
            </a:pPr>
            <a:r>
              <a:rPr lang="fa-IR" dirty="0" smtClean="0">
                <a:cs typeface="B Nazanin" pitchFamily="2" charset="-78"/>
              </a:rPr>
              <a:t>روانشناس های گشتالتی متهم شدند که خیلی نظری بوده و نمی توانند از ادعاهای خود با یافته های تجربی پشتیبانی کنند.</a:t>
            </a:r>
          </a:p>
          <a:p>
            <a:pPr marL="822960" lvl="1" indent="-457200" algn="just" rtl="1">
              <a:buClr>
                <a:srgbClr val="00B050"/>
              </a:buClr>
              <a:buFont typeface="+mj-lt"/>
              <a:buAutoNum type="arabicPeriod"/>
            </a:pPr>
            <a:r>
              <a:rPr lang="fa-IR" dirty="0" smtClean="0">
                <a:cs typeface="B Nazanin" pitchFamily="2" charset="-78"/>
              </a:rPr>
              <a:t>این رویکرد خیلی کیفی بوده و به اندازه ی کافی جهت گیری کمی ندارد.</a:t>
            </a:r>
          </a:p>
          <a:p>
            <a:pPr marL="822960" lvl="1" indent="-457200" algn="just" rtl="1">
              <a:buClr>
                <a:srgbClr val="00B050"/>
              </a:buClr>
              <a:buFont typeface="+mj-lt"/>
              <a:buAutoNum type="arabicPeriod"/>
            </a:pPr>
            <a:r>
              <a:rPr lang="fa-IR" dirty="0" smtClean="0">
                <a:cs typeface="B Nazanin" pitchFamily="2" charset="-78"/>
              </a:rPr>
              <a:t>  تئوری میدانی بر پایه ی فرض های فیزیولوژیکی به خوبی تعریف نشده است.</a:t>
            </a:r>
          </a:p>
          <a:p>
            <a:pPr marL="822960" lvl="1" indent="-457200" algn="just" rtl="1">
              <a:buClr>
                <a:srgbClr val="00B050"/>
              </a:buClr>
              <a:buFont typeface="+mj-lt"/>
              <a:buAutoNum type="arabicPeriod"/>
            </a:pPr>
            <a:endParaRPr lang="fa-IR" dirty="0" smtClean="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31</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مزایا و معایب گشتالتی</a:t>
            </a:r>
            <a:endParaRPr lang="en-US" sz="4000" dirty="0">
              <a:cs typeface="B Nazanin" pitchFamily="2" charset="-78"/>
            </a:endParaRPr>
          </a:p>
        </p:txBody>
      </p:sp>
      <p:sp>
        <p:nvSpPr>
          <p:cNvPr id="3" name="Content Placeholder 2"/>
          <p:cNvSpPr>
            <a:spLocks noGrp="1"/>
          </p:cNvSpPr>
          <p:nvPr>
            <p:ph sz="quarter" idx="1"/>
          </p:nvPr>
        </p:nvSpPr>
        <p:spPr/>
        <p:txBody>
          <a:bodyPr/>
          <a:lstStyle/>
          <a:p>
            <a:pPr marL="457200" lvl="1" indent="-457200" algn="just" rtl="1">
              <a:spcBef>
                <a:spcPts val="600"/>
              </a:spcBef>
              <a:buClr>
                <a:srgbClr val="00B050"/>
              </a:buClr>
              <a:buSzPct val="70000"/>
              <a:buFont typeface="+mj-lt"/>
              <a:buAutoNum type="arabicPeriod" startAt="5"/>
            </a:pPr>
            <a:r>
              <a:rPr lang="fa-IR" dirty="0" smtClean="0">
                <a:cs typeface="B Nazanin" pitchFamily="2" charset="-78"/>
              </a:rPr>
              <a:t>اصول سازماندهی گشتالتی فقط توصیفی هستنند. آنها توصیف کردند که چگونه اجزا کنار هم سازمان می یابند، اما توضیح واقعی را ارائه نکردند. </a:t>
            </a:r>
          </a:p>
          <a:p>
            <a:pPr marL="457200" lvl="1" indent="-457200" algn="just" rtl="1">
              <a:spcBef>
                <a:spcPts val="600"/>
              </a:spcBef>
              <a:buClr>
                <a:srgbClr val="00B050"/>
              </a:buClr>
              <a:buSzPct val="70000"/>
              <a:buFont typeface="+mj-lt"/>
              <a:buAutoNum type="arabicPeriod" startAt="5"/>
            </a:pPr>
            <a:endParaRPr lang="fa-IR" dirty="0" smtClean="0">
              <a:cs typeface="B Nazanin" pitchFamily="2" charset="-78"/>
            </a:endParaRPr>
          </a:p>
          <a:p>
            <a:pPr marL="457200" lvl="1" indent="-457200" algn="just" rtl="1">
              <a:spcBef>
                <a:spcPts val="600"/>
              </a:spcBef>
              <a:buClr>
                <a:srgbClr val="00B050"/>
              </a:buClr>
              <a:buSzPct val="70000"/>
              <a:buFont typeface="+mj-lt"/>
              <a:buAutoNum type="arabicPeriod" startAt="5"/>
            </a:pPr>
            <a:r>
              <a:rPr lang="fa-IR" dirty="0" smtClean="0">
                <a:cs typeface="B Nazanin" pitchFamily="2" charset="-78"/>
              </a:rPr>
              <a:t>مفهوم طرح گرایی بخوبی تعریف نشده بود. محرک ها و اجزا وقتی شکل می گیرند که پیچیده تر هستنند، نه آنطوری که با ساختار ساده تر درک شده اند.</a:t>
            </a:r>
          </a:p>
          <a:p>
            <a:pPr marL="457200" lvl="1" indent="-457200" algn="just" rtl="1">
              <a:spcBef>
                <a:spcPts val="600"/>
              </a:spcBef>
              <a:buClr>
                <a:srgbClr val="00B050"/>
              </a:buClr>
              <a:buSzPct val="70000"/>
              <a:buFont typeface="+mj-lt"/>
              <a:buAutoNum type="arabicPeriod" startAt="5"/>
            </a:pPr>
            <a:endParaRPr lang="fa-IR" dirty="0" smtClean="0">
              <a:cs typeface="B Nazanin" pitchFamily="2" charset="-78"/>
            </a:endParaRPr>
          </a:p>
          <a:p>
            <a:pPr marL="457200" lvl="1" indent="-457200" algn="just" rtl="1">
              <a:spcBef>
                <a:spcPts val="600"/>
              </a:spcBef>
              <a:buClr>
                <a:srgbClr val="00B050"/>
              </a:buClr>
              <a:buSzPct val="70000"/>
              <a:buFont typeface="+mj-lt"/>
              <a:buAutoNum type="arabicPeriod" startAt="5"/>
            </a:pPr>
            <a:r>
              <a:rPr lang="fa-IR" dirty="0" smtClean="0">
                <a:cs typeface="B Nazanin" pitchFamily="2" charset="-78"/>
              </a:rPr>
              <a:t>یادگیری بصیرتی همیشه سریع اتفاق نمی افتد و می تواند به عواملی مانند تجربه ی قبلی و یادگیری بستگی داشته باشد.</a:t>
            </a:r>
            <a:endParaRPr lang="en-US" dirty="0" smtClean="0">
              <a:cs typeface="B Nazanin" pitchFamily="2" charset="-78"/>
            </a:endParaRPr>
          </a:p>
          <a:p>
            <a:pPr algn="just" rtl="1"/>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32</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43000"/>
          </a:xfrm>
        </p:spPr>
        <p:txBody>
          <a:bodyPr>
            <a:normAutofit/>
          </a:bodyPr>
          <a:lstStyle/>
          <a:p>
            <a:pPr algn="r" rtl="1"/>
            <a:r>
              <a:rPr lang="fa-IR" sz="4000" dirty="0" smtClean="0">
                <a:cs typeface="B Nazanin" pitchFamily="2" charset="-78"/>
              </a:rPr>
              <a:t>روانکاوی</a:t>
            </a:r>
            <a:endParaRPr lang="en-US" sz="4000" dirty="0">
              <a:cs typeface="B Nazanin" pitchFamily="2" charset="-78"/>
            </a:endParaRPr>
          </a:p>
        </p:txBody>
      </p:sp>
      <p:sp>
        <p:nvSpPr>
          <p:cNvPr id="3" name="Content Placeholder 2"/>
          <p:cNvSpPr>
            <a:spLocks noGrp="1"/>
          </p:cNvSpPr>
          <p:nvPr>
            <p:ph sz="quarter" idx="1"/>
          </p:nvPr>
        </p:nvSpPr>
        <p:spPr/>
        <p:txBody>
          <a:bodyPr>
            <a:normAutofit fontScale="92500" lnSpcReduction="20000"/>
          </a:bodyPr>
          <a:lstStyle/>
          <a:p>
            <a:pPr algn="just" rtl="1"/>
            <a:r>
              <a:rPr lang="fa-IR" sz="2600" dirty="0" smtClean="0">
                <a:cs typeface="B Nazanin" pitchFamily="2" charset="-78"/>
              </a:rPr>
              <a:t>این مکتب از خارج از حوزه دانشگاهی و علمی روان شناسی سرچشمه گرفته است و در آغاز به عنوان روشی از درمان مورد حمایت قرار گرفته و ترویج یافته است. نقطه شروع آن یافته هاي آزمایشی نبوده بلکه مشاهدات بالینی بوده است.</a:t>
            </a:r>
          </a:p>
          <a:p>
            <a:pPr algn="just" rtl="1"/>
            <a:endParaRPr lang="fa-IR" sz="2600" dirty="0" smtClean="0">
              <a:cs typeface="B Nazanin" pitchFamily="2" charset="-78"/>
            </a:endParaRPr>
          </a:p>
          <a:p>
            <a:pPr algn="just" rtl="1"/>
            <a:r>
              <a:rPr lang="fa-IR" sz="2600" dirty="0" smtClean="0">
                <a:cs typeface="B Nazanin" pitchFamily="2" charset="-78"/>
              </a:rPr>
              <a:t>در این مکتب ذهن را مانند چیزی می نگریستند که از زیرواحدهای مجزا یا ذهن های کوچک ساخته شده است. هر کدام از این ذهن ها با دیگران بر سر کنترل رفتار رقابت می کنند. </a:t>
            </a:r>
            <a:endParaRPr lang="en-US" sz="2600" dirty="0" smtClean="0">
              <a:cs typeface="B Nazanin" pitchFamily="2" charset="-78"/>
            </a:endParaRPr>
          </a:p>
          <a:p>
            <a:pPr algn="just" rtl="1"/>
            <a:endParaRPr lang="fa-IR" sz="2600" dirty="0" smtClean="0">
              <a:cs typeface="B Nazanin" pitchFamily="2" charset="-78"/>
            </a:endParaRPr>
          </a:p>
          <a:p>
            <a:pPr algn="just" rtl="1"/>
            <a:r>
              <a:rPr lang="fa-IR" sz="2600" dirty="0" smtClean="0">
                <a:cs typeface="B Nazanin" pitchFamily="2" charset="-78"/>
              </a:rPr>
              <a:t>در روزگار اوجش به عنوان وسیله ای برای فهم و درمان اختلالات روانی کاملاً تأثیرگذار بود.</a:t>
            </a:r>
          </a:p>
          <a:p>
            <a:pPr algn="just" rtl="1"/>
            <a:endParaRPr lang="fa-IR" sz="2600" dirty="0" smtClean="0">
              <a:cs typeface="B Nazanin" pitchFamily="2" charset="-78"/>
            </a:endParaRPr>
          </a:p>
          <a:p>
            <a:pPr algn="just" rtl="1"/>
            <a:r>
              <a:rPr lang="fa-IR" sz="2600" dirty="0" smtClean="0">
                <a:cs typeface="B Nazanin" pitchFamily="2" charset="-78"/>
              </a:rPr>
              <a:t>تمرکز روی این بود که چگونه ساختارهای ذهن مانند نهاد و خود ارتباط پویایی با هم دارند.</a:t>
            </a:r>
          </a:p>
          <a:p>
            <a:pPr algn="just" rtl="1"/>
            <a:endParaRPr lang="fa-IR" dirty="0" smtClean="0">
              <a:cs typeface="B Nazanin" pitchFamily="2" charset="-78"/>
            </a:endParaRPr>
          </a:p>
          <a:p>
            <a:pPr algn="just" rtl="1"/>
            <a:endParaRPr lang="fa-IR" dirty="0" smtClean="0">
              <a:cs typeface="B Nazanin" pitchFamily="2" charset="-78"/>
            </a:endParaRPr>
          </a:p>
          <a:p>
            <a:pPr algn="just" rtl="1"/>
            <a:endParaRPr lang="fa-IR" dirty="0" smtClean="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33</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روانکاوی</a:t>
            </a:r>
            <a:endParaRPr lang="en-US" sz="4000" dirty="0">
              <a:cs typeface="B Nazanin" pitchFamily="2" charset="-78"/>
            </a:endParaRPr>
          </a:p>
        </p:txBody>
      </p:sp>
      <p:sp>
        <p:nvSpPr>
          <p:cNvPr id="3" name="Content Placeholder 2"/>
          <p:cNvSpPr>
            <a:spLocks noGrp="1"/>
          </p:cNvSpPr>
          <p:nvPr>
            <p:ph sz="quarter" idx="1"/>
          </p:nvPr>
        </p:nvSpPr>
        <p:spPr/>
        <p:txBody>
          <a:bodyPr>
            <a:normAutofit fontScale="70000" lnSpcReduction="20000"/>
          </a:bodyPr>
          <a:lstStyle/>
          <a:p>
            <a:pPr algn="just" rtl="1"/>
            <a:r>
              <a:rPr lang="fa-IR" sz="3100" dirty="0" smtClean="0">
                <a:cs typeface="B Nazanin" pitchFamily="2" charset="-78"/>
              </a:rPr>
              <a:t>بنیانگذارش زیگموند فروید بوده است.</a:t>
            </a:r>
          </a:p>
          <a:p>
            <a:pPr algn="just" rtl="1"/>
            <a:endParaRPr lang="fa-IR" sz="3100" dirty="0" smtClean="0">
              <a:cs typeface="B Nazanin" pitchFamily="2" charset="-78"/>
            </a:endParaRPr>
          </a:p>
          <a:p>
            <a:pPr algn="just" rtl="1"/>
            <a:r>
              <a:rPr lang="fa-IR" sz="3100" dirty="0" smtClean="0">
                <a:cs typeface="B Nazanin" pitchFamily="2" charset="-78"/>
              </a:rPr>
              <a:t>فروید یک نظام سه لایه را برای آگاهی پیشنهاد داد:</a:t>
            </a:r>
          </a:p>
          <a:p>
            <a:pPr algn="just" rtl="1">
              <a:buNone/>
            </a:pPr>
            <a:endParaRPr lang="fa-IR" dirty="0" smtClean="0">
              <a:cs typeface="B Nazanin" pitchFamily="2" charset="-78"/>
            </a:endParaRPr>
          </a:p>
          <a:p>
            <a:pPr marL="822960" lvl="1" indent="-457200" algn="just" rtl="1">
              <a:buClr>
                <a:srgbClr val="00B050"/>
              </a:buClr>
              <a:buFont typeface="+mj-lt"/>
              <a:buAutoNum type="arabicPeriod"/>
            </a:pPr>
            <a:r>
              <a:rPr lang="fa-IR" sz="2500" b="1" dirty="0" smtClean="0">
                <a:cs typeface="B Nazanin" pitchFamily="2" charset="-78"/>
              </a:rPr>
              <a:t>ذهن خودآگاه</a:t>
            </a:r>
            <a:r>
              <a:rPr lang="fa-IR" sz="2500" dirty="0" smtClean="0">
                <a:cs typeface="B Nazanin" pitchFamily="2" charset="-78"/>
              </a:rPr>
              <a:t>: شامل افکار و احساساتی است که ما از آن آگاهیم و می توانیم دسترسی مستقیم داشته باشیم. همیشه قابل رویت خواهد بود.</a:t>
            </a:r>
          </a:p>
          <a:p>
            <a:pPr marL="822960" lvl="1" indent="-457200" algn="just" rtl="1">
              <a:buClr>
                <a:srgbClr val="00B050"/>
              </a:buClr>
              <a:buFont typeface="+mj-lt"/>
              <a:buAutoNum type="arabicPeriod"/>
            </a:pPr>
            <a:endParaRPr lang="en-US" sz="2500" dirty="0" smtClean="0">
              <a:cs typeface="B Nazanin" pitchFamily="2" charset="-78"/>
            </a:endParaRPr>
          </a:p>
          <a:p>
            <a:pPr marL="822960" lvl="1" indent="-457200" algn="just" rtl="1">
              <a:buClr>
                <a:srgbClr val="00B050"/>
              </a:buClr>
              <a:buFont typeface="+mj-lt"/>
              <a:buAutoNum type="arabicPeriod"/>
            </a:pPr>
            <a:r>
              <a:rPr lang="fa-IR" sz="2500" b="1" dirty="0" smtClean="0">
                <a:cs typeface="B Nazanin" pitchFamily="2" charset="-78"/>
              </a:rPr>
              <a:t>ذهن پیش آگاه</a:t>
            </a:r>
            <a:r>
              <a:rPr lang="fa-IR" sz="2500" dirty="0" smtClean="0">
                <a:cs typeface="B Nazanin" pitchFamily="2" charset="-78"/>
              </a:rPr>
              <a:t>: جنبه های از ذهن هستنند که با تلاش کردن می توانیم به سطح آگاهی بیاوریم. </a:t>
            </a:r>
          </a:p>
          <a:p>
            <a:pPr marL="822960" lvl="1" indent="-457200" algn="just" rtl="1">
              <a:buClr>
                <a:srgbClr val="00B050"/>
              </a:buClr>
              <a:buFont typeface="+mj-lt"/>
              <a:buAutoNum type="arabicPeriod"/>
            </a:pPr>
            <a:endParaRPr lang="en-US" sz="2500" dirty="0" smtClean="0">
              <a:cs typeface="B Nazanin" pitchFamily="2" charset="-78"/>
            </a:endParaRPr>
          </a:p>
          <a:p>
            <a:pPr marL="822960" lvl="1" indent="-457200" algn="just" rtl="1">
              <a:buClr>
                <a:srgbClr val="00B050"/>
              </a:buClr>
              <a:buFont typeface="+mj-lt"/>
              <a:buAutoNum type="arabicPeriod"/>
            </a:pPr>
            <a:r>
              <a:rPr lang="fa-IR" sz="2500" b="1" dirty="0" smtClean="0">
                <a:cs typeface="B Nazanin" pitchFamily="2" charset="-78"/>
              </a:rPr>
              <a:t>ذهن ناخودآگاه</a:t>
            </a:r>
            <a:r>
              <a:rPr lang="fa-IR" sz="2500" dirty="0" smtClean="0">
                <a:cs typeface="B Nazanin" pitchFamily="2" charset="-78"/>
              </a:rPr>
              <a:t>: جنبه های از ذهن که ما کاملاً از آن ناآگاهیم.</a:t>
            </a:r>
          </a:p>
          <a:p>
            <a:pPr algn="just" rtl="1">
              <a:buNone/>
            </a:pPr>
            <a:endParaRPr lang="fa-IR" dirty="0" smtClean="0">
              <a:cs typeface="B Nazanin" pitchFamily="2" charset="-78"/>
            </a:endParaRPr>
          </a:p>
          <a:p>
            <a:pPr algn="just" rtl="1"/>
            <a:r>
              <a:rPr lang="fa-IR" sz="3100" dirty="0" smtClean="0">
                <a:cs typeface="B Nazanin" pitchFamily="2" charset="-78"/>
              </a:rPr>
              <a:t>او روی نقش ذهن ناخودآگاه در تأثیر بر افکار و عملکرد تأکید می کند. آنچه که افراد آگاهی کمی از آن داشته و برآن کنترل کمتری دارند.</a:t>
            </a:r>
          </a:p>
          <a:p>
            <a:pPr algn="just" rtl="1"/>
            <a:endParaRPr lang="fa-IR" sz="3100" dirty="0" smtClean="0">
              <a:cs typeface="B Nazanin" pitchFamily="2" charset="-78"/>
            </a:endParaRPr>
          </a:p>
          <a:p>
            <a:pPr algn="just" rtl="1"/>
            <a:r>
              <a:rPr lang="fa-IR" sz="3100" dirty="0" smtClean="0">
                <a:cs typeface="B Nazanin" pitchFamily="2" charset="-78"/>
              </a:rPr>
              <a:t>این رویکرد بر ادراکات ذهنی تأکید دارد و جبرگرا است.</a:t>
            </a:r>
          </a:p>
          <a:p>
            <a:pPr algn="just" rtl="1"/>
            <a:endParaRPr lang="fa-IR" sz="2800" dirty="0" smtClean="0">
              <a:cs typeface="B Nazanin" pitchFamily="2" charset="-78"/>
            </a:endParaRPr>
          </a:p>
          <a:p>
            <a:pPr algn="just" rtl="1">
              <a:buNone/>
            </a:pPr>
            <a:endParaRPr lang="fa-IR" sz="2800" dirty="0" smtClean="0">
              <a:cs typeface="B Nazanin" pitchFamily="2" charset="-78"/>
            </a:endParaRPr>
          </a:p>
          <a:p>
            <a:pPr marL="822960" lvl="1" indent="-457200" algn="just" rtl="1">
              <a:buClr>
                <a:srgbClr val="00B050"/>
              </a:buClr>
              <a:buNone/>
            </a:pPr>
            <a:endParaRPr lang="en-US" dirty="0" smtClean="0">
              <a:cs typeface="B Nazanin" pitchFamily="2" charset="-78"/>
            </a:endParaRPr>
          </a:p>
          <a:p>
            <a:pPr marL="457200" indent="-457200" algn="just" rtl="1">
              <a:buSzPct val="72000"/>
              <a:buFont typeface="Courier New" pitchFamily="49" charset="0"/>
              <a:buChar char="o"/>
            </a:pPr>
            <a:endParaRPr lang="fa-IR" dirty="0" smtClean="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34</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روانکاوی</a:t>
            </a:r>
            <a:endParaRPr lang="en-US" sz="4000" dirty="0">
              <a:cs typeface="B Nazanin" pitchFamily="2" charset="-78"/>
            </a:endParaRPr>
          </a:p>
        </p:txBody>
      </p:sp>
      <p:sp>
        <p:nvSpPr>
          <p:cNvPr id="3" name="Content Placeholder 2"/>
          <p:cNvSpPr>
            <a:spLocks noGrp="1"/>
          </p:cNvSpPr>
          <p:nvPr>
            <p:ph sz="quarter" idx="1"/>
          </p:nvPr>
        </p:nvSpPr>
        <p:spPr/>
        <p:txBody>
          <a:bodyPr>
            <a:normAutofit lnSpcReduction="10000"/>
          </a:bodyPr>
          <a:lstStyle/>
          <a:p>
            <a:pPr algn="just" rtl="1"/>
            <a:r>
              <a:rPr lang="fa-IR" dirty="0" smtClean="0">
                <a:cs typeface="B Nazanin" pitchFamily="2" charset="-78"/>
              </a:rPr>
              <a:t>فروید عقیده دارد سازندة شخصیت انسان چیزي است که انسان در کودکی آن را فرا گرفته است. یعنی در زمانی که کنترل کمی داشته است.</a:t>
            </a:r>
          </a:p>
          <a:p>
            <a:pPr algn="just" rtl="1"/>
            <a:endParaRPr lang="fa-IR" dirty="0" smtClean="0">
              <a:cs typeface="B Nazanin" pitchFamily="2" charset="-78"/>
            </a:endParaRPr>
          </a:p>
          <a:p>
            <a:pPr algn="just" rtl="1"/>
            <a:r>
              <a:rPr lang="fa-IR" dirty="0" smtClean="0">
                <a:cs typeface="B Nazanin" pitchFamily="2" charset="-78"/>
              </a:rPr>
              <a:t>طبق این نظریه رفتار انسان در دوران کودکی ناشی از غرایز انسانی هستند و در بزرگسالی تجارب ناشی از دوران کودکی می باشند.</a:t>
            </a:r>
          </a:p>
          <a:p>
            <a:pPr algn="just" rtl="1"/>
            <a:endParaRPr lang="fa-IR" dirty="0" smtClean="0">
              <a:cs typeface="B Nazanin" pitchFamily="2" charset="-78"/>
            </a:endParaRPr>
          </a:p>
          <a:p>
            <a:pPr algn="just" rtl="1"/>
            <a:r>
              <a:rPr lang="fa-IR" dirty="0" smtClean="0">
                <a:cs typeface="B Nazanin" pitchFamily="2" charset="-78"/>
              </a:rPr>
              <a:t>فروید می پنداشت که تمام رخدادهای ذهنی شامل اشتباه های زبانی و رؤیاها، تعیین شده هستنند و هیچ چیز در فکر یا رفتار انسان نمی تواند براساس شانس رخ دهد. </a:t>
            </a:r>
          </a:p>
          <a:p>
            <a:pPr algn="just" rtl="1">
              <a:buNone/>
            </a:pPr>
            <a:r>
              <a:rPr lang="fa-IR" dirty="0" smtClean="0">
                <a:cs typeface="B Nazanin" pitchFamily="2" charset="-78"/>
              </a:rPr>
              <a:t> </a:t>
            </a:r>
          </a:p>
          <a:p>
            <a:pPr algn="just" rtl="1"/>
            <a:r>
              <a:rPr lang="fa-IR" dirty="0" smtClean="0">
                <a:cs typeface="B Nazanin" pitchFamily="2" charset="-78"/>
              </a:rPr>
              <a:t>او معتقد است که تقریبا هر چیزي که انجام می دهیم، فکر می کنیم و خواب می بینیم، توسط غرایز زندگی و مرگ، نیروهاي دست نیافتنی و نادیدنی درون مان، از پیش تعیین شده اند.</a:t>
            </a:r>
            <a:endParaRPr lang="en-US" dirty="0">
              <a:cs typeface="B Nazanin" pitchFamily="2" charset="-78"/>
            </a:endParaRPr>
          </a:p>
        </p:txBody>
      </p:sp>
      <p:sp>
        <p:nvSpPr>
          <p:cNvPr id="5" name="Rectangle 4"/>
          <p:cNvSpPr/>
          <p:nvPr/>
        </p:nvSpPr>
        <p:spPr>
          <a:xfrm>
            <a:off x="8229600" y="5791200"/>
            <a:ext cx="402674" cy="369332"/>
          </a:xfrm>
          <a:prstGeom prst="rect">
            <a:avLst/>
          </a:prstGeom>
        </p:spPr>
        <p:txBody>
          <a:bodyPr wrap="none">
            <a:spAutoFit/>
          </a:bodyPr>
          <a:lstStyle/>
          <a:p>
            <a:r>
              <a:rPr lang="fa-IR" dirty="0" smtClean="0">
                <a:cs typeface="B Nazanin" pitchFamily="2" charset="-78"/>
              </a:rPr>
              <a:t>35</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روانکاوی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فروید سه ساختار دیگر آگاهی را شرح داد:</a:t>
            </a:r>
          </a:p>
          <a:p>
            <a:pPr algn="just" rtl="1"/>
            <a:endParaRPr lang="fa-IR" dirty="0" smtClean="0">
              <a:cs typeface="B Nazanin" pitchFamily="2" charset="-78"/>
            </a:endParaRPr>
          </a:p>
          <a:p>
            <a:pPr marL="822960" lvl="1" indent="-457200" algn="just" rtl="1">
              <a:buClr>
                <a:srgbClr val="00B050"/>
              </a:buClr>
              <a:buFont typeface="+mj-lt"/>
              <a:buAutoNum type="arabicPeriod"/>
            </a:pPr>
            <a:r>
              <a:rPr lang="fa-IR" b="1" dirty="0" smtClean="0">
                <a:cs typeface="B Nazanin" pitchFamily="2" charset="-78"/>
              </a:rPr>
              <a:t>نهاد</a:t>
            </a:r>
            <a:r>
              <a:rPr lang="fa-IR" dirty="0" smtClean="0">
                <a:cs typeface="B Nazanin" pitchFamily="2" charset="-78"/>
              </a:rPr>
              <a:t>: تکانه های ناخودآگاه و تمایلاتی مثل گرسنگی را دربر می گیرد. براساس اصل لذت عمل می کند و سعی می کند خیلی زود لذات مربوط به تمایلاتش را کسب کند.</a:t>
            </a:r>
          </a:p>
          <a:p>
            <a:pPr marL="822960" lvl="1" indent="-457200" algn="just" rtl="1">
              <a:buClr>
                <a:srgbClr val="00B050"/>
              </a:buClr>
              <a:buFont typeface="+mj-lt"/>
              <a:buAutoNum type="arabicPeriod"/>
            </a:pPr>
            <a:endParaRPr lang="fa-IR" dirty="0" smtClean="0">
              <a:cs typeface="B Nazanin" pitchFamily="2" charset="-78"/>
            </a:endParaRPr>
          </a:p>
          <a:p>
            <a:pPr marL="822960" lvl="1" indent="-457200" algn="just" rtl="1">
              <a:buClr>
                <a:srgbClr val="00B050"/>
              </a:buClr>
              <a:buFont typeface="+mj-lt"/>
              <a:buAutoNum type="arabicPeriod"/>
            </a:pPr>
            <a:r>
              <a:rPr lang="fa-IR" b="1" dirty="0" smtClean="0">
                <a:cs typeface="B Nazanin" pitchFamily="2" charset="-78"/>
              </a:rPr>
              <a:t>فراخود</a:t>
            </a:r>
            <a:r>
              <a:rPr lang="fa-IR" dirty="0" smtClean="0">
                <a:cs typeface="B Nazanin" pitchFamily="2" charset="-78"/>
              </a:rPr>
              <a:t>: مسئول حس اخلاقیات ماست و براساس اصل آرمان گرایی عمل کرده و افراد را تحریک می کند که مطابق آنچه که اخلاقی یا شایسته می پندارد عمل کنند. </a:t>
            </a:r>
          </a:p>
          <a:p>
            <a:pPr marL="822960" lvl="1" indent="-457200" algn="just" rtl="1">
              <a:buClr>
                <a:srgbClr val="00B050"/>
              </a:buClr>
              <a:buFont typeface="+mj-lt"/>
              <a:buAutoNum type="arabicPeriod"/>
            </a:pPr>
            <a:endParaRPr lang="fa-IR" dirty="0" smtClean="0">
              <a:cs typeface="B Nazanin" pitchFamily="2" charset="-78"/>
            </a:endParaRPr>
          </a:p>
          <a:p>
            <a:pPr marL="822960" lvl="1" indent="-457200" algn="just" rtl="1">
              <a:buClr>
                <a:srgbClr val="00B050"/>
              </a:buClr>
              <a:buFont typeface="+mj-lt"/>
              <a:buAutoNum type="arabicPeriod"/>
            </a:pPr>
            <a:r>
              <a:rPr lang="fa-IR" b="1" dirty="0" smtClean="0">
                <a:cs typeface="B Nazanin" pitchFamily="2" charset="-78"/>
              </a:rPr>
              <a:t>خود</a:t>
            </a:r>
            <a:r>
              <a:rPr lang="fa-IR" dirty="0" smtClean="0">
                <a:cs typeface="B Nazanin" pitchFamily="2" charset="-78"/>
              </a:rPr>
              <a:t>: بین خواسته های نهاد و فراخود تعادل برقرار می کند و براساس اصل واقعیت عمل می کند و فرد را واداشته که به طریقی منطقی و واقعیت گرا عمل کند. </a:t>
            </a:r>
          </a:p>
        </p:txBody>
      </p:sp>
      <p:sp>
        <p:nvSpPr>
          <p:cNvPr id="4" name="Rectangle 3"/>
          <p:cNvSpPr/>
          <p:nvPr/>
        </p:nvSpPr>
        <p:spPr>
          <a:xfrm>
            <a:off x="8229600" y="5791200"/>
            <a:ext cx="393056" cy="369332"/>
          </a:xfrm>
          <a:prstGeom prst="rect">
            <a:avLst/>
          </a:prstGeom>
        </p:spPr>
        <p:txBody>
          <a:bodyPr wrap="none">
            <a:spAutoFit/>
          </a:bodyPr>
          <a:lstStyle/>
          <a:p>
            <a:r>
              <a:rPr lang="fa-IR" dirty="0" smtClean="0">
                <a:cs typeface="B Nazanin" pitchFamily="2" charset="-78"/>
              </a:rPr>
              <a:t>36</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روانکاوی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نهاد کاملاً در ناخودآگاه قرار دارد. خود و فراخود هر سه سطح آگاهی را اشغال می کنند.</a:t>
            </a:r>
          </a:p>
          <a:p>
            <a:pPr algn="just" rtl="1"/>
            <a:endParaRPr lang="fa-IR" dirty="0" smtClean="0">
              <a:cs typeface="B Nazanin" pitchFamily="2" charset="-78"/>
            </a:endParaRPr>
          </a:p>
          <a:p>
            <a:pPr algn="just" rtl="1"/>
            <a:r>
              <a:rPr lang="fa-IR" dirty="0" smtClean="0">
                <a:cs typeface="B Nazanin" pitchFamily="2" charset="-78"/>
              </a:rPr>
              <a:t>قسمت تعیین کننده ی این دیدگاه بین نهاد، خود و فراخود است. </a:t>
            </a:r>
          </a:p>
          <a:p>
            <a:pPr algn="just" rtl="1"/>
            <a:endParaRPr lang="fa-IR" dirty="0" smtClean="0">
              <a:cs typeface="B Nazanin" pitchFamily="2" charset="-78"/>
            </a:endParaRPr>
          </a:p>
          <a:p>
            <a:pPr algn="just" rtl="1"/>
            <a:r>
              <a:rPr lang="fa-IR" dirty="0" smtClean="0">
                <a:cs typeface="B Nazanin" pitchFamily="2" charset="-78"/>
              </a:rPr>
              <a:t>نهاد خواستار ارضای فوری تمایلش برای کسب لذت است، در حالی که فراخود از کنترل و سرکوب این امیال بنام اخلاق دفاع می کند(واپس زنی)، سپس به خود سپرده می شود که سعی می کند یک راه حل منطقی و با دوام برای این تعارض بیابد.</a:t>
            </a:r>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37</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مزایا و معایب روانکاوی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مزایا </a:t>
            </a:r>
          </a:p>
          <a:p>
            <a:pPr marL="822960" lvl="1" indent="-457200" algn="just" rtl="1">
              <a:buClr>
                <a:srgbClr val="00B050"/>
              </a:buClr>
              <a:buFont typeface="+mj-lt"/>
              <a:buAutoNum type="arabicPeriod"/>
            </a:pPr>
            <a:r>
              <a:rPr lang="fa-IR" dirty="0" smtClean="0">
                <a:cs typeface="B Nazanin" pitchFamily="2" charset="-78"/>
              </a:rPr>
              <a:t>این رویکرد توجه ما را به موضوعات ناخودآگاه و تأثیر نیروهای زیستی کشانید.</a:t>
            </a:r>
          </a:p>
          <a:p>
            <a:pPr algn="just" rtl="1"/>
            <a:endParaRPr lang="fa-IR" dirty="0" smtClean="0">
              <a:cs typeface="B Nazanin" pitchFamily="2" charset="-78"/>
            </a:endParaRPr>
          </a:p>
          <a:p>
            <a:pPr algn="just" rtl="1"/>
            <a:r>
              <a:rPr lang="fa-IR" dirty="0" smtClean="0">
                <a:cs typeface="B Nazanin" pitchFamily="2" charset="-78"/>
              </a:rPr>
              <a:t>معایب</a:t>
            </a:r>
          </a:p>
          <a:p>
            <a:pPr marL="822960" lvl="1" indent="-457200" algn="just" rtl="1">
              <a:buClr>
                <a:srgbClr val="00B050"/>
              </a:buClr>
              <a:buFont typeface="+mj-lt"/>
              <a:buAutoNum type="arabicPeriod"/>
            </a:pPr>
            <a:r>
              <a:rPr lang="fa-IR" dirty="0" smtClean="0">
                <a:cs typeface="B Nazanin" pitchFamily="2" charset="-78"/>
              </a:rPr>
              <a:t>واپس زنی یک پاسخ نادر ذهنی در مقابل آسیب های روانی است.</a:t>
            </a:r>
          </a:p>
          <a:p>
            <a:pPr marL="822960" lvl="1" indent="-457200" algn="just" rtl="1">
              <a:buClr>
                <a:srgbClr val="00B050"/>
              </a:buClr>
              <a:buFont typeface="+mj-lt"/>
              <a:buAutoNum type="arabicPeriod"/>
            </a:pPr>
            <a:r>
              <a:rPr lang="fa-IR" dirty="0" smtClean="0">
                <a:cs typeface="B Nazanin" pitchFamily="2" charset="-78"/>
              </a:rPr>
              <a:t>براساس مشاهدات عینی عنوان نشده بود.</a:t>
            </a:r>
          </a:p>
          <a:p>
            <a:pPr marL="822960" lvl="1" indent="-457200" algn="just" rtl="1">
              <a:buClr>
                <a:srgbClr val="00B050"/>
              </a:buClr>
              <a:buFont typeface="+mj-lt"/>
              <a:buAutoNum type="arabicPeriod"/>
            </a:pPr>
            <a:r>
              <a:rPr lang="fa-IR" dirty="0" smtClean="0">
                <a:cs typeface="B Nazanin" pitchFamily="2" charset="-78"/>
              </a:rPr>
              <a:t>مواداولیه آن از یادداشت های فروید در مورد بیمارانش بود که چند ساعت پس از مداوای آنها نوشته شده بود. </a:t>
            </a:r>
          </a:p>
          <a:p>
            <a:pPr marL="822960" lvl="1" indent="-457200" algn="just" rtl="1">
              <a:buClr>
                <a:srgbClr val="00B050"/>
              </a:buClr>
              <a:buFont typeface="+mj-lt"/>
              <a:buAutoNum type="arabicPeriod"/>
            </a:pPr>
            <a:r>
              <a:rPr lang="fa-IR" dirty="0" smtClean="0">
                <a:cs typeface="B Nazanin" pitchFamily="2" charset="-78"/>
              </a:rPr>
              <a:t>چند فرضیه مطرح شده را نمی توان به هیچ روشی ثابت کرد. </a:t>
            </a:r>
          </a:p>
          <a:p>
            <a:pPr marL="822960" lvl="1" indent="-457200" algn="just" rtl="1">
              <a:buClr>
                <a:srgbClr val="00B050"/>
              </a:buClr>
              <a:buFont typeface="+mj-lt"/>
              <a:buAutoNum type="arabicPeriod"/>
            </a:pPr>
            <a:r>
              <a:rPr lang="fa-IR" dirty="0" smtClean="0">
                <a:cs typeface="B Nazanin" pitchFamily="2" charset="-78"/>
              </a:rPr>
              <a:t>توضیحات ماورای واقعیت را برای شخصیت پیشنهاد می کند، همچنین نمی تواند رفتار یا خصوصیات را پیش بینی کند.</a:t>
            </a:r>
          </a:p>
          <a:p>
            <a:pPr marL="822960" lvl="1" indent="-457200" algn="just" rtl="1">
              <a:buClr>
                <a:srgbClr val="00B050"/>
              </a:buClr>
              <a:buFont typeface="+mj-lt"/>
              <a:buAutoNum type="arabicPeriod"/>
            </a:pPr>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38</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رفتارگرایی</a:t>
            </a:r>
            <a:endParaRPr lang="en-US" sz="4000" dirty="0">
              <a:cs typeface="B Nazanin" pitchFamily="2" charset="-78"/>
            </a:endParaRPr>
          </a:p>
        </p:txBody>
      </p:sp>
      <p:sp>
        <p:nvSpPr>
          <p:cNvPr id="3" name="Content Placeholder 2"/>
          <p:cNvSpPr>
            <a:spLocks noGrp="1"/>
          </p:cNvSpPr>
          <p:nvPr>
            <p:ph sz="quarter" idx="1"/>
          </p:nvPr>
        </p:nvSpPr>
        <p:spPr/>
        <p:txBody>
          <a:bodyPr>
            <a:normAutofit fontScale="77500" lnSpcReduction="20000"/>
          </a:bodyPr>
          <a:lstStyle/>
          <a:p>
            <a:pPr algn="just" rtl="1"/>
            <a:r>
              <a:rPr lang="fa-IR" sz="2800" dirty="0" smtClean="0">
                <a:cs typeface="B Nazanin" pitchFamily="2" charset="-78"/>
              </a:rPr>
              <a:t>مکتبی در روان شناسی است که اعتقاد دارد براي شناخت یک موجود زنده، نیازي به بررسی حالت هاي درونی او (مثل فکر کردن) نیست و تنها بررسی محرك هاي خارجی و رفتارهاي بیرونی آن موجود (همانند گریه کردن) کافی است.</a:t>
            </a:r>
          </a:p>
          <a:p>
            <a:pPr algn="just" rtl="1"/>
            <a:endParaRPr lang="fa-IR" sz="2800" dirty="0" smtClean="0">
              <a:cs typeface="B Nazanin" pitchFamily="2" charset="-78"/>
            </a:endParaRPr>
          </a:p>
          <a:p>
            <a:pPr algn="just" rtl="1"/>
            <a:r>
              <a:rPr lang="fa-IR" sz="2800" dirty="0" smtClean="0">
                <a:cs typeface="B Nazanin" pitchFamily="2" charset="-78"/>
              </a:rPr>
              <a:t>روانشناسی از دیدگاه رفتارگرایی، یک شاخه کاملاً تجربی و عینی از علوم طبیعی است. هدف نظري این رشته، پیش بینی و کنترل رفتار است و در روش هاي آن، درون نگري و تفسیر فعالیت هاي ناخودآگاه، جایگاه چندانی ندارند.</a:t>
            </a:r>
          </a:p>
          <a:p>
            <a:pPr algn="just" rtl="1"/>
            <a:endParaRPr lang="fa-IR" sz="2800" dirty="0" smtClean="0">
              <a:cs typeface="B Nazanin" pitchFamily="2" charset="-78"/>
            </a:endParaRPr>
          </a:p>
          <a:p>
            <a:pPr algn="just" rtl="1"/>
            <a:r>
              <a:rPr lang="fa-IR" sz="2800" dirty="0" smtClean="0">
                <a:cs typeface="B Nazanin" pitchFamily="2" charset="-78"/>
              </a:rPr>
              <a:t>این مکتب به ذهن بعنوان وسیله ای نگاه می کنند که بصورت منفعل جنبه های از محیط را در پاسخ موجود منعکس می کند. </a:t>
            </a:r>
          </a:p>
          <a:p>
            <a:pPr algn="just" rtl="1"/>
            <a:endParaRPr lang="fa-IR" sz="2800" dirty="0" smtClean="0">
              <a:cs typeface="B Nazanin" pitchFamily="2" charset="-78"/>
            </a:endParaRPr>
          </a:p>
          <a:p>
            <a:pPr algn="just" rtl="1"/>
            <a:r>
              <a:rPr lang="fa-IR" sz="2800" dirty="0" smtClean="0">
                <a:cs typeface="B Nazanin" pitchFamily="2" charset="-78"/>
              </a:rPr>
              <a:t>آنها اعتقاد داشتنند که این محیط است که فعالیت های ذهن را کنترل می کند نه ذهن.</a:t>
            </a:r>
          </a:p>
          <a:p>
            <a:pPr algn="just" rtl="1"/>
            <a:endParaRPr lang="fa-IR" sz="2800" dirty="0" smtClean="0">
              <a:cs typeface="B Nazanin" pitchFamily="2" charset="-78"/>
            </a:endParaRPr>
          </a:p>
          <a:p>
            <a:pPr algn="just" rtl="1"/>
            <a:r>
              <a:rPr lang="fa-IR" sz="2800" dirty="0" smtClean="0">
                <a:cs typeface="B Nazanin" pitchFamily="2" charset="-78"/>
              </a:rPr>
              <a:t>این مکتب روی مطالعه ی رفتار متمرکز شد. زیرا رفتار امری عینی و دیدنی است. </a:t>
            </a:r>
          </a:p>
          <a:p>
            <a:pPr algn="just" rtl="1"/>
            <a:endParaRPr lang="fa-IR" dirty="0" smtClean="0">
              <a:cs typeface="B Nazanin" pitchFamily="2" charset="-78"/>
            </a:endParaRPr>
          </a:p>
          <a:p>
            <a:pPr algn="just" rtl="1"/>
            <a:endParaRPr lang="fa-IR" dirty="0" smtClean="0">
              <a:cs typeface="B Nazanin" pitchFamily="2" charset="-78"/>
            </a:endParaRPr>
          </a:p>
          <a:p>
            <a:pPr algn="just" rtl="1"/>
            <a:endParaRPr lang="fa-IR" dirty="0" smtClean="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39</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روانشناسی چیست؟</a:t>
            </a:r>
            <a:endParaRPr lang="en-US" sz="4000" dirty="0">
              <a:cs typeface="B Nazanin" pitchFamily="2" charset="-78"/>
            </a:endParaRPr>
          </a:p>
        </p:txBody>
      </p:sp>
      <p:sp>
        <p:nvSpPr>
          <p:cNvPr id="3" name="Content Placeholder 2"/>
          <p:cNvSpPr>
            <a:spLocks noGrp="1"/>
          </p:cNvSpPr>
          <p:nvPr>
            <p:ph sz="quarter" idx="1"/>
          </p:nvPr>
        </p:nvSpPr>
        <p:spPr/>
        <p:txBody>
          <a:bodyPr>
            <a:normAutofit fontScale="92500" lnSpcReduction="10000"/>
          </a:bodyPr>
          <a:lstStyle/>
          <a:p>
            <a:pPr algn="just" rtl="1"/>
            <a:r>
              <a:rPr lang="fa-IR" sz="2600" dirty="0" smtClean="0">
                <a:cs typeface="B Nazanin" pitchFamily="2" charset="-78"/>
              </a:rPr>
              <a:t>به مطالعه علمی رفتار و فرانیدهای ذهنی گفته می شود.</a:t>
            </a:r>
          </a:p>
          <a:p>
            <a:pPr algn="just" rtl="1"/>
            <a:endParaRPr lang="fa-IR" sz="2600" dirty="0" smtClean="0">
              <a:cs typeface="B Nazanin" pitchFamily="2" charset="-78"/>
            </a:endParaRPr>
          </a:p>
          <a:p>
            <a:pPr algn="just" rtl="1"/>
            <a:r>
              <a:rPr lang="fa-IR" sz="2600" dirty="0" smtClean="0">
                <a:cs typeface="B Nazanin" pitchFamily="2" charset="-78"/>
              </a:rPr>
              <a:t>روانشناسی به عنوان یک علم براي مشاهده، توصیف، پیش بینی و تبیین رفتار از روش هاي نظامند استفاده می کند.</a:t>
            </a:r>
          </a:p>
          <a:p>
            <a:pPr algn="just" rtl="1"/>
            <a:endParaRPr lang="fa-IR" sz="2600" dirty="0" smtClean="0">
              <a:cs typeface="B Nazanin" pitchFamily="2" charset="-78"/>
            </a:endParaRPr>
          </a:p>
          <a:p>
            <a:pPr algn="just" rtl="1"/>
            <a:r>
              <a:rPr lang="fa-IR" sz="2600" dirty="0" smtClean="0">
                <a:cs typeface="B Nazanin" pitchFamily="2" charset="-78"/>
              </a:rPr>
              <a:t>رفتار هر کاري است که ما می توانیم انجام بدهیم و به صورت مستقیم قابل مشاهده است که پدیده های بیرونی و عینی هستنند که شامل راه رفتن، صحبت کردن و غیره است.</a:t>
            </a:r>
          </a:p>
          <a:p>
            <a:pPr algn="just" rtl="1"/>
            <a:endParaRPr lang="fa-IR" sz="2600" dirty="0" smtClean="0">
              <a:cs typeface="B Nazanin" pitchFamily="2" charset="-78"/>
            </a:endParaRPr>
          </a:p>
          <a:p>
            <a:pPr algn="just" rtl="1"/>
            <a:r>
              <a:rPr lang="fa-IR" sz="2600" dirty="0" smtClean="0">
                <a:cs typeface="B Nazanin" pitchFamily="2" charset="-78"/>
              </a:rPr>
              <a:t>فرایند هاي ذهنی همان افکار ، احساسات، و انگیزه هایی هستند که ما انسان ها در درون خودمان داریم و قابل مشاهده مستقیم نیستند که پدیده های درونی ذهنی هستنند مانند ادراک، استدلال، زبان.</a:t>
            </a:r>
          </a:p>
          <a:p>
            <a:pPr algn="just" rtl="1"/>
            <a:endParaRPr lang="fa-IR" sz="2800" dirty="0" smtClean="0">
              <a:cs typeface="B Nazanin" pitchFamily="2" charset="-78"/>
            </a:endParaRPr>
          </a:p>
          <a:p>
            <a:pPr algn="r" rtl="1"/>
            <a:endParaRPr lang="fa-IR" sz="2800" dirty="0" smtClean="0">
              <a:cs typeface="B Nazanin" pitchFamily="2" charset="-78"/>
            </a:endParaRPr>
          </a:p>
          <a:p>
            <a:pPr algn="r" rtl="1"/>
            <a:endParaRPr lang="en-US" sz="2800" dirty="0">
              <a:cs typeface="B Nazanin" pitchFamily="2" charset="-78"/>
            </a:endParaRPr>
          </a:p>
        </p:txBody>
      </p:sp>
      <p:sp>
        <p:nvSpPr>
          <p:cNvPr id="4" name="Rectangle 3"/>
          <p:cNvSpPr/>
          <p:nvPr/>
        </p:nvSpPr>
        <p:spPr>
          <a:xfrm>
            <a:off x="8305800" y="5791200"/>
            <a:ext cx="293670" cy="369332"/>
          </a:xfrm>
          <a:prstGeom prst="rect">
            <a:avLst/>
          </a:prstGeom>
        </p:spPr>
        <p:txBody>
          <a:bodyPr wrap="none">
            <a:spAutoFit/>
          </a:bodyPr>
          <a:lstStyle/>
          <a:p>
            <a:r>
              <a:rPr lang="fa-IR" dirty="0" smtClean="0">
                <a:cs typeface="B Nazanin" pitchFamily="2" charset="-78"/>
              </a:rPr>
              <a:t>4</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رفتارگرایی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تمام رفتارهاي ما اکتسابی است و ما هنگام تولد مانند لوح سفید و یا جعبه اي توخالی هستیم. تجربه و تعامل با محیط مارا می سازد.</a:t>
            </a:r>
          </a:p>
          <a:p>
            <a:pPr algn="just" rtl="1"/>
            <a:endParaRPr lang="fa-IR" dirty="0" smtClean="0">
              <a:cs typeface="B Nazanin" pitchFamily="2" charset="-78"/>
            </a:endParaRPr>
          </a:p>
          <a:p>
            <a:pPr algn="just" rtl="1"/>
            <a:r>
              <a:rPr lang="fa-IR" dirty="0" smtClean="0">
                <a:cs typeface="B Nazanin" pitchFamily="2" charset="-78"/>
              </a:rPr>
              <a:t>عملکردهای درونی ذهن از دید آنها بسیار پیچیده و غیر قابل اندازه گیری با روش های علمی وعینی بودند بنابراین تحقیقات تجربی خود را به رفتار سوق دادند. </a:t>
            </a:r>
          </a:p>
          <a:p>
            <a:pPr algn="just" rtl="1"/>
            <a:endParaRPr lang="fa-IR" dirty="0" smtClean="0">
              <a:cs typeface="B Nazanin" pitchFamily="2" charset="-78"/>
            </a:endParaRPr>
          </a:p>
          <a:p>
            <a:pPr algn="just" rtl="1"/>
            <a:r>
              <a:rPr lang="fa-IR" dirty="0" smtClean="0">
                <a:cs typeface="B Nazanin" pitchFamily="2" charset="-78"/>
              </a:rPr>
              <a:t>چون رفتارها قابل کمی سازی و قابل اندازه گیری هستنند برای مطالعه علمی بسیار مناسب هستنند. </a:t>
            </a:r>
          </a:p>
          <a:p>
            <a:pPr algn="just" rtl="1"/>
            <a:endParaRPr lang="fa-IR" dirty="0" smtClean="0">
              <a:cs typeface="B Nazanin" pitchFamily="2" charset="-78"/>
            </a:endParaRPr>
          </a:p>
          <a:p>
            <a:pPr algn="just" rtl="1"/>
            <a:r>
              <a:rPr lang="fa-IR" dirty="0" smtClean="0">
                <a:cs typeface="B Nazanin" pitchFamily="2" charset="-78"/>
              </a:rPr>
              <a:t>این رویکرد تحت تأثیر کار روی حیوانات و روانشناسی مقایسه ای قرار گرفت.</a:t>
            </a:r>
          </a:p>
          <a:p>
            <a:pPr algn="just" rtl="1"/>
            <a:endParaRPr lang="fa-IR" dirty="0" smtClean="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40</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رفتارگرایی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endParaRPr lang="fa-IR" dirty="0" smtClean="0">
              <a:cs typeface="B Nazanin" pitchFamily="2" charset="-78"/>
            </a:endParaRPr>
          </a:p>
          <a:p>
            <a:pPr algn="just" rtl="1"/>
            <a:r>
              <a:rPr lang="fa-IR" dirty="0" smtClean="0">
                <a:cs typeface="B Nazanin" pitchFamily="2" charset="-78"/>
              </a:rPr>
              <a:t>هدف روانشناسی بطور کلی مطالعه ی آگاهی نیست، بلکه در عوض، مطالعه ی رفتارها و شرایط پیش زمینه ای است که به آنها منجر می شود. </a:t>
            </a:r>
          </a:p>
          <a:p>
            <a:pPr algn="just" rtl="1"/>
            <a:endParaRPr lang="fa-IR" dirty="0" smtClean="0">
              <a:cs typeface="B Nazanin" pitchFamily="2" charset="-78"/>
            </a:endParaRPr>
          </a:p>
          <a:p>
            <a:pPr algn="just" rtl="1"/>
            <a:r>
              <a:rPr lang="fa-IR" dirty="0" smtClean="0">
                <a:cs typeface="B Nazanin" pitchFamily="2" charset="-78"/>
              </a:rPr>
              <a:t>مهمترین دسته ی محرک ها که بر رفتارها تأثیرگذارند، پاداش ها و تنبیه هاست.</a:t>
            </a:r>
          </a:p>
          <a:p>
            <a:pPr algn="just" rtl="1"/>
            <a:endParaRPr lang="fa-IR" dirty="0" smtClean="0">
              <a:cs typeface="B Nazanin" pitchFamily="2" charset="-78"/>
            </a:endParaRPr>
          </a:p>
          <a:p>
            <a:pPr algn="just" rtl="1"/>
            <a:r>
              <a:rPr lang="fa-IR" dirty="0" smtClean="0">
                <a:cs typeface="B Nazanin" pitchFamily="2" charset="-78"/>
              </a:rPr>
              <a:t>در این مکتب ذهن به سادگی واحدی پنداشته می شود که کار آن تبدیل محرک به پاسخ است. </a:t>
            </a:r>
          </a:p>
          <a:p>
            <a:pPr algn="just" rtl="1"/>
            <a:endParaRPr lang="fa-IR" dirty="0" smtClean="0">
              <a:cs typeface="B Nazanin" pitchFamily="2" charset="-78"/>
            </a:endParaRPr>
          </a:p>
          <a:p>
            <a:pPr algn="just" rtl="1">
              <a:buNone/>
            </a:pPr>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41</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رفتارگرایی</a:t>
            </a:r>
            <a:endParaRPr lang="en-US" sz="4000" dirty="0">
              <a:cs typeface="B Nazanin" pitchFamily="2" charset="-78"/>
            </a:endParaRPr>
          </a:p>
        </p:txBody>
      </p:sp>
      <p:sp>
        <p:nvSpPr>
          <p:cNvPr id="3" name="Content Placeholder 2"/>
          <p:cNvSpPr>
            <a:spLocks noGrp="1"/>
          </p:cNvSpPr>
          <p:nvPr>
            <p:ph sz="quarter" idx="1"/>
          </p:nvPr>
        </p:nvSpPr>
        <p:spPr/>
        <p:txBody>
          <a:bodyPr>
            <a:normAutofit fontScale="92500" lnSpcReduction="20000"/>
          </a:bodyPr>
          <a:lstStyle/>
          <a:p>
            <a:pPr algn="just" rtl="1"/>
            <a:r>
              <a:rPr lang="fa-IR" sz="2600" dirty="0" smtClean="0">
                <a:cs typeface="B Nazanin" pitchFamily="2" charset="-78"/>
              </a:rPr>
              <a:t>بنیانگذار این رویکرد جان بی.واتسون بود که از او بعنوان پدر رفتارگرایی نام بردند. ادوارد لی ثورندیک، ایوان پاولف و بورهرس فردریک اسکینر نیز بودند.</a:t>
            </a:r>
          </a:p>
          <a:p>
            <a:pPr algn="just" rtl="1"/>
            <a:endParaRPr lang="fa-IR" sz="2600" dirty="0" smtClean="0">
              <a:cs typeface="B Nazanin" pitchFamily="2" charset="-78"/>
            </a:endParaRPr>
          </a:p>
          <a:p>
            <a:pPr algn="just" rtl="1"/>
            <a:r>
              <a:rPr lang="fa-IR" sz="2600" dirty="0" smtClean="0">
                <a:cs typeface="B Nazanin" pitchFamily="2" charset="-78"/>
              </a:rPr>
              <a:t>واتسون که انسان و رفتار او را صرفا فیزیکی تفسیر می کند، در نظام فکري خود، اراده و اختیار را نفی کرده و به جبر اعتقاد دارد.</a:t>
            </a:r>
          </a:p>
          <a:p>
            <a:pPr algn="just" rtl="1"/>
            <a:endParaRPr lang="fa-IR" sz="2600" dirty="0" smtClean="0">
              <a:cs typeface="B Nazanin" pitchFamily="2" charset="-78"/>
            </a:endParaRPr>
          </a:p>
          <a:p>
            <a:pPr algn="just" rtl="1"/>
            <a:r>
              <a:rPr lang="fa-IR" sz="2600" dirty="0" smtClean="0">
                <a:cs typeface="B Nazanin" pitchFamily="2" charset="-78"/>
              </a:rPr>
              <a:t>واتسون بین پاسخ های آشکار و درونی تمایز گذاشت.</a:t>
            </a:r>
          </a:p>
          <a:p>
            <a:pPr algn="just" rtl="1"/>
            <a:endParaRPr lang="fa-IR" sz="2600" dirty="0" smtClean="0">
              <a:cs typeface="B Nazanin" pitchFamily="2" charset="-78"/>
            </a:endParaRPr>
          </a:p>
          <a:p>
            <a:pPr algn="just" rtl="1"/>
            <a:r>
              <a:rPr lang="fa-IR" sz="2600" dirty="0" smtClean="0">
                <a:cs typeface="B Nazanin" pitchFamily="2" charset="-78"/>
              </a:rPr>
              <a:t>چون بررسی و مشاهده ی پاسخ های درونی به خاطر تجهیزات محدودی که در آن زمان در دسترس داشتند، مشکل بود، مطالعات رفتارگراها روی پاسخ های آشکار متمرکز شد.</a:t>
            </a:r>
          </a:p>
          <a:p>
            <a:pPr algn="just" rtl="1"/>
            <a:endParaRPr lang="fa-IR" sz="2600" dirty="0" smtClean="0">
              <a:cs typeface="B Nazanin" pitchFamily="2" charset="-78"/>
            </a:endParaRPr>
          </a:p>
          <a:p>
            <a:pPr algn="just" rtl="1"/>
            <a:r>
              <a:rPr lang="fa-IR" sz="2600" dirty="0" smtClean="0">
                <a:cs typeface="B Nazanin" pitchFamily="2" charset="-78"/>
              </a:rPr>
              <a:t>پاولف محرک را به دو دسته شرطی و غیر شرطی تقسیم کرد. </a:t>
            </a:r>
          </a:p>
          <a:p>
            <a:pPr algn="just" rtl="1"/>
            <a:endParaRPr lang="fa-IR" dirty="0" smtClean="0">
              <a:cs typeface="B Nazanin" pitchFamily="2" charset="-78"/>
            </a:endParaRPr>
          </a:p>
          <a:p>
            <a:pPr algn="just" rtl="1"/>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square">
            <a:spAutoFit/>
          </a:bodyPr>
          <a:lstStyle/>
          <a:p>
            <a:r>
              <a:rPr lang="fa-IR" dirty="0" smtClean="0">
                <a:cs typeface="B Nazanin" pitchFamily="2" charset="-78"/>
              </a:rPr>
              <a:t>42</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200" dirty="0" smtClean="0">
                <a:cs typeface="B Nazanin" pitchFamily="2" charset="-78"/>
              </a:rPr>
              <a:t>رفتارگرایی</a:t>
            </a:r>
            <a:endParaRPr lang="en-US"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محرک غیر شرطی محرکی است که فقط خود آن پاسخ را برمی انگیزد.</a:t>
            </a:r>
          </a:p>
          <a:p>
            <a:pPr algn="just" rtl="1"/>
            <a:endParaRPr lang="fa-IR" dirty="0" smtClean="0">
              <a:cs typeface="B Nazanin" pitchFamily="2" charset="-78"/>
            </a:endParaRPr>
          </a:p>
          <a:p>
            <a:pPr algn="just" rtl="1"/>
            <a:r>
              <a:rPr lang="fa-IR" dirty="0" smtClean="0">
                <a:cs typeface="B Nazanin" pitchFamily="2" charset="-78"/>
              </a:rPr>
              <a:t>محرک شرطی محرکی است که فقط بعد از اینکه چند بار همراه با یک محرک غیر شرطی اعمال شده باشد، باعث ایجاد پاسخ شود.</a:t>
            </a:r>
          </a:p>
          <a:p>
            <a:pPr algn="just" rtl="1"/>
            <a:endParaRPr lang="fa-IR" dirty="0" smtClean="0">
              <a:cs typeface="B Nazanin" pitchFamily="2" charset="-78"/>
            </a:endParaRPr>
          </a:p>
          <a:p>
            <a:pPr algn="just" rtl="1"/>
            <a:r>
              <a:rPr lang="fa-IR" dirty="0" smtClean="0">
                <a:cs typeface="B Nazanin" pitchFamily="2" charset="-78"/>
              </a:rPr>
              <a:t>یادگیری از طریق محرک شرطی بنام شرطی شدن کلاسیک شناخته می شود. </a:t>
            </a:r>
          </a:p>
          <a:p>
            <a:pPr algn="just" rtl="1"/>
            <a:endParaRPr lang="fa-IR" dirty="0" smtClean="0">
              <a:cs typeface="B Nazanin" pitchFamily="2" charset="-78"/>
            </a:endParaRPr>
          </a:p>
          <a:p>
            <a:pPr algn="just" rtl="1"/>
            <a:r>
              <a:rPr lang="fa-IR" dirty="0" smtClean="0">
                <a:cs typeface="B Nazanin" pitchFamily="2" charset="-78"/>
              </a:rPr>
              <a:t>این یادگیری تنها به واکنش های ایجاد شده وابسته بوده و به هیچ گونه تفکر آگاهانه نیاز ندارد.  </a:t>
            </a:r>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43</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رفتارگرایی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شرطی سازی کلاسیک فقط با رفتارهای واکنشی غیرارادی سروکار داشت. </a:t>
            </a:r>
          </a:p>
          <a:p>
            <a:pPr algn="just" rtl="1"/>
            <a:endParaRPr lang="fa-IR" dirty="0" smtClean="0">
              <a:cs typeface="B Nazanin" pitchFamily="2" charset="-78"/>
            </a:endParaRPr>
          </a:p>
          <a:p>
            <a:pPr algn="just" rtl="1"/>
            <a:r>
              <a:rPr lang="fa-IR" dirty="0" smtClean="0">
                <a:cs typeface="B Nazanin" pitchFamily="2" charset="-78"/>
              </a:rPr>
              <a:t>از دید اسکینر، انسان ها مانند ماشین ها به شیوه هاي قانونمند، منظم و از پیش تعیین شده عمل می کنند.</a:t>
            </a:r>
          </a:p>
          <a:p>
            <a:pPr algn="just" rtl="1"/>
            <a:endParaRPr lang="fa-IR" dirty="0" smtClean="0">
              <a:cs typeface="B Nazanin" pitchFamily="2" charset="-78"/>
            </a:endParaRPr>
          </a:p>
          <a:p>
            <a:pPr algn="just" rtl="1"/>
            <a:r>
              <a:rPr lang="fa-IR" dirty="0" smtClean="0">
                <a:cs typeface="B Nazanin" pitchFamily="2" charset="-78"/>
              </a:rPr>
              <a:t>اسکینر مسئول شفاف سازی بیشتر ماهیت یادگیری بود که شرطی شدن عامل نامیده شد.</a:t>
            </a:r>
          </a:p>
          <a:p>
            <a:pPr algn="just" rtl="1"/>
            <a:endParaRPr lang="fa-IR" dirty="0" smtClean="0">
              <a:cs typeface="B Nazanin" pitchFamily="2" charset="-78"/>
            </a:endParaRPr>
          </a:p>
          <a:p>
            <a:pPr algn="just" rtl="1"/>
            <a:r>
              <a:rPr lang="fa-IR" dirty="0" smtClean="0">
                <a:cs typeface="B Nazanin" pitchFamily="2" charset="-78"/>
              </a:rPr>
              <a:t>شرطی شدن عامل به هرگونه فعالیت حرکتی ارادی وابسته است و نوعی از یادگیری است که در آن یک رفتار با دریافت یک پاداش متعاقب آن مستحکم تر شده و با دریافت تنبیه کاهش می یابد. </a:t>
            </a:r>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44</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رفتارگرایی</a:t>
            </a:r>
            <a:endParaRPr lang="en-US" sz="4000" dirty="0">
              <a:cs typeface="B Nazanin" pitchFamily="2" charset="-78"/>
            </a:endParaRPr>
          </a:p>
        </p:txBody>
      </p:sp>
      <p:sp>
        <p:nvSpPr>
          <p:cNvPr id="3" name="Content Placeholder 2"/>
          <p:cNvSpPr>
            <a:spLocks noGrp="1"/>
          </p:cNvSpPr>
          <p:nvPr>
            <p:ph sz="quarter" idx="1"/>
          </p:nvPr>
        </p:nvSpPr>
        <p:spPr/>
        <p:txBody>
          <a:bodyPr>
            <a:normAutofit fontScale="92500" lnSpcReduction="20000"/>
          </a:bodyPr>
          <a:lstStyle/>
          <a:p>
            <a:pPr algn="just" rtl="1"/>
            <a:r>
              <a:rPr lang="fa-IR" dirty="0" smtClean="0">
                <a:cs typeface="B Nazanin" pitchFamily="2" charset="-78"/>
              </a:rPr>
              <a:t>تولمن پنج عامل را آعازکننده ی رفتار می دانست:</a:t>
            </a:r>
          </a:p>
          <a:p>
            <a:pPr algn="just" rtl="1">
              <a:buNone/>
            </a:pPr>
            <a:endParaRPr lang="fa-IR" dirty="0" smtClean="0">
              <a:cs typeface="B Nazanin" pitchFamily="2" charset="-78"/>
            </a:endParaRPr>
          </a:p>
          <a:p>
            <a:pPr marL="822960" lvl="1" indent="-457200" algn="just" rtl="1">
              <a:buClr>
                <a:srgbClr val="00B050"/>
              </a:buClr>
              <a:buFont typeface="+mj-lt"/>
              <a:buAutoNum type="arabicPeriod"/>
            </a:pPr>
            <a:r>
              <a:rPr lang="fa-IR" dirty="0" smtClean="0">
                <a:cs typeface="B Nazanin" pitchFamily="2" charset="-78"/>
              </a:rPr>
              <a:t>محرک های محیطی</a:t>
            </a:r>
            <a:r>
              <a:rPr lang="fa-I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S</a:t>
            </a:r>
            <a:r>
              <a:rPr lang="fa-IR" dirty="0" smtClean="0">
                <a:latin typeface="Times New Roman" pitchFamily="18" charset="0"/>
                <a:cs typeface="Times New Roman" pitchFamily="18" charset="0"/>
              </a:rPr>
              <a:t>)</a:t>
            </a:r>
          </a:p>
          <a:p>
            <a:pPr marL="822960" lvl="1" indent="-457200" algn="just" rtl="1">
              <a:buClr>
                <a:srgbClr val="00B050"/>
              </a:buClr>
              <a:buFont typeface="+mj-lt"/>
              <a:buAutoNum type="arabicPeriod"/>
            </a:pPr>
            <a:r>
              <a:rPr lang="fa-IR" dirty="0" smtClean="0">
                <a:cs typeface="B Nazanin" pitchFamily="2" charset="-78"/>
              </a:rPr>
              <a:t>تمایلات فیزیولوژیک(</a:t>
            </a:r>
            <a:r>
              <a:rPr lang="en-US" dirty="0" smtClean="0">
                <a:cs typeface="B Nazanin" pitchFamily="2" charset="-78"/>
              </a:rPr>
              <a:t>P</a:t>
            </a:r>
            <a:r>
              <a:rPr lang="fa-IR" dirty="0" smtClean="0">
                <a:cs typeface="B Nazanin" pitchFamily="2" charset="-78"/>
              </a:rPr>
              <a:t>)</a:t>
            </a:r>
          </a:p>
          <a:p>
            <a:pPr marL="822960" lvl="1" indent="-457200" algn="just" rtl="1">
              <a:buClr>
                <a:srgbClr val="00B050"/>
              </a:buClr>
              <a:buFont typeface="+mj-lt"/>
              <a:buAutoNum type="arabicPeriod"/>
            </a:pPr>
            <a:r>
              <a:rPr lang="fa-IR" dirty="0" smtClean="0">
                <a:cs typeface="B Nazanin" pitchFamily="2" charset="-78"/>
              </a:rPr>
              <a:t>وراثت(</a:t>
            </a:r>
            <a:r>
              <a:rPr lang="en-US" dirty="0" smtClean="0">
                <a:cs typeface="B Nazanin" pitchFamily="2" charset="-78"/>
              </a:rPr>
              <a:t>H</a:t>
            </a:r>
            <a:r>
              <a:rPr lang="fa-IR" dirty="0" smtClean="0">
                <a:cs typeface="B Nazanin" pitchFamily="2" charset="-78"/>
              </a:rPr>
              <a:t>)</a:t>
            </a:r>
          </a:p>
          <a:p>
            <a:pPr marL="822960" lvl="1" indent="-457200" algn="just" rtl="1">
              <a:buClr>
                <a:srgbClr val="00B050"/>
              </a:buClr>
              <a:buFont typeface="+mj-lt"/>
              <a:buAutoNum type="arabicPeriod"/>
            </a:pPr>
            <a:r>
              <a:rPr lang="fa-IR" dirty="0" smtClean="0">
                <a:cs typeface="B Nazanin" pitchFamily="2" charset="-78"/>
              </a:rPr>
              <a:t>آموزش قبلی(</a:t>
            </a:r>
            <a:r>
              <a:rPr lang="en-US" dirty="0" smtClean="0">
                <a:cs typeface="B Nazanin" pitchFamily="2" charset="-78"/>
              </a:rPr>
              <a:t>T</a:t>
            </a:r>
            <a:r>
              <a:rPr lang="fa-IR" dirty="0" smtClean="0">
                <a:cs typeface="B Nazanin" pitchFamily="2" charset="-78"/>
              </a:rPr>
              <a:t>)</a:t>
            </a:r>
          </a:p>
          <a:p>
            <a:pPr marL="822960" lvl="1" indent="-457200" algn="just" rtl="1">
              <a:buClr>
                <a:srgbClr val="00B050"/>
              </a:buClr>
              <a:buFont typeface="+mj-lt"/>
              <a:buAutoNum type="arabicPeriod"/>
            </a:pPr>
            <a:r>
              <a:rPr lang="fa-IR" dirty="0" smtClean="0">
                <a:cs typeface="B Nazanin" pitchFamily="2" charset="-78"/>
              </a:rPr>
              <a:t>سن(</a:t>
            </a:r>
            <a:r>
              <a:rPr lang="en-US" dirty="0" smtClean="0">
                <a:cs typeface="B Nazanin" pitchFamily="2" charset="-78"/>
              </a:rPr>
              <a:t>A</a:t>
            </a:r>
            <a:r>
              <a:rPr lang="fa-IR" dirty="0" smtClean="0">
                <a:cs typeface="B Nazanin" pitchFamily="2" charset="-78"/>
              </a:rPr>
              <a:t>)</a:t>
            </a:r>
          </a:p>
          <a:p>
            <a:pPr marL="457200" indent="-457200" algn="just" rtl="1"/>
            <a:r>
              <a:rPr lang="fa-IR" dirty="0" smtClean="0">
                <a:cs typeface="B Nazanin" pitchFamily="2" charset="-78"/>
              </a:rPr>
              <a:t>مابین این عوامل آغازکننده و رفتارهای نهایی چیزهای هست که آنها را متغیرهای مداخله گر نامید. </a:t>
            </a:r>
          </a:p>
          <a:p>
            <a:pPr marL="457200" indent="-457200" algn="just" rtl="1"/>
            <a:endParaRPr lang="fa-IR" dirty="0" smtClean="0">
              <a:cs typeface="B Nazanin" pitchFamily="2" charset="-78"/>
            </a:endParaRPr>
          </a:p>
          <a:p>
            <a:pPr marL="457200" indent="-457200" algn="just" rtl="1"/>
            <a:r>
              <a:rPr lang="fa-IR" dirty="0" smtClean="0">
                <a:cs typeface="B Nazanin" pitchFamily="2" charset="-78"/>
              </a:rPr>
              <a:t>این متغیرها تعیین کننده رفتار هستنند. آنها فرایندهای درونی هستنند که حالت محرک اولیه را به رفتار پیوند می دهند. </a:t>
            </a:r>
          </a:p>
          <a:p>
            <a:pPr marL="457200" indent="-457200" algn="just" rtl="1"/>
            <a:endParaRPr lang="fa-IR" dirty="0" smtClean="0">
              <a:cs typeface="B Nazanin" pitchFamily="2" charset="-78"/>
            </a:endParaRPr>
          </a:p>
          <a:p>
            <a:pPr marL="457200" indent="-457200" algn="just" rtl="1"/>
            <a:r>
              <a:rPr lang="fa-IR" dirty="0" smtClean="0">
                <a:cs typeface="B Nazanin" pitchFamily="2" charset="-78"/>
              </a:rPr>
              <a:t>متغیرهای مداخله گر تلاش رفتارگراها برای عینی کردن حالت های درونی ذهنی بودند. </a:t>
            </a:r>
            <a:endParaRPr lang="en-US" dirty="0">
              <a:cs typeface="B Nazanin" pitchFamily="2" charset="-78"/>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7" name="Rectangle 3"/>
          <p:cNvSpPr>
            <a:spLocks noChangeArrowheads="1"/>
          </p:cNvSpPr>
          <p:nvPr/>
        </p:nvSpPr>
        <p:spPr bwMode="auto">
          <a:xfrm>
            <a:off x="0" y="695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8"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14400" y="2743200"/>
            <a:ext cx="2514600" cy="409575"/>
          </a:xfrm>
          <a:prstGeom prst="rect">
            <a:avLst/>
          </a:prstGeom>
          <a:noFill/>
        </p:spPr>
      </p:pic>
      <p:sp>
        <p:nvSpPr>
          <p:cNvPr id="1030" name="Rectangle 6"/>
          <p:cNvSpPr>
            <a:spLocks noChangeArrowheads="1"/>
          </p:cNvSpPr>
          <p:nvPr/>
        </p:nvSpPr>
        <p:spPr bwMode="auto">
          <a:xfrm>
            <a:off x="0" y="866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8229600" y="5791200"/>
            <a:ext cx="402674" cy="369332"/>
          </a:xfrm>
          <a:prstGeom prst="rect">
            <a:avLst/>
          </a:prstGeom>
        </p:spPr>
        <p:txBody>
          <a:bodyPr wrap="none">
            <a:spAutoFit/>
          </a:bodyPr>
          <a:lstStyle/>
          <a:p>
            <a:r>
              <a:rPr lang="fa-IR" dirty="0" smtClean="0">
                <a:cs typeface="B Nazanin" pitchFamily="2" charset="-78"/>
              </a:rPr>
              <a:t>45</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مزایا و معایب رفتارگرایی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مزایا</a:t>
            </a:r>
          </a:p>
          <a:p>
            <a:pPr marL="822960" lvl="1" indent="-457200" algn="just" rtl="1">
              <a:buClr>
                <a:srgbClr val="00B050"/>
              </a:buClr>
              <a:buFont typeface="+mj-lt"/>
              <a:buAutoNum type="arabicPeriod"/>
            </a:pPr>
            <a:r>
              <a:rPr lang="fa-IR" dirty="0" smtClean="0">
                <a:cs typeface="B Nazanin" pitchFamily="2" charset="-78"/>
              </a:rPr>
              <a:t>روش کاملاً عینی و علمی برای رفتار بود. </a:t>
            </a:r>
          </a:p>
          <a:p>
            <a:pPr marL="822960" lvl="1" indent="-457200" algn="just" rtl="1">
              <a:buClr>
                <a:srgbClr val="00B050"/>
              </a:buClr>
              <a:buFont typeface="+mj-lt"/>
              <a:buAutoNum type="arabicPeriod"/>
            </a:pPr>
            <a:r>
              <a:rPr lang="fa-IR" dirty="0" smtClean="0">
                <a:cs typeface="B Nazanin" pitchFamily="2" charset="-78"/>
              </a:rPr>
              <a:t>روش های علمی خیلی سختگیرانه بوده، بنابراین نتایج صحیح تر و قابل اعتمادتر است.</a:t>
            </a:r>
          </a:p>
          <a:p>
            <a:pPr marL="822960" lvl="1" indent="-457200" algn="just" rtl="1">
              <a:buClr>
                <a:srgbClr val="00B050"/>
              </a:buClr>
              <a:buFont typeface="+mj-lt"/>
              <a:buAutoNum type="arabicPeriod"/>
            </a:pPr>
            <a:r>
              <a:rPr lang="fa-IR" dirty="0" smtClean="0">
                <a:cs typeface="B Nazanin" pitchFamily="2" charset="-78"/>
              </a:rPr>
              <a:t>حدود پنجاه سال الگوی برتر تحقیق در مطالعلت روانشناسی بوده است.</a:t>
            </a:r>
          </a:p>
          <a:p>
            <a:pPr marL="822960" lvl="1" indent="-457200" algn="just" rtl="1">
              <a:buClr>
                <a:srgbClr val="00B050"/>
              </a:buClr>
              <a:buFont typeface="+mj-lt"/>
              <a:buAutoNum type="arabicPeriod"/>
            </a:pPr>
            <a:r>
              <a:rPr lang="fa-IR" dirty="0" smtClean="0">
                <a:cs typeface="B Nazanin" pitchFamily="2" charset="-78"/>
              </a:rPr>
              <a:t>مطالعه ی کنترل شده و اصولی رفتار را امکانپذیر کرده بود.</a:t>
            </a:r>
          </a:p>
          <a:p>
            <a:pPr marL="822960" lvl="1" indent="-457200" algn="just" rtl="1">
              <a:buClr>
                <a:srgbClr val="00B050"/>
              </a:buClr>
              <a:buNone/>
            </a:pPr>
            <a:endParaRPr lang="fa-IR" dirty="0" smtClean="0">
              <a:cs typeface="B Nazanin" pitchFamily="2" charset="-78"/>
            </a:endParaRPr>
          </a:p>
          <a:p>
            <a:pPr algn="just" rtl="1"/>
            <a:r>
              <a:rPr lang="fa-IR" dirty="0" smtClean="0">
                <a:cs typeface="B Nazanin" pitchFamily="2" charset="-78"/>
              </a:rPr>
              <a:t>معایب</a:t>
            </a:r>
          </a:p>
          <a:p>
            <a:pPr marL="822960" lvl="1" indent="-457200" algn="just" rtl="1">
              <a:buClr>
                <a:srgbClr val="00B050"/>
              </a:buClr>
              <a:buFont typeface="+mj-lt"/>
              <a:buAutoNum type="arabicPeriod"/>
            </a:pPr>
            <a:r>
              <a:rPr lang="fa-IR" dirty="0" smtClean="0">
                <a:cs typeface="B Nazanin" pitchFamily="2" charset="-78"/>
              </a:rPr>
              <a:t>رها کردن هوشیاری و ذهن بزرگترین نقطه ضعف این مکتب بود.</a:t>
            </a:r>
          </a:p>
          <a:p>
            <a:pPr marL="822960" lvl="1" indent="-457200" algn="just" rtl="1">
              <a:buClr>
                <a:srgbClr val="00B050"/>
              </a:buClr>
              <a:buFont typeface="+mj-lt"/>
              <a:buAutoNum type="arabicPeriod"/>
            </a:pPr>
            <a:r>
              <a:rPr lang="fa-IR" dirty="0" smtClean="0">
                <a:cs typeface="B Nazanin" pitchFamily="2" charset="-78"/>
              </a:rPr>
              <a:t>حیوانات می توانند رفتارها را از راه تجربه کسب کنند، بدون اینکه در معرض هرگونه پاداشی قرار گرفته باشند(یادگیری تأخیری). </a:t>
            </a:r>
          </a:p>
          <a:p>
            <a:pPr marL="822960" lvl="1" indent="-457200" algn="just" rtl="1">
              <a:buClr>
                <a:srgbClr val="00B050"/>
              </a:buClr>
              <a:buFont typeface="+mj-lt"/>
              <a:buAutoNum type="arabicPeriod"/>
            </a:pPr>
            <a:r>
              <a:rPr lang="fa-IR" dirty="0" smtClean="0">
                <a:cs typeface="B Nazanin" pitchFamily="2" charset="-78"/>
              </a:rPr>
              <a:t>شاید فهم کامل متغیرهای مداخله گر امکانپذیر نباشد.</a:t>
            </a:r>
          </a:p>
          <a:p>
            <a:pPr marL="822960" lvl="1" indent="-457200" algn="just" rtl="1">
              <a:buClr>
                <a:srgbClr val="00B050"/>
              </a:buClr>
              <a:buNone/>
            </a:pPr>
            <a:endParaRPr lang="en-US" dirty="0">
              <a:cs typeface="B Nazanin" pitchFamily="2" charset="-78"/>
            </a:endParaRPr>
          </a:p>
        </p:txBody>
      </p:sp>
      <p:sp>
        <p:nvSpPr>
          <p:cNvPr id="5" name="Rectangle 4"/>
          <p:cNvSpPr/>
          <p:nvPr/>
        </p:nvSpPr>
        <p:spPr>
          <a:xfrm>
            <a:off x="8229600" y="5791200"/>
            <a:ext cx="393056" cy="369332"/>
          </a:xfrm>
          <a:prstGeom prst="rect">
            <a:avLst/>
          </a:prstGeom>
        </p:spPr>
        <p:txBody>
          <a:bodyPr wrap="none">
            <a:spAutoFit/>
          </a:bodyPr>
          <a:lstStyle/>
          <a:p>
            <a:r>
              <a:rPr lang="fa-IR" dirty="0" smtClean="0">
                <a:cs typeface="B Nazanin" pitchFamily="2" charset="-78"/>
              </a:rPr>
              <a:t>46</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مزایا ومعایب رفتارگرایی</a:t>
            </a:r>
            <a:endParaRPr lang="en-US" sz="4000" dirty="0">
              <a:cs typeface="B Nazanin" pitchFamily="2" charset="-78"/>
            </a:endParaRPr>
          </a:p>
        </p:txBody>
      </p:sp>
      <p:sp>
        <p:nvSpPr>
          <p:cNvPr id="3" name="Content Placeholder 2"/>
          <p:cNvSpPr>
            <a:spLocks noGrp="1"/>
          </p:cNvSpPr>
          <p:nvPr>
            <p:ph sz="quarter" idx="1"/>
          </p:nvPr>
        </p:nvSpPr>
        <p:spPr/>
        <p:txBody>
          <a:bodyPr/>
          <a:lstStyle/>
          <a:p>
            <a:pPr marL="822960" lvl="1" indent="-457200" algn="just" rtl="1">
              <a:buClr>
                <a:srgbClr val="00B050"/>
              </a:buClr>
              <a:buFont typeface="+mj-lt"/>
              <a:buAutoNum type="arabicPeriod" startAt="4"/>
            </a:pPr>
            <a:endParaRPr lang="fa-IR" dirty="0" smtClean="0">
              <a:cs typeface="B Nazanin" pitchFamily="2" charset="-78"/>
            </a:endParaRPr>
          </a:p>
          <a:p>
            <a:pPr marL="822960" lvl="1" indent="-457200" algn="just" rtl="1">
              <a:buClr>
                <a:srgbClr val="00B050"/>
              </a:buClr>
              <a:buFont typeface="+mj-lt"/>
              <a:buAutoNum type="arabicPeriod" startAt="4"/>
            </a:pPr>
            <a:r>
              <a:rPr lang="fa-IR" dirty="0" smtClean="0">
                <a:cs typeface="B Nazanin" pitchFamily="2" charset="-78"/>
              </a:rPr>
              <a:t>یک رویکرد ماشینی است زیرا آگاهی، ذهن، تجربه و هیجانات را مورد عفلت قرار می دهد.</a:t>
            </a:r>
          </a:p>
          <a:p>
            <a:pPr marL="822960" lvl="1" indent="-457200" algn="just" rtl="1">
              <a:buClr>
                <a:srgbClr val="00B050"/>
              </a:buClr>
              <a:buFont typeface="+mj-lt"/>
              <a:buAutoNum type="arabicPeriod" startAt="4"/>
            </a:pPr>
            <a:endParaRPr lang="fa-IR" dirty="0" smtClean="0">
              <a:cs typeface="B Nazanin" pitchFamily="2" charset="-78"/>
            </a:endParaRPr>
          </a:p>
          <a:p>
            <a:pPr marL="822960" lvl="1" indent="-457200" algn="just" rtl="1">
              <a:buClr>
                <a:srgbClr val="00B050"/>
              </a:buClr>
              <a:buFont typeface="+mj-lt"/>
              <a:buAutoNum type="arabicPeriod" startAt="4"/>
            </a:pPr>
            <a:r>
              <a:rPr lang="fa-IR" dirty="0" smtClean="0">
                <a:cs typeface="B Nazanin" pitchFamily="2" charset="-78"/>
              </a:rPr>
              <a:t>جبرگرایانه است زیرا نقش عوامل درونی مانند انگیزش و تفکر را بیش از حد ناچیز شمرده است.  </a:t>
            </a:r>
            <a:endParaRPr lang="en-US" dirty="0">
              <a:cs typeface="B Nazanin" pitchFamily="2" charset="-78"/>
            </a:endParaRPr>
          </a:p>
        </p:txBody>
      </p:sp>
      <p:sp>
        <p:nvSpPr>
          <p:cNvPr id="4" name="Rectangle 3"/>
          <p:cNvSpPr/>
          <p:nvPr/>
        </p:nvSpPr>
        <p:spPr>
          <a:xfrm>
            <a:off x="8229600" y="5791200"/>
            <a:ext cx="402674" cy="369332"/>
          </a:xfrm>
          <a:prstGeom prst="rect">
            <a:avLst/>
          </a:prstGeom>
        </p:spPr>
        <p:txBody>
          <a:bodyPr wrap="none">
            <a:spAutoFit/>
          </a:bodyPr>
          <a:lstStyle/>
          <a:p>
            <a:r>
              <a:rPr lang="fa-IR" dirty="0" smtClean="0">
                <a:cs typeface="B Nazanin" pitchFamily="2" charset="-78"/>
              </a:rPr>
              <a:t>47</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676400"/>
            <a:ext cx="6172200" cy="1894362"/>
          </a:xfrm>
        </p:spPr>
        <p:txBody>
          <a:bodyPr>
            <a:normAutofit/>
          </a:bodyPr>
          <a:lstStyle/>
          <a:p>
            <a:pPr algn="ctr" rtl="1"/>
            <a:r>
              <a:rPr lang="fa-IR" sz="6000" dirty="0" smtClean="0">
                <a:cs typeface="B Nazanin" pitchFamily="2" charset="-78"/>
              </a:rPr>
              <a:t>  با تشکر</a:t>
            </a:r>
            <a:endParaRPr lang="en-US" sz="6000" dirty="0">
              <a:cs typeface="B Nazanin" pitchFamily="2" charset="-78"/>
            </a:endParaRPr>
          </a:p>
        </p:txBody>
      </p:sp>
      <p:sp>
        <p:nvSpPr>
          <p:cNvPr id="4" name="Rectangle 3"/>
          <p:cNvSpPr/>
          <p:nvPr/>
        </p:nvSpPr>
        <p:spPr>
          <a:xfrm>
            <a:off x="1447800" y="5029200"/>
            <a:ext cx="402674" cy="369332"/>
          </a:xfrm>
          <a:prstGeom prst="rect">
            <a:avLst/>
          </a:prstGeom>
        </p:spPr>
        <p:txBody>
          <a:bodyPr wrap="none">
            <a:spAutoFit/>
          </a:bodyPr>
          <a:lstStyle/>
          <a:p>
            <a:r>
              <a:rPr lang="fa-IR" dirty="0" smtClean="0">
                <a:cs typeface="B Nazanin" pitchFamily="2" charset="-78"/>
              </a:rPr>
              <a:t>48</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تاریخچه</a:t>
            </a:r>
            <a:endParaRPr lang="en-US" sz="4000" dirty="0">
              <a:cs typeface="B Nazanin" pitchFamily="2" charset="-78"/>
            </a:endParaRPr>
          </a:p>
        </p:txBody>
      </p:sp>
      <p:sp>
        <p:nvSpPr>
          <p:cNvPr id="3" name="Content Placeholder 2"/>
          <p:cNvSpPr>
            <a:spLocks noGrp="1"/>
          </p:cNvSpPr>
          <p:nvPr>
            <p:ph sz="quarter" idx="1"/>
          </p:nvPr>
        </p:nvSpPr>
        <p:spPr/>
        <p:txBody>
          <a:bodyPr>
            <a:normAutofit/>
          </a:bodyPr>
          <a:lstStyle/>
          <a:p>
            <a:pPr algn="just" rtl="1"/>
            <a:endParaRPr lang="fa-IR" sz="2800" dirty="0" smtClean="0">
              <a:cs typeface="B Nazanin" pitchFamily="2" charset="-78"/>
            </a:endParaRPr>
          </a:p>
          <a:p>
            <a:pPr algn="just" rtl="1"/>
            <a:r>
              <a:rPr lang="fa-IR" dirty="0" smtClean="0">
                <a:cs typeface="B Nazanin" pitchFamily="2" charset="-78"/>
              </a:rPr>
              <a:t>در ابتدا روانشناس ها به تکنیک های درون بینی و پدیده شناسی تکیه کردند.</a:t>
            </a:r>
          </a:p>
          <a:p>
            <a:pPr algn="just" rtl="1"/>
            <a:endParaRPr lang="fa-IR" dirty="0" smtClean="0">
              <a:cs typeface="B Nazanin" pitchFamily="2" charset="-78"/>
            </a:endParaRPr>
          </a:p>
          <a:p>
            <a:pPr algn="just" rtl="1"/>
            <a:r>
              <a:rPr lang="fa-IR" dirty="0" smtClean="0">
                <a:cs typeface="B Nazanin" pitchFamily="2" charset="-78"/>
              </a:rPr>
              <a:t>روانشناس های امروزی از پرسش نامه ها و بررسی های میدانی استفاده کرده، مطالعات موردی درباره یک فرد را تحلیل کرده و رفتارهای فرد را در محیط عادی از طریق مشاهده ی طبیعی ثبت می کنند. </a:t>
            </a:r>
          </a:p>
          <a:p>
            <a:pPr algn="just" rtl="1"/>
            <a:endParaRPr lang="fa-IR" dirty="0" smtClean="0">
              <a:cs typeface="B Nazanin" pitchFamily="2" charset="-78"/>
            </a:endParaRPr>
          </a:p>
          <a:p>
            <a:pPr algn="just" rtl="1"/>
            <a:r>
              <a:rPr lang="fa-IR" dirty="0" smtClean="0">
                <a:cs typeface="B Nazanin" pitchFamily="2" charset="-78"/>
              </a:rPr>
              <a:t>تعدادی از روانشناس های امروزی در قلمرو رشته های علوم اعصاب و هوش مصنوعی گام نهاده و بخوبی از روش شناسی آن رویکردها نیز استفاده می کنند. </a:t>
            </a:r>
            <a:endParaRPr lang="en-US" dirty="0">
              <a:cs typeface="B Nazanin" pitchFamily="2" charset="-78"/>
            </a:endParaRPr>
          </a:p>
        </p:txBody>
      </p:sp>
      <p:sp>
        <p:nvSpPr>
          <p:cNvPr id="4" name="Rectangle 3"/>
          <p:cNvSpPr/>
          <p:nvPr/>
        </p:nvSpPr>
        <p:spPr>
          <a:xfrm>
            <a:off x="8305800" y="5791200"/>
            <a:ext cx="293670" cy="369332"/>
          </a:xfrm>
          <a:prstGeom prst="rect">
            <a:avLst/>
          </a:prstGeom>
        </p:spPr>
        <p:txBody>
          <a:bodyPr wrap="none">
            <a:spAutoFit/>
          </a:bodyPr>
          <a:lstStyle/>
          <a:p>
            <a:r>
              <a:rPr lang="fa-IR" dirty="0" smtClean="0">
                <a:cs typeface="B Nazanin" pitchFamily="2" charset="-78"/>
              </a:rPr>
              <a:t>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ارزیابی رویکرد روانشناسی</a:t>
            </a:r>
            <a:endParaRPr lang="fa-IR" sz="4000" dirty="0">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روانشناسی اولین رشته ای بود که بصورت اصولی آزمایش های تجربی را برای مطالعه ی ذهن بکار بست. بنابراین با نظریه های متفاوتی مواجه شد.</a:t>
            </a:r>
          </a:p>
          <a:p>
            <a:pPr algn="just" rtl="1"/>
            <a:endParaRPr lang="fa-IR" dirty="0" smtClean="0">
              <a:cs typeface="B Nazanin" pitchFamily="2" charset="-78"/>
            </a:endParaRPr>
          </a:p>
          <a:p>
            <a:pPr algn="just" rtl="1"/>
            <a:r>
              <a:rPr lang="fa-IR" dirty="0" smtClean="0">
                <a:cs typeface="B Nazanin" pitchFamily="2" charset="-78"/>
              </a:rPr>
              <a:t>یک وظیفه ی بسیار مشکل داشتنند؛ تلاش برای فهم مسائلی که در آن زمان براحتی نمی توانستند مشاهده کنند یا اندازه بگیرند. </a:t>
            </a:r>
          </a:p>
          <a:p>
            <a:pPr algn="just" rtl="1"/>
            <a:endParaRPr lang="fa-IR" dirty="0" smtClean="0">
              <a:cs typeface="B Nazanin" pitchFamily="2" charset="-78"/>
            </a:endParaRPr>
          </a:p>
          <a:p>
            <a:pPr algn="just" rtl="1"/>
            <a:r>
              <a:rPr lang="fa-IR" dirty="0" smtClean="0">
                <a:cs typeface="B Nazanin" pitchFamily="2" charset="-78"/>
              </a:rPr>
              <a:t> یک نظریه ی کلی و چارچوب گونه برای روانشناس ها وجود نداشت تا در آن چارچوب کار کنند. </a:t>
            </a:r>
          </a:p>
          <a:p>
            <a:pPr algn="just" rtl="1"/>
            <a:endParaRPr lang="fa-IR" dirty="0" smtClean="0">
              <a:cs typeface="B Nazanin" pitchFamily="2" charset="-78"/>
            </a:endParaRPr>
          </a:p>
          <a:p>
            <a:pPr algn="just" rtl="1"/>
            <a:endParaRPr lang="en-US" dirty="0">
              <a:cs typeface="B Nazanin" pitchFamily="2" charset="-78"/>
            </a:endParaRPr>
          </a:p>
        </p:txBody>
      </p:sp>
      <p:sp>
        <p:nvSpPr>
          <p:cNvPr id="4" name="Rectangle 3"/>
          <p:cNvSpPr/>
          <p:nvPr/>
        </p:nvSpPr>
        <p:spPr>
          <a:xfrm>
            <a:off x="8305800" y="5791200"/>
            <a:ext cx="284052" cy="369332"/>
          </a:xfrm>
          <a:prstGeom prst="rect">
            <a:avLst/>
          </a:prstGeom>
        </p:spPr>
        <p:txBody>
          <a:bodyPr wrap="none">
            <a:spAutoFit/>
          </a:bodyPr>
          <a:lstStyle/>
          <a:p>
            <a:r>
              <a:rPr lang="fa-IR" dirty="0" smtClean="0">
                <a:cs typeface="B Nazanin" pitchFamily="2" charset="-78"/>
              </a:rPr>
              <a:t>6</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نظریه های روانشناسی</a:t>
            </a:r>
            <a:endParaRPr lang="en-US" sz="4000" dirty="0">
              <a:cs typeface="B Nazanin" pitchFamily="2" charset="-78"/>
            </a:endParaRPr>
          </a:p>
        </p:txBody>
      </p:sp>
      <p:sp>
        <p:nvSpPr>
          <p:cNvPr id="3" name="Content Placeholder 2"/>
          <p:cNvSpPr>
            <a:spLocks noGrp="1"/>
          </p:cNvSpPr>
          <p:nvPr>
            <p:ph sz="quarter" idx="1"/>
          </p:nvPr>
        </p:nvSpPr>
        <p:spPr/>
        <p:txBody>
          <a:bodyPr>
            <a:normAutofit lnSpcReduction="10000"/>
          </a:bodyPr>
          <a:lstStyle/>
          <a:p>
            <a:pPr algn="just" rtl="1"/>
            <a:endParaRPr lang="fa-IR" dirty="0" smtClean="0"/>
          </a:p>
          <a:p>
            <a:pPr algn="just" rtl="1"/>
            <a:r>
              <a:rPr lang="fa-IR" sz="2800" dirty="0" smtClean="0">
                <a:cs typeface="B Nazanin" pitchFamily="2" charset="-78"/>
              </a:rPr>
              <a:t>تمام نظریه های روانشناسی قبل از انقلاب شناختی بوده اند که شامل:</a:t>
            </a:r>
          </a:p>
          <a:p>
            <a:pPr algn="just" rtl="1"/>
            <a:endParaRPr lang="fa-IR" sz="2800" dirty="0" smtClean="0">
              <a:cs typeface="B Nazanin" pitchFamily="2" charset="-78"/>
            </a:endParaRPr>
          </a:p>
          <a:p>
            <a:pPr marL="514350" indent="-514350" algn="just" rtl="1">
              <a:buClr>
                <a:srgbClr val="00B050"/>
              </a:buClr>
              <a:buFont typeface="+mj-lt"/>
              <a:buAutoNum type="arabicPeriod"/>
            </a:pPr>
            <a:r>
              <a:rPr lang="fa-IR" sz="2800" dirty="0" smtClean="0">
                <a:cs typeface="B Nazanin" pitchFamily="2" charset="-78"/>
              </a:rPr>
              <a:t>اراده گرایی</a:t>
            </a:r>
          </a:p>
          <a:p>
            <a:pPr marL="514350" indent="-514350" algn="just" rtl="1">
              <a:buClr>
                <a:srgbClr val="00B050"/>
              </a:buClr>
              <a:buFont typeface="+mj-lt"/>
              <a:buAutoNum type="arabicPeriod"/>
            </a:pPr>
            <a:r>
              <a:rPr lang="fa-IR" sz="2800" dirty="0" smtClean="0">
                <a:cs typeface="B Nazanin" pitchFamily="2" charset="-78"/>
              </a:rPr>
              <a:t>ساختار گرایی</a:t>
            </a:r>
          </a:p>
          <a:p>
            <a:pPr marL="514350" indent="-514350" algn="just" rtl="1">
              <a:buClr>
                <a:srgbClr val="00B050"/>
              </a:buClr>
              <a:buFont typeface="+mj-lt"/>
              <a:buAutoNum type="arabicPeriod"/>
            </a:pPr>
            <a:r>
              <a:rPr lang="fa-IR" sz="2800" dirty="0" smtClean="0">
                <a:cs typeface="B Nazanin" pitchFamily="2" charset="-78"/>
              </a:rPr>
              <a:t>کارکرد گرایی</a:t>
            </a:r>
          </a:p>
          <a:p>
            <a:pPr marL="514350" indent="-514350" algn="just" rtl="1">
              <a:buClr>
                <a:srgbClr val="00B050"/>
              </a:buClr>
              <a:buFont typeface="+mj-lt"/>
              <a:buAutoNum type="arabicPeriod"/>
            </a:pPr>
            <a:r>
              <a:rPr lang="fa-IR" sz="2800" dirty="0" smtClean="0">
                <a:cs typeface="B Nazanin" pitchFamily="2" charset="-78"/>
              </a:rPr>
              <a:t>گشتالتی</a:t>
            </a:r>
          </a:p>
          <a:p>
            <a:pPr marL="514350" indent="-514350" algn="just" rtl="1">
              <a:buClr>
                <a:srgbClr val="00B050"/>
              </a:buClr>
              <a:buFont typeface="+mj-lt"/>
              <a:buAutoNum type="arabicPeriod"/>
            </a:pPr>
            <a:r>
              <a:rPr lang="fa-IR" sz="2800" dirty="0" smtClean="0">
                <a:cs typeface="B Nazanin" pitchFamily="2" charset="-78"/>
              </a:rPr>
              <a:t>روانکاوی (روان پویایی)</a:t>
            </a:r>
            <a:endParaRPr lang="en-US" sz="2800" dirty="0" smtClean="0">
              <a:cs typeface="B Nazanin" pitchFamily="2" charset="-78"/>
            </a:endParaRPr>
          </a:p>
          <a:p>
            <a:pPr marL="514350" indent="-514350" algn="just" rtl="1">
              <a:buClr>
                <a:srgbClr val="00B050"/>
              </a:buClr>
              <a:buFont typeface="+mj-lt"/>
              <a:buAutoNum type="arabicPeriod"/>
            </a:pPr>
            <a:r>
              <a:rPr lang="fa-IR" sz="2800" dirty="0" smtClean="0">
                <a:cs typeface="B Nazanin" pitchFamily="2" charset="-78"/>
              </a:rPr>
              <a:t>رفتار گرایی</a:t>
            </a:r>
          </a:p>
        </p:txBody>
      </p:sp>
      <p:sp>
        <p:nvSpPr>
          <p:cNvPr id="4" name="Rectangle 3"/>
          <p:cNvSpPr/>
          <p:nvPr/>
        </p:nvSpPr>
        <p:spPr>
          <a:xfrm>
            <a:off x="8305800" y="5791200"/>
            <a:ext cx="293670" cy="369332"/>
          </a:xfrm>
          <a:prstGeom prst="rect">
            <a:avLst/>
          </a:prstGeom>
        </p:spPr>
        <p:txBody>
          <a:bodyPr wrap="none">
            <a:spAutoFit/>
          </a:bodyPr>
          <a:lstStyle/>
          <a:p>
            <a:r>
              <a:rPr lang="fa-IR" dirty="0" smtClean="0">
                <a:cs typeface="B Nazanin" pitchFamily="2" charset="-78"/>
              </a:rPr>
              <a:t>7</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اراده گرایی</a:t>
            </a:r>
            <a:endParaRPr lang="fa-IR" sz="4000" dirty="0">
              <a:cs typeface="B Nazanin" pitchFamily="2" charset="-78"/>
            </a:endParaRPr>
          </a:p>
        </p:txBody>
      </p:sp>
      <p:sp>
        <p:nvSpPr>
          <p:cNvPr id="3" name="Content Placeholder 2"/>
          <p:cNvSpPr>
            <a:spLocks noGrp="1"/>
          </p:cNvSpPr>
          <p:nvPr>
            <p:ph sz="quarter" idx="1"/>
          </p:nvPr>
        </p:nvSpPr>
        <p:spPr/>
        <p:txBody>
          <a:bodyPr>
            <a:normAutofit/>
          </a:bodyPr>
          <a:lstStyle/>
          <a:p>
            <a:pPr algn="just" rtl="1"/>
            <a:r>
              <a:rPr lang="fa-IR" dirty="0" smtClean="0">
                <a:cs typeface="B Nazanin" pitchFamily="2" charset="-78"/>
              </a:rPr>
              <a:t>این مکتب به ذهن بعنوان مجموعه ای متشکل از عناصر می نگریسته است، اما تأکید می کند این اجزا تحت تأثیر نیروی اراده در کنار هم چیده شده و اجزای عالی تر شناختی را تشکیل می دهند.</a:t>
            </a:r>
          </a:p>
          <a:p>
            <a:pPr algn="just" rtl="1"/>
            <a:endParaRPr lang="fa-IR" dirty="0" smtClean="0">
              <a:cs typeface="B Nazanin" pitchFamily="2" charset="-78"/>
            </a:endParaRPr>
          </a:p>
          <a:p>
            <a:pPr algn="just" rtl="1"/>
            <a:r>
              <a:rPr lang="fa-IR" dirty="0" smtClean="0">
                <a:cs typeface="B Nazanin" pitchFamily="2" charset="-78"/>
              </a:rPr>
              <a:t>سعی داشته اند عناصر پایه ای ذهن را فهرست کرده و توضیح دهند که چگونه از واکنش بین آنها عناصر دیگری پدید می آیند.</a:t>
            </a:r>
          </a:p>
          <a:p>
            <a:pPr algn="just" rtl="1"/>
            <a:endParaRPr lang="fa-IR" dirty="0" smtClean="0">
              <a:cs typeface="B Nazanin" pitchFamily="2" charset="-78"/>
            </a:endParaRPr>
          </a:p>
          <a:p>
            <a:pPr algn="just" rtl="1"/>
            <a:r>
              <a:rPr lang="fa-IR" dirty="0" smtClean="0">
                <a:cs typeface="B Nazanin" pitchFamily="2" charset="-78"/>
              </a:rPr>
              <a:t>این مکتب ایده پایه را از علم شیمی گرفته که ذهن نیز مثل دنیای فیزیکی از اجزای پایه ای ساخته شده است که با هم ترکیب شده و مجموعه های بزرگتری را شکل داده اند.</a:t>
            </a:r>
          </a:p>
          <a:p>
            <a:pPr algn="just" rtl="1"/>
            <a:endParaRPr lang="fa-IR" dirty="0" smtClean="0">
              <a:cs typeface="B Nazanin" pitchFamily="2" charset="-78"/>
            </a:endParaRPr>
          </a:p>
        </p:txBody>
      </p:sp>
      <p:sp>
        <p:nvSpPr>
          <p:cNvPr id="4" name="Rectangle 3"/>
          <p:cNvSpPr/>
          <p:nvPr/>
        </p:nvSpPr>
        <p:spPr>
          <a:xfrm>
            <a:off x="8305800" y="5791200"/>
            <a:ext cx="293670" cy="369332"/>
          </a:xfrm>
          <a:prstGeom prst="rect">
            <a:avLst/>
          </a:prstGeom>
        </p:spPr>
        <p:txBody>
          <a:bodyPr wrap="none">
            <a:spAutoFit/>
          </a:bodyPr>
          <a:lstStyle/>
          <a:p>
            <a:r>
              <a:rPr lang="fa-IR" dirty="0" smtClean="0">
                <a:cs typeface="B Nazanin" pitchFamily="2" charset="-78"/>
              </a:rPr>
              <a:t>8</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cs typeface="B Nazanin" pitchFamily="2" charset="-78"/>
              </a:rPr>
              <a:t>اراده گرایی</a:t>
            </a:r>
            <a:endParaRPr lang="en-US" sz="4000" dirty="0">
              <a:cs typeface="B Nazanin" pitchFamily="2" charset="-78"/>
            </a:endParaRPr>
          </a:p>
        </p:txBody>
      </p:sp>
      <p:sp>
        <p:nvSpPr>
          <p:cNvPr id="3" name="Content Placeholder 2"/>
          <p:cNvSpPr>
            <a:spLocks noGrp="1"/>
          </p:cNvSpPr>
          <p:nvPr>
            <p:ph sz="quarter" idx="1"/>
          </p:nvPr>
        </p:nvSpPr>
        <p:spPr/>
        <p:txBody>
          <a:bodyPr>
            <a:normAutofit fontScale="85000" lnSpcReduction="20000"/>
          </a:bodyPr>
          <a:lstStyle/>
          <a:p>
            <a:pPr algn="just" rtl="1"/>
            <a:r>
              <a:rPr lang="fa-IR" sz="2800" dirty="0" smtClean="0">
                <a:cs typeface="B Nazanin" pitchFamily="2" charset="-78"/>
              </a:rPr>
              <a:t>ویلهلم وونت بنیانگذار این رویکرد بوده است که پدر روانشناسی علمی است. </a:t>
            </a:r>
          </a:p>
          <a:p>
            <a:pPr algn="just" rtl="1"/>
            <a:endParaRPr lang="fa-IR" sz="2800" dirty="0" smtClean="0">
              <a:cs typeface="B Nazanin" pitchFamily="2" charset="-78"/>
            </a:endParaRPr>
          </a:p>
          <a:p>
            <a:pPr algn="just" rtl="1"/>
            <a:r>
              <a:rPr lang="fa-IR" sz="2800" dirty="0" smtClean="0">
                <a:cs typeface="B Nazanin" pitchFamily="2" charset="-78"/>
              </a:rPr>
              <a:t>او تحت تأثیر جدول تناوبی مندلیف در تلاش بوده جدول تناوبی عناصر ذهن را ایجاد کند و مشخص نماید که چگونه این عناصر با هم ترکیب می شوند.</a:t>
            </a:r>
          </a:p>
          <a:p>
            <a:pPr algn="just" rtl="1"/>
            <a:endParaRPr lang="fa-IR" sz="2800" dirty="0" smtClean="0">
              <a:cs typeface="B Nazanin" pitchFamily="2" charset="-78"/>
            </a:endParaRPr>
          </a:p>
          <a:p>
            <a:pPr algn="just" rtl="1"/>
            <a:r>
              <a:rPr lang="fa-IR" sz="2800" dirty="0" smtClean="0">
                <a:cs typeface="B Nazanin" pitchFamily="2" charset="-78"/>
              </a:rPr>
              <a:t>بنظر او این اراده است که عناصر جدید را تولید و خلق می کند. ذهن می تواند به طور ارادي عناصر فکري را در هم ترکیب کند و به هر شکلی در آورد.</a:t>
            </a:r>
          </a:p>
          <a:p>
            <a:pPr algn="just" rtl="1"/>
            <a:endParaRPr lang="fa-IR" sz="2800" dirty="0" smtClean="0">
              <a:cs typeface="B Nazanin" pitchFamily="2" charset="-78"/>
            </a:endParaRPr>
          </a:p>
          <a:p>
            <a:pPr algn="just" rtl="1"/>
            <a:r>
              <a:rPr lang="fa-IR" sz="2800" dirty="0" smtClean="0">
                <a:cs typeface="B Nazanin" pitchFamily="2" charset="-78"/>
              </a:rPr>
              <a:t>روش او درون نگری یا ادراک درونی بود که روي احساس و ادارك متمرکز است.</a:t>
            </a:r>
          </a:p>
          <a:p>
            <a:pPr algn="just" rtl="1"/>
            <a:endParaRPr lang="fa-IR" sz="2800" dirty="0" smtClean="0">
              <a:cs typeface="B Nazanin" pitchFamily="2" charset="-78"/>
            </a:endParaRPr>
          </a:p>
          <a:p>
            <a:pPr algn="just" rtl="1">
              <a:buNone/>
            </a:pPr>
            <a:r>
              <a:rPr lang="fa-IR" dirty="0" smtClean="0">
                <a:cs typeface="B Nazanin" pitchFamily="2" charset="-78"/>
              </a:rPr>
              <a:t> </a:t>
            </a:r>
            <a:endParaRPr lang="en-US" dirty="0">
              <a:cs typeface="B Nazanin" pitchFamily="2" charset="-78"/>
            </a:endParaRPr>
          </a:p>
        </p:txBody>
      </p:sp>
      <p:sp>
        <p:nvSpPr>
          <p:cNvPr id="4" name="Rectangle 3"/>
          <p:cNvSpPr/>
          <p:nvPr/>
        </p:nvSpPr>
        <p:spPr>
          <a:xfrm>
            <a:off x="8305800" y="5791200"/>
            <a:ext cx="293670" cy="369332"/>
          </a:xfrm>
          <a:prstGeom prst="rect">
            <a:avLst/>
          </a:prstGeom>
        </p:spPr>
        <p:txBody>
          <a:bodyPr wrap="none">
            <a:spAutoFit/>
          </a:bodyPr>
          <a:lstStyle/>
          <a:p>
            <a:r>
              <a:rPr lang="fa-IR" dirty="0" smtClean="0">
                <a:cs typeface="B Nazanin" pitchFamily="2" charset="-78"/>
              </a:rPr>
              <a:t>9</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1783</TotalTime>
  <Words>4355</Words>
  <Application>Microsoft Office PowerPoint</Application>
  <PresentationFormat>On-screen Show (4:3)</PresentationFormat>
  <Paragraphs>442</Paragraphs>
  <Slides>48</Slides>
  <Notes>2</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Theme1</vt:lpstr>
      <vt:lpstr>Slide 1</vt:lpstr>
      <vt:lpstr>رویکرد روانشناسی</vt:lpstr>
      <vt:lpstr>مقدمه</vt:lpstr>
      <vt:lpstr>روانشناسی چیست؟</vt:lpstr>
      <vt:lpstr>تاریخچه</vt:lpstr>
      <vt:lpstr>ارزیابی رویکرد روانشناسی</vt:lpstr>
      <vt:lpstr>نظریه های روانشناسی</vt:lpstr>
      <vt:lpstr>اراده گرایی</vt:lpstr>
      <vt:lpstr>اراده گرایی</vt:lpstr>
      <vt:lpstr>اراده گرایی</vt:lpstr>
      <vt:lpstr>اراده گرایی</vt:lpstr>
      <vt:lpstr>مزایا و معایب اراده گرایی</vt:lpstr>
      <vt:lpstr>ساختارگرایی</vt:lpstr>
      <vt:lpstr>ساختارگرایی</vt:lpstr>
      <vt:lpstr>ساختارگرایی</vt:lpstr>
      <vt:lpstr>ساختارگرایی</vt:lpstr>
      <vt:lpstr>مزایا و معایب ساختارگرایی</vt:lpstr>
      <vt:lpstr>کارکردگرایی</vt:lpstr>
      <vt:lpstr>کارکردگرایی</vt:lpstr>
      <vt:lpstr>کارکردگرایی</vt:lpstr>
      <vt:lpstr>کارکردگرایی</vt:lpstr>
      <vt:lpstr>مزایا و معایب کارکردگرایی</vt:lpstr>
      <vt:lpstr>گشتالتی</vt:lpstr>
      <vt:lpstr>گشتالتی</vt:lpstr>
      <vt:lpstr>گشتالتی</vt:lpstr>
      <vt:lpstr>گشتالتی</vt:lpstr>
      <vt:lpstr>گشتالتی</vt:lpstr>
      <vt:lpstr>گشتالتی</vt:lpstr>
      <vt:lpstr>گشتالتی</vt:lpstr>
      <vt:lpstr>گشتالتی</vt:lpstr>
      <vt:lpstr>مزایا و معایب گشتالتی</vt:lpstr>
      <vt:lpstr>مزایا و معایب گشتالتی</vt:lpstr>
      <vt:lpstr>روانکاوی</vt:lpstr>
      <vt:lpstr>روانکاوی</vt:lpstr>
      <vt:lpstr>روانکاوی</vt:lpstr>
      <vt:lpstr>روانکاوی</vt:lpstr>
      <vt:lpstr>روانکاوی</vt:lpstr>
      <vt:lpstr>مزایا و معایب روانکاوی</vt:lpstr>
      <vt:lpstr>رفتارگرایی</vt:lpstr>
      <vt:lpstr>رفتارگرایی</vt:lpstr>
      <vt:lpstr>رفتارگرایی</vt:lpstr>
      <vt:lpstr>رفتارگرایی</vt:lpstr>
      <vt:lpstr>رفتارگرایی</vt:lpstr>
      <vt:lpstr>رفتارگرایی</vt:lpstr>
      <vt:lpstr>رفتارگرایی</vt:lpstr>
      <vt:lpstr>مزایا و معایب رفتارگرایی</vt:lpstr>
      <vt:lpstr>مزایا ومعایب رفتارگرایی</vt:lpstr>
      <vt:lpstr>  با تشکر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Javan</dc:creator>
  <cp:lastModifiedBy>Javan</cp:lastModifiedBy>
  <cp:revision>89</cp:revision>
  <dcterms:created xsi:type="dcterms:W3CDTF">2013-03-29T17:28:32Z</dcterms:created>
  <dcterms:modified xsi:type="dcterms:W3CDTF">2013-04-25T04:34:02Z</dcterms:modified>
</cp:coreProperties>
</file>