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7" r:id="rId2"/>
    <p:sldId id="278" r:id="rId3"/>
    <p:sldId id="27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6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0A09E0-46B6-4862-AC00-C6D29E27B904}" type="datetimeFigureOut">
              <a:rPr lang="en-CA" smtClean="0"/>
              <a:pPr/>
              <a:t>16/11/2012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005CB1-02EE-40CC-A4D0-1820B41492CA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907668D-C52B-4913-A937-21F3B0C14F1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B35AC-A7B1-4338-9C16-403F80D91FCE}" type="datetimeFigureOut">
              <a:rPr lang="en-CA" smtClean="0"/>
              <a:pPr/>
              <a:t>16/11/2012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8772D-A4DC-4AF8-A6F7-D7BA76C18D2B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B35AC-A7B1-4338-9C16-403F80D91FCE}" type="datetimeFigureOut">
              <a:rPr lang="en-CA" smtClean="0"/>
              <a:pPr/>
              <a:t>16/11/2012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8772D-A4DC-4AF8-A6F7-D7BA76C18D2B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B35AC-A7B1-4338-9C16-403F80D91FCE}" type="datetimeFigureOut">
              <a:rPr lang="en-CA" smtClean="0"/>
              <a:pPr/>
              <a:t>16/11/2012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8772D-A4DC-4AF8-A6F7-D7BA76C18D2B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B35AC-A7B1-4338-9C16-403F80D91FCE}" type="datetimeFigureOut">
              <a:rPr lang="en-CA" smtClean="0"/>
              <a:pPr/>
              <a:t>16/11/2012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8772D-A4DC-4AF8-A6F7-D7BA76C18D2B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B35AC-A7B1-4338-9C16-403F80D91FCE}" type="datetimeFigureOut">
              <a:rPr lang="en-CA" smtClean="0"/>
              <a:pPr/>
              <a:t>16/11/2012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8772D-A4DC-4AF8-A6F7-D7BA76C18D2B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B35AC-A7B1-4338-9C16-403F80D91FCE}" type="datetimeFigureOut">
              <a:rPr lang="en-CA" smtClean="0"/>
              <a:pPr/>
              <a:t>16/11/2012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8772D-A4DC-4AF8-A6F7-D7BA76C18D2B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B35AC-A7B1-4338-9C16-403F80D91FCE}" type="datetimeFigureOut">
              <a:rPr lang="en-CA" smtClean="0"/>
              <a:pPr/>
              <a:t>16/11/2012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8772D-A4DC-4AF8-A6F7-D7BA76C18D2B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B35AC-A7B1-4338-9C16-403F80D91FCE}" type="datetimeFigureOut">
              <a:rPr lang="en-CA" smtClean="0"/>
              <a:pPr/>
              <a:t>16/11/2012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8772D-A4DC-4AF8-A6F7-D7BA76C18D2B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B35AC-A7B1-4338-9C16-403F80D91FCE}" type="datetimeFigureOut">
              <a:rPr lang="en-CA" smtClean="0"/>
              <a:pPr/>
              <a:t>16/11/2012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8772D-A4DC-4AF8-A6F7-D7BA76C18D2B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B35AC-A7B1-4338-9C16-403F80D91FCE}" type="datetimeFigureOut">
              <a:rPr lang="en-CA" smtClean="0"/>
              <a:pPr/>
              <a:t>16/11/2012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8772D-A4DC-4AF8-A6F7-D7BA76C18D2B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B35AC-A7B1-4338-9C16-403F80D91FCE}" type="datetimeFigureOut">
              <a:rPr lang="en-CA" smtClean="0"/>
              <a:pPr/>
              <a:t>16/11/2012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8772D-A4DC-4AF8-A6F7-D7BA76C18D2B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CB35AC-A7B1-4338-9C16-403F80D91FCE}" type="datetimeFigureOut">
              <a:rPr lang="en-CA" smtClean="0"/>
              <a:pPr/>
              <a:t>16/11/2012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58772D-A4DC-4AF8-A6F7-D7BA76C18D2B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5632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758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53" y="0"/>
            <a:ext cx="9142348" cy="6858000"/>
          </a:xfrm>
          <a:noFill/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>
              <a:lnSpc>
                <a:spcPct val="200000"/>
              </a:lnSpc>
            </a:pPr>
            <a:r>
              <a:rPr lang="fa-IR" sz="2000" dirty="0" smtClean="0"/>
              <a:t>تصادفی کردن ماتریس</a:t>
            </a:r>
          </a:p>
          <a:p>
            <a:pPr algn="r" rtl="1">
              <a:lnSpc>
                <a:spcPct val="200000"/>
              </a:lnSpc>
            </a:pPr>
            <a:r>
              <a:rPr lang="fa-IR" sz="2000" dirty="0" smtClean="0"/>
              <a:t>اولویت یک عنصر در یک خوشه مساوی اولویت آن در مجموع کل خوشه ها نیست</a:t>
            </a:r>
          </a:p>
          <a:p>
            <a:pPr algn="r" rtl="1">
              <a:lnSpc>
                <a:spcPct val="200000"/>
              </a:lnSpc>
            </a:pPr>
            <a:r>
              <a:rPr lang="fa-IR" sz="2400" dirty="0" smtClean="0"/>
              <a:t>تشکیل ماتریس مقایسات زوجی برای خوشه ها</a:t>
            </a:r>
            <a:endParaRPr lang="en-CA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2209800"/>
            <a:ext cx="2962275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5334000"/>
            <a:ext cx="13144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5334000"/>
            <a:ext cx="41719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7065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-18189" y="0"/>
            <a:ext cx="9162190" cy="6858000"/>
          </a:xfrm>
          <a:noFill/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>
              <a:lnSpc>
                <a:spcPct val="200000"/>
              </a:lnSpc>
            </a:pPr>
            <a:r>
              <a:rPr lang="fa-IR" sz="2000" dirty="0" smtClean="0"/>
              <a:t>توان بی نهایت</a:t>
            </a:r>
          </a:p>
          <a:p>
            <a:pPr algn="r" rtl="1">
              <a:lnSpc>
                <a:spcPct val="200000"/>
              </a:lnSpc>
            </a:pPr>
            <a:r>
              <a:rPr lang="fa-IR" sz="2000" dirty="0" smtClean="0"/>
              <a:t>یکسان شدن اعداد در یک سطر</a:t>
            </a:r>
          </a:p>
          <a:p>
            <a:pPr algn="r" rtl="1">
              <a:lnSpc>
                <a:spcPct val="200000"/>
              </a:lnSpc>
            </a:pPr>
            <a:r>
              <a:rPr lang="fa-IR" sz="2000" dirty="0" smtClean="0"/>
              <a:t>در نظر گرفتن همه تاثیرات در همه مسیرهای ماتریس</a:t>
            </a:r>
            <a:endParaRPr lang="en-CA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1523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7270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1417" y="0"/>
            <a:ext cx="9112584" cy="6858000"/>
          </a:xfrm>
          <a:noFill/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7" name="Text Box 43"/>
          <p:cNvSpPr txBox="1">
            <a:spLocks noChangeArrowheads="1"/>
          </p:cNvSpPr>
          <p:nvPr/>
        </p:nvSpPr>
        <p:spPr bwMode="auto">
          <a:xfrm>
            <a:off x="1933565" y="4872017"/>
            <a:ext cx="328613" cy="15144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vert270"/>
          <a:lstStyle/>
          <a:p>
            <a:pPr algn="ctr">
              <a:spcAft>
                <a:spcPts val="1000"/>
              </a:spcAft>
              <a:defRPr/>
            </a:pPr>
            <a:r>
              <a:rPr lang="fa-IR" sz="800" b="1" dirty="0">
                <a:solidFill>
                  <a:srgbClr val="000000"/>
                </a:solidFill>
                <a:latin typeface="Calibri" pitchFamily="34" charset="0"/>
                <a:ea typeface="Arial" pitchFamily="34" charset="0"/>
                <a:cs typeface="B Lotus" pitchFamily="2" charset="-78"/>
              </a:rPr>
              <a:t>ظرفیت تحمل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68" name="Text Box 44"/>
          <p:cNvSpPr txBox="1">
            <a:spLocks noChangeArrowheads="1"/>
          </p:cNvSpPr>
          <p:nvPr/>
        </p:nvSpPr>
        <p:spPr bwMode="auto">
          <a:xfrm>
            <a:off x="1603365" y="4872017"/>
            <a:ext cx="330200" cy="15144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vert270"/>
          <a:lstStyle/>
          <a:p>
            <a:pPr algn="ctr">
              <a:spcAft>
                <a:spcPts val="1000"/>
              </a:spcAft>
              <a:defRPr/>
            </a:pPr>
            <a:r>
              <a:rPr lang="fa-IR" sz="800" b="1" dirty="0">
                <a:solidFill>
                  <a:srgbClr val="000000"/>
                </a:solidFill>
                <a:latin typeface="Calibri" pitchFamily="34" charset="0"/>
                <a:ea typeface="Arial" pitchFamily="34" charset="0"/>
                <a:cs typeface="B Lotus" pitchFamily="2" charset="-78"/>
              </a:rPr>
              <a:t>تعداد گردشران ورودی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1274753" y="4872017"/>
            <a:ext cx="328612" cy="15144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vert270"/>
          <a:lstStyle/>
          <a:p>
            <a:pPr algn="ctr">
              <a:spcAft>
                <a:spcPts val="1000"/>
              </a:spcAft>
              <a:defRPr/>
            </a:pPr>
            <a:r>
              <a:rPr lang="fa-IR" sz="800" b="1" dirty="0">
                <a:solidFill>
                  <a:srgbClr val="000000"/>
                </a:solidFill>
                <a:latin typeface="Calibri" pitchFamily="34" charset="0"/>
                <a:ea typeface="Arial" pitchFamily="34" charset="0"/>
                <a:cs typeface="B Lotus" pitchFamily="2" charset="-78"/>
              </a:rPr>
              <a:t>مدیریت گردشگری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677" name="AutoShape 46"/>
          <p:cNvSpPr>
            <a:spLocks noChangeArrowheads="1"/>
          </p:cNvSpPr>
          <p:nvPr/>
        </p:nvSpPr>
        <p:spPr bwMode="auto">
          <a:xfrm>
            <a:off x="1366838" y="4249738"/>
            <a:ext cx="701675" cy="6223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r">
              <a:spcAft>
                <a:spcPts val="1000"/>
              </a:spcAft>
            </a:pPr>
            <a:r>
              <a:rPr lang="fa-IR" sz="1000" b="1">
                <a:solidFill>
                  <a:srgbClr val="000000"/>
                </a:solidFill>
                <a:latin typeface="Calibri" pitchFamily="34" charset="0"/>
                <a:ea typeface="Arial" charset="0"/>
                <a:cs typeface="B Lotus" pitchFamily="2" charset="-78"/>
              </a:rPr>
              <a:t>وضعیت گردشگری</a:t>
            </a:r>
            <a:endParaRPr lang="en-US">
              <a:ea typeface="Arial" charset="0"/>
              <a:cs typeface="B Lotus" pitchFamily="2" charset="-78"/>
            </a:endParaRPr>
          </a:p>
        </p:txBody>
      </p:sp>
      <p:sp>
        <p:nvSpPr>
          <p:cNvPr id="28678" name="AutoShape 47"/>
          <p:cNvSpPr>
            <a:spLocks noChangeArrowheads="1"/>
          </p:cNvSpPr>
          <p:nvPr/>
        </p:nvSpPr>
        <p:spPr bwMode="auto">
          <a:xfrm>
            <a:off x="3560763" y="4249738"/>
            <a:ext cx="1055687" cy="6223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r">
              <a:spcAft>
                <a:spcPts val="1000"/>
              </a:spcAft>
            </a:pPr>
            <a:r>
              <a:rPr lang="fa-IR" sz="900" b="1">
                <a:solidFill>
                  <a:srgbClr val="000000"/>
                </a:solidFill>
                <a:latin typeface="Calibri" pitchFamily="34" charset="0"/>
                <a:ea typeface="Arial" charset="0"/>
                <a:cs typeface="B Lotus" pitchFamily="2" charset="-78"/>
              </a:rPr>
              <a:t>شاخصهای اجتماعی- فرهنگی</a:t>
            </a:r>
            <a:endParaRPr lang="en-US">
              <a:ea typeface="Arial" charset="0"/>
              <a:cs typeface="B Lotus" pitchFamily="2" charset="-78"/>
            </a:endParaRPr>
          </a:p>
        </p:txBody>
      </p:sp>
      <p:sp>
        <p:nvSpPr>
          <p:cNvPr id="1072" name="Text Box 48"/>
          <p:cNvSpPr txBox="1">
            <a:spLocks noChangeArrowheads="1"/>
          </p:cNvSpPr>
          <p:nvPr/>
        </p:nvSpPr>
        <p:spPr bwMode="auto">
          <a:xfrm>
            <a:off x="4224328" y="4872017"/>
            <a:ext cx="328612" cy="15144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vert270"/>
          <a:lstStyle/>
          <a:p>
            <a:pPr algn="ctr">
              <a:spcAft>
                <a:spcPts val="1000"/>
              </a:spcAft>
              <a:defRPr/>
            </a:pPr>
            <a:r>
              <a:rPr lang="fa-IR" sz="800" b="1" dirty="0">
                <a:solidFill>
                  <a:srgbClr val="000000"/>
                </a:solidFill>
                <a:latin typeface="Calibri" pitchFamily="34" charset="0"/>
                <a:ea typeface="Arial" pitchFamily="34" charset="0"/>
                <a:cs typeface="B Lotus" pitchFamily="2" charset="-78"/>
              </a:rPr>
              <a:t>منافع جامعه بومی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73" name="Text Box 49"/>
          <p:cNvSpPr txBox="1">
            <a:spLocks noChangeArrowheads="1"/>
          </p:cNvSpPr>
          <p:nvPr/>
        </p:nvSpPr>
        <p:spPr bwMode="auto">
          <a:xfrm>
            <a:off x="3895715" y="4872017"/>
            <a:ext cx="328613" cy="15144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vert270"/>
          <a:lstStyle/>
          <a:p>
            <a:pPr algn="ctr">
              <a:spcAft>
                <a:spcPts val="1000"/>
              </a:spcAft>
              <a:defRPr/>
            </a:pPr>
            <a:r>
              <a:rPr lang="fa-IR" sz="800" b="1" dirty="0">
                <a:solidFill>
                  <a:srgbClr val="000000"/>
                </a:solidFill>
                <a:latin typeface="Calibri" pitchFamily="34" charset="0"/>
                <a:ea typeface="Arial" pitchFamily="34" charset="0"/>
                <a:cs typeface="B Lotus" pitchFamily="2" charset="-78"/>
              </a:rPr>
              <a:t>میراثهای تاریخی و باستانی و فرهنگی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74" name="Text Box 50"/>
          <p:cNvSpPr txBox="1">
            <a:spLocks noChangeArrowheads="1"/>
          </p:cNvSpPr>
          <p:nvPr/>
        </p:nvSpPr>
        <p:spPr bwMode="auto">
          <a:xfrm>
            <a:off x="3560753" y="4872017"/>
            <a:ext cx="328612" cy="15144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vert270"/>
          <a:lstStyle/>
          <a:p>
            <a:pPr algn="ctr">
              <a:spcAft>
                <a:spcPts val="1000"/>
              </a:spcAft>
              <a:defRPr/>
            </a:pPr>
            <a:r>
              <a:rPr lang="fa-IR" sz="800" b="1" dirty="0">
                <a:solidFill>
                  <a:srgbClr val="000000"/>
                </a:solidFill>
                <a:latin typeface="Calibri" pitchFamily="34" charset="0"/>
                <a:ea typeface="Arial" pitchFamily="34" charset="0"/>
                <a:cs typeface="B Lotus" pitchFamily="2" charset="-78"/>
              </a:rPr>
              <a:t>سطح آموزش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682" name="AutoShape 51"/>
          <p:cNvSpPr>
            <a:spLocks noChangeArrowheads="1"/>
          </p:cNvSpPr>
          <p:nvPr/>
        </p:nvSpPr>
        <p:spPr bwMode="auto">
          <a:xfrm>
            <a:off x="5572125" y="4191000"/>
            <a:ext cx="717550" cy="68103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r">
              <a:spcAft>
                <a:spcPts val="1000"/>
              </a:spcAft>
            </a:pPr>
            <a:r>
              <a:rPr lang="fa-IR" sz="1000" b="1">
                <a:solidFill>
                  <a:srgbClr val="000000"/>
                </a:solidFill>
                <a:latin typeface="Calibri" pitchFamily="34" charset="0"/>
                <a:ea typeface="Arial" charset="0"/>
                <a:cs typeface="B Lotus" pitchFamily="2" charset="-78"/>
              </a:rPr>
              <a:t>ویژگیهای اقتصادی</a:t>
            </a:r>
            <a:endParaRPr lang="en-US">
              <a:ea typeface="Arial" charset="0"/>
              <a:cs typeface="B Lotus" pitchFamily="2" charset="-78"/>
            </a:endParaRPr>
          </a:p>
        </p:txBody>
      </p:sp>
      <p:sp>
        <p:nvSpPr>
          <p:cNvPr id="1076" name="Text Box 52"/>
          <p:cNvSpPr txBox="1">
            <a:spLocks noChangeArrowheads="1"/>
          </p:cNvSpPr>
          <p:nvPr/>
        </p:nvSpPr>
        <p:spPr bwMode="auto">
          <a:xfrm>
            <a:off x="6132503" y="4872017"/>
            <a:ext cx="328612" cy="15144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vert270"/>
          <a:lstStyle/>
          <a:p>
            <a:pPr algn="ctr">
              <a:spcAft>
                <a:spcPts val="1000"/>
              </a:spcAft>
              <a:defRPr/>
            </a:pPr>
            <a:r>
              <a:rPr lang="fa-IR" sz="800" b="1" dirty="0">
                <a:solidFill>
                  <a:srgbClr val="000000"/>
                </a:solidFill>
                <a:latin typeface="Calibri" pitchFamily="34" charset="0"/>
                <a:ea typeface="Arial" pitchFamily="34" charset="0"/>
                <a:cs typeface="B Lotus" pitchFamily="2" charset="-78"/>
              </a:rPr>
              <a:t>نزدیکی به بازار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77" name="Text Box 53"/>
          <p:cNvSpPr txBox="1">
            <a:spLocks noChangeArrowheads="1"/>
          </p:cNvSpPr>
          <p:nvPr/>
        </p:nvSpPr>
        <p:spPr bwMode="auto">
          <a:xfrm>
            <a:off x="5803890" y="4872017"/>
            <a:ext cx="328613" cy="15144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vert270"/>
          <a:lstStyle/>
          <a:p>
            <a:pPr algn="ctr">
              <a:spcAft>
                <a:spcPts val="1000"/>
              </a:spcAft>
              <a:defRPr/>
            </a:pPr>
            <a:r>
              <a:rPr lang="fa-IR" sz="800" b="1" dirty="0">
                <a:solidFill>
                  <a:srgbClr val="000000"/>
                </a:solidFill>
                <a:latin typeface="Calibri" pitchFamily="34" charset="0"/>
                <a:ea typeface="Arial" pitchFamily="34" charset="0"/>
                <a:cs typeface="B Lotus" pitchFamily="2" charset="-78"/>
              </a:rPr>
              <a:t>تسهیلات اقامتی و خدمات حمل و نقل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78" name="Text Box 54"/>
          <p:cNvSpPr txBox="1">
            <a:spLocks noChangeArrowheads="1"/>
          </p:cNvSpPr>
          <p:nvPr/>
        </p:nvSpPr>
        <p:spPr bwMode="auto">
          <a:xfrm>
            <a:off x="5475278" y="4872017"/>
            <a:ext cx="328612" cy="15144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vert270"/>
          <a:lstStyle/>
          <a:p>
            <a:pPr algn="ctr">
              <a:spcAft>
                <a:spcPts val="1000"/>
              </a:spcAft>
              <a:defRPr/>
            </a:pPr>
            <a:r>
              <a:rPr lang="fa-IR" sz="800" b="1" dirty="0">
                <a:solidFill>
                  <a:srgbClr val="000000"/>
                </a:solidFill>
                <a:latin typeface="Calibri" pitchFamily="34" charset="0"/>
                <a:ea typeface="Arial" pitchFamily="34" charset="0"/>
                <a:cs typeface="B Lotus" pitchFamily="2" charset="-78"/>
              </a:rPr>
              <a:t>وضعیت اشتغال زایی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686" name="AutoShape 55"/>
          <p:cNvSpPr>
            <a:spLocks noChangeArrowheads="1"/>
          </p:cNvSpPr>
          <p:nvPr/>
        </p:nvSpPr>
        <p:spPr bwMode="auto">
          <a:xfrm>
            <a:off x="2589213" y="1679575"/>
            <a:ext cx="884237" cy="6223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r">
              <a:spcAft>
                <a:spcPts val="1000"/>
              </a:spcAft>
            </a:pPr>
            <a:r>
              <a:rPr lang="fa-IR" sz="1000" b="1">
                <a:solidFill>
                  <a:srgbClr val="000000"/>
                </a:solidFill>
                <a:latin typeface="Calibri" pitchFamily="34" charset="0"/>
                <a:ea typeface="Arial" charset="0"/>
                <a:cs typeface="B Lotus" pitchFamily="2" charset="-78"/>
              </a:rPr>
              <a:t>شرایط زیست محیطی</a:t>
            </a:r>
            <a:endParaRPr lang="en-US">
              <a:ea typeface="Arial" charset="0"/>
              <a:cs typeface="B Lotus" pitchFamily="2" charset="-78"/>
            </a:endParaRPr>
          </a:p>
        </p:txBody>
      </p:sp>
      <p:sp>
        <p:nvSpPr>
          <p:cNvPr id="1080" name="Text Box 56"/>
          <p:cNvSpPr txBox="1">
            <a:spLocks noChangeArrowheads="1"/>
          </p:cNvSpPr>
          <p:nvPr/>
        </p:nvSpPr>
        <p:spPr bwMode="auto">
          <a:xfrm>
            <a:off x="3203565" y="2301854"/>
            <a:ext cx="357188" cy="15144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vert270"/>
          <a:lstStyle/>
          <a:p>
            <a:pPr algn="ctr">
              <a:spcAft>
                <a:spcPts val="1000"/>
              </a:spcAft>
              <a:defRPr/>
            </a:pPr>
            <a:r>
              <a:rPr lang="fa-IR" sz="800" b="1" dirty="0">
                <a:solidFill>
                  <a:srgbClr val="000000"/>
                </a:solidFill>
                <a:latin typeface="Calibri" pitchFamily="34" charset="0"/>
                <a:ea typeface="Arial" pitchFamily="34" charset="0"/>
                <a:cs typeface="B Lotus" pitchFamily="2" charset="-78"/>
              </a:rPr>
              <a:t>تنوع زیستی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81" name="Text Box 57"/>
          <p:cNvSpPr txBox="1">
            <a:spLocks noChangeArrowheads="1"/>
          </p:cNvSpPr>
          <p:nvPr/>
        </p:nvSpPr>
        <p:spPr bwMode="auto">
          <a:xfrm>
            <a:off x="2859078" y="2301854"/>
            <a:ext cx="344487" cy="15144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vert270"/>
          <a:lstStyle/>
          <a:p>
            <a:pPr algn="ctr">
              <a:spcAft>
                <a:spcPts val="1000"/>
              </a:spcAft>
              <a:defRPr/>
            </a:pPr>
            <a:r>
              <a:rPr lang="fa-IR" sz="800" b="1" dirty="0">
                <a:solidFill>
                  <a:srgbClr val="000000"/>
                </a:solidFill>
                <a:latin typeface="Calibri" pitchFamily="34" charset="0"/>
                <a:ea typeface="Arial" pitchFamily="34" charset="0"/>
                <a:cs typeface="B Lotus" pitchFamily="2" charset="-78"/>
              </a:rPr>
              <a:t>آب و خاک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82" name="Text Box 58"/>
          <p:cNvSpPr txBox="1">
            <a:spLocks noChangeArrowheads="1"/>
          </p:cNvSpPr>
          <p:nvPr/>
        </p:nvSpPr>
        <p:spPr bwMode="auto">
          <a:xfrm>
            <a:off x="2530465" y="2301854"/>
            <a:ext cx="328613" cy="15144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vert270"/>
          <a:lstStyle/>
          <a:p>
            <a:pPr algn="ctr">
              <a:spcAft>
                <a:spcPts val="1000"/>
              </a:spcAft>
              <a:defRPr/>
            </a:pPr>
            <a:r>
              <a:rPr lang="fa-IR" sz="800" b="1" dirty="0">
                <a:solidFill>
                  <a:srgbClr val="000000"/>
                </a:solidFill>
                <a:latin typeface="Calibri" pitchFamily="34" charset="0"/>
                <a:ea typeface="Arial" pitchFamily="34" charset="0"/>
                <a:cs typeface="B Lotus" pitchFamily="2" charset="-78"/>
              </a:rPr>
              <a:t>اقلیم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83" name="Text Box 59"/>
          <p:cNvSpPr txBox="1">
            <a:spLocks noChangeArrowheads="1"/>
          </p:cNvSpPr>
          <p:nvPr/>
        </p:nvSpPr>
        <p:spPr bwMode="auto">
          <a:xfrm>
            <a:off x="5484803" y="2301854"/>
            <a:ext cx="334962" cy="15144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vert270"/>
          <a:lstStyle/>
          <a:p>
            <a:pPr algn="ctr">
              <a:spcAft>
                <a:spcPts val="1000"/>
              </a:spcAft>
              <a:defRPr/>
            </a:pPr>
            <a:r>
              <a:rPr lang="fa-IR" sz="800" b="1" dirty="0">
                <a:solidFill>
                  <a:srgbClr val="000000"/>
                </a:solidFill>
                <a:latin typeface="Calibri" pitchFamily="34" charset="0"/>
                <a:ea typeface="Arial" pitchFamily="34" charset="0"/>
                <a:cs typeface="B Lotus" pitchFamily="2" charset="-78"/>
              </a:rPr>
              <a:t>عوارض زمین شناسی و ژئومورفولوژی</a:t>
            </a:r>
            <a:endParaRPr lang="en-US" sz="800" b="1" dirty="0">
              <a:solidFill>
                <a:srgbClr val="000000"/>
              </a:solidFill>
              <a:latin typeface="Calibri" pitchFamily="34" charset="0"/>
              <a:ea typeface="Arial" pitchFamily="34" charset="0"/>
              <a:cs typeface="B Lotus" pitchFamily="2" charset="-78"/>
            </a:endParaRPr>
          </a:p>
          <a:p>
            <a:pPr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84" name="Text Box 60"/>
          <p:cNvSpPr txBox="1">
            <a:spLocks noChangeArrowheads="1"/>
          </p:cNvSpPr>
          <p:nvPr/>
        </p:nvSpPr>
        <p:spPr bwMode="auto">
          <a:xfrm>
            <a:off x="5119678" y="2301854"/>
            <a:ext cx="365125" cy="15144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vert270"/>
          <a:lstStyle/>
          <a:p>
            <a:pPr algn="ctr">
              <a:spcAft>
                <a:spcPts val="1000"/>
              </a:spcAft>
              <a:defRPr/>
            </a:pPr>
            <a:r>
              <a:rPr lang="fa-IR" sz="800" b="1" dirty="0">
                <a:solidFill>
                  <a:srgbClr val="000000"/>
                </a:solidFill>
                <a:latin typeface="Calibri" pitchFamily="34" charset="0"/>
                <a:ea typeface="Arial" pitchFamily="34" charset="0"/>
                <a:cs typeface="B Lotus" pitchFamily="2" charset="-78"/>
              </a:rPr>
              <a:t>کاربری اراضی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85" name="Text Box 61"/>
          <p:cNvSpPr txBox="1">
            <a:spLocks noChangeArrowheads="1"/>
          </p:cNvSpPr>
          <p:nvPr/>
        </p:nvSpPr>
        <p:spPr bwMode="auto">
          <a:xfrm>
            <a:off x="4775190" y="2301854"/>
            <a:ext cx="344488" cy="15144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vert270"/>
          <a:lstStyle/>
          <a:p>
            <a:pPr algn="ctr">
              <a:spcAft>
                <a:spcPts val="1000"/>
              </a:spcAft>
              <a:defRPr/>
            </a:pPr>
            <a:r>
              <a:rPr lang="fa-IR" sz="800" b="1" dirty="0">
                <a:solidFill>
                  <a:srgbClr val="000000"/>
                </a:solidFill>
                <a:latin typeface="Calibri" pitchFamily="34" charset="0"/>
                <a:ea typeface="Arial" pitchFamily="34" charset="0"/>
                <a:cs typeface="B Lotus" pitchFamily="2" charset="-78"/>
              </a:rPr>
              <a:t>شیب و ارتفاع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8693" name="AutoShape 62"/>
          <p:cNvCxnSpPr>
            <a:cxnSpLocks noChangeShapeType="1"/>
          </p:cNvCxnSpPr>
          <p:nvPr/>
        </p:nvCxnSpPr>
        <p:spPr bwMode="auto">
          <a:xfrm flipH="1">
            <a:off x="3473450" y="1916113"/>
            <a:ext cx="1411288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28694" name="AutoShape 63"/>
          <p:cNvCxnSpPr>
            <a:cxnSpLocks noChangeShapeType="1"/>
          </p:cNvCxnSpPr>
          <p:nvPr/>
        </p:nvCxnSpPr>
        <p:spPr bwMode="auto">
          <a:xfrm>
            <a:off x="3473450" y="2039938"/>
            <a:ext cx="1411288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28695" name="AutoShape 64"/>
          <p:cNvCxnSpPr>
            <a:cxnSpLocks noChangeShapeType="1"/>
          </p:cNvCxnSpPr>
          <p:nvPr/>
        </p:nvCxnSpPr>
        <p:spPr bwMode="auto">
          <a:xfrm flipH="1" flipV="1">
            <a:off x="4616450" y="4445000"/>
            <a:ext cx="955675" cy="158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28696" name="AutoShape 65"/>
          <p:cNvCxnSpPr>
            <a:cxnSpLocks noChangeShapeType="1"/>
          </p:cNvCxnSpPr>
          <p:nvPr/>
        </p:nvCxnSpPr>
        <p:spPr bwMode="auto">
          <a:xfrm flipH="1" flipV="1">
            <a:off x="2068513" y="4445000"/>
            <a:ext cx="1492250" cy="317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28697" name="AutoShape 66"/>
          <p:cNvCxnSpPr>
            <a:cxnSpLocks noChangeShapeType="1"/>
          </p:cNvCxnSpPr>
          <p:nvPr/>
        </p:nvCxnSpPr>
        <p:spPr bwMode="auto">
          <a:xfrm>
            <a:off x="1933575" y="4249738"/>
            <a:ext cx="363855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28698" name="AutoShape 67"/>
          <p:cNvCxnSpPr>
            <a:cxnSpLocks noChangeShapeType="1"/>
          </p:cNvCxnSpPr>
          <p:nvPr/>
        </p:nvCxnSpPr>
        <p:spPr bwMode="auto">
          <a:xfrm>
            <a:off x="3070225" y="2733675"/>
            <a:ext cx="1814513" cy="366713"/>
          </a:xfrm>
          <a:prstGeom prst="curvedConnector3">
            <a:avLst>
              <a:gd name="adj1" fmla="val 49981"/>
            </a:avLst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28699" name="AutoShape 68"/>
          <p:cNvCxnSpPr>
            <a:cxnSpLocks noChangeShapeType="1"/>
          </p:cNvCxnSpPr>
          <p:nvPr/>
        </p:nvCxnSpPr>
        <p:spPr bwMode="auto">
          <a:xfrm flipH="1" flipV="1">
            <a:off x="4416425" y="5997575"/>
            <a:ext cx="1212850" cy="222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28700" name="AutoShape 69"/>
          <p:cNvCxnSpPr>
            <a:cxnSpLocks noChangeShapeType="1"/>
          </p:cNvCxnSpPr>
          <p:nvPr/>
        </p:nvCxnSpPr>
        <p:spPr bwMode="auto">
          <a:xfrm>
            <a:off x="1811338" y="5162550"/>
            <a:ext cx="2143125" cy="381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28701" name="AutoShape 70"/>
          <p:cNvCxnSpPr>
            <a:cxnSpLocks noChangeShapeType="1"/>
          </p:cNvCxnSpPr>
          <p:nvPr/>
        </p:nvCxnSpPr>
        <p:spPr bwMode="auto">
          <a:xfrm flipV="1">
            <a:off x="1474788" y="5930900"/>
            <a:ext cx="2246312" cy="889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28702" name="AutoShape 71"/>
          <p:cNvCxnSpPr>
            <a:cxnSpLocks noChangeShapeType="1"/>
          </p:cNvCxnSpPr>
          <p:nvPr/>
        </p:nvCxnSpPr>
        <p:spPr bwMode="auto">
          <a:xfrm>
            <a:off x="1474788" y="6019800"/>
            <a:ext cx="2874962" cy="87313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28703" name="AutoShape 72"/>
          <p:cNvCxnSpPr>
            <a:cxnSpLocks noChangeShapeType="1"/>
          </p:cNvCxnSpPr>
          <p:nvPr/>
        </p:nvCxnSpPr>
        <p:spPr bwMode="auto">
          <a:xfrm>
            <a:off x="1730375" y="5857875"/>
            <a:ext cx="4559300" cy="454025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28704" name="AutoShape 73"/>
          <p:cNvCxnSpPr>
            <a:cxnSpLocks noChangeShapeType="1"/>
          </p:cNvCxnSpPr>
          <p:nvPr/>
        </p:nvCxnSpPr>
        <p:spPr bwMode="auto">
          <a:xfrm rot="5400000" flipH="1">
            <a:off x="4664868" y="4050507"/>
            <a:ext cx="1814513" cy="628650"/>
          </a:xfrm>
          <a:prstGeom prst="curvedConnector3">
            <a:avLst>
              <a:gd name="adj1" fmla="val 49981"/>
            </a:avLst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28705" name="AutoShape 74"/>
          <p:cNvSpPr>
            <a:spLocks noChangeArrowheads="1"/>
          </p:cNvSpPr>
          <p:nvPr/>
        </p:nvSpPr>
        <p:spPr bwMode="auto">
          <a:xfrm>
            <a:off x="3214688" y="428625"/>
            <a:ext cx="1873250" cy="3302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r">
              <a:spcAft>
                <a:spcPts val="1000"/>
              </a:spcAft>
            </a:pPr>
            <a:r>
              <a:rPr lang="fa-IR" sz="1200" b="1">
                <a:solidFill>
                  <a:srgbClr val="000000"/>
                </a:solidFill>
                <a:latin typeface="Calibri" pitchFamily="34" charset="0"/>
                <a:ea typeface="Arial" charset="0"/>
                <a:cs typeface="B Lotus" pitchFamily="2" charset="-78"/>
              </a:rPr>
              <a:t>مکان یابی سایت بهینه گردشگری</a:t>
            </a:r>
            <a:endParaRPr lang="en-US">
              <a:ea typeface="Arial" charset="0"/>
              <a:cs typeface="B Lotus" pitchFamily="2" charset="-78"/>
            </a:endParaRPr>
          </a:p>
        </p:txBody>
      </p:sp>
      <p:cxnSp>
        <p:nvCxnSpPr>
          <p:cNvPr id="28706" name="AutoShape 75"/>
          <p:cNvCxnSpPr>
            <a:cxnSpLocks noChangeShapeType="1"/>
          </p:cNvCxnSpPr>
          <p:nvPr/>
        </p:nvCxnSpPr>
        <p:spPr bwMode="auto">
          <a:xfrm flipH="1">
            <a:off x="2960688" y="757238"/>
            <a:ext cx="512762" cy="922337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28707" name="AutoShape 76"/>
          <p:cNvCxnSpPr>
            <a:cxnSpLocks noChangeShapeType="1"/>
          </p:cNvCxnSpPr>
          <p:nvPr/>
        </p:nvCxnSpPr>
        <p:spPr bwMode="auto">
          <a:xfrm>
            <a:off x="4737100" y="757238"/>
            <a:ext cx="520700" cy="804862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28708" name="AutoShape 77"/>
          <p:cNvCxnSpPr>
            <a:cxnSpLocks noChangeShapeType="1"/>
          </p:cNvCxnSpPr>
          <p:nvPr/>
        </p:nvCxnSpPr>
        <p:spPr bwMode="auto">
          <a:xfrm>
            <a:off x="4175125" y="757238"/>
            <a:ext cx="109538" cy="34925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28709" name="AutoShape 78"/>
          <p:cNvCxnSpPr>
            <a:cxnSpLocks noChangeShapeType="1"/>
          </p:cNvCxnSpPr>
          <p:nvPr/>
        </p:nvCxnSpPr>
        <p:spPr bwMode="auto">
          <a:xfrm rot="5400000">
            <a:off x="756444" y="1658144"/>
            <a:ext cx="3492500" cy="1690688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28710" name="AutoShape 55"/>
          <p:cNvSpPr>
            <a:spLocks noChangeArrowheads="1"/>
          </p:cNvSpPr>
          <p:nvPr/>
        </p:nvSpPr>
        <p:spPr bwMode="auto">
          <a:xfrm>
            <a:off x="4786313" y="1643063"/>
            <a:ext cx="884237" cy="6223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r">
              <a:spcAft>
                <a:spcPts val="1000"/>
              </a:spcAft>
            </a:pPr>
            <a:r>
              <a:rPr lang="fa-IR" sz="1000" b="1">
                <a:solidFill>
                  <a:srgbClr val="000000"/>
                </a:solidFill>
                <a:latin typeface="Calibri" pitchFamily="34" charset="0"/>
                <a:ea typeface="Arial" charset="0"/>
                <a:cs typeface="B Lotus" pitchFamily="2" charset="-78"/>
              </a:rPr>
              <a:t>معیارهای توپوگرافیک</a:t>
            </a:r>
            <a:endParaRPr lang="en-US">
              <a:ea typeface="Arial" charset="0"/>
              <a:cs typeface="B Lotus" pitchFamily="2" charset="-78"/>
            </a:endParaRPr>
          </a:p>
        </p:txBody>
      </p:sp>
      <p:cxnSp>
        <p:nvCxnSpPr>
          <p:cNvPr id="106" name="Curved Connector 105"/>
          <p:cNvCxnSpPr/>
          <p:nvPr/>
        </p:nvCxnSpPr>
        <p:spPr>
          <a:xfrm rot="16200000" flipH="1">
            <a:off x="3643312" y="1928813"/>
            <a:ext cx="3643313" cy="1214438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5837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" y="0"/>
            <a:ext cx="9144000" cy="6889144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rgbClr val="8AC3F2"/>
          </a:solidFill>
          <a:ln>
            <a:solidFill>
              <a:srgbClr val="7DA9DF"/>
            </a:solidFill>
          </a:ln>
        </p:spPr>
        <p:txBody>
          <a:bodyPr/>
          <a:lstStyle/>
          <a:p>
            <a:pPr eaLnBrk="1" hangingPunct="1"/>
            <a:endParaRPr lang="en-US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685800"/>
            <a:ext cx="8691694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144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" y="0"/>
            <a:ext cx="9144000" cy="6896660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 rtl="1"/>
            <a:r>
              <a:rPr lang="fa-IR" dirty="0" smtClean="0"/>
              <a:t>انجام مقایسات زوجی و بدست آوردن بردار اولویت</a:t>
            </a:r>
            <a:endParaRPr lang="en-CA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514600"/>
            <a:ext cx="4514850" cy="398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5029200" y="2667000"/>
            <a:ext cx="39624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300000"/>
              </a:lnSpc>
            </a:pPr>
            <a:r>
              <a:rPr lang="fa-IR" b="1" dirty="0" smtClean="0"/>
              <a:t>1-مقایسه خوشه ها</a:t>
            </a:r>
            <a:endParaRPr lang="en-US" b="1" dirty="0" smtClean="0"/>
          </a:p>
          <a:p>
            <a:pPr algn="r" rtl="1">
              <a:lnSpc>
                <a:spcPct val="150000"/>
              </a:lnSpc>
            </a:pPr>
            <a:r>
              <a:rPr lang="fa-IR" dirty="0" smtClean="0"/>
              <a:t>نرمالیزه</a:t>
            </a:r>
          </a:p>
          <a:p>
            <a:pPr algn="r" rtl="1">
              <a:lnSpc>
                <a:spcPct val="150000"/>
              </a:lnSpc>
            </a:pPr>
            <a:r>
              <a:rPr lang="fa-IR" dirty="0" smtClean="0"/>
              <a:t>2</a:t>
            </a:r>
            <a:r>
              <a:rPr lang="fa-IR" b="1" dirty="0" smtClean="0"/>
              <a:t>- مقایسه عناصر</a:t>
            </a:r>
          </a:p>
          <a:p>
            <a:pPr algn="r" rtl="1">
              <a:lnSpc>
                <a:spcPct val="150000"/>
              </a:lnSpc>
            </a:pPr>
            <a:r>
              <a:rPr lang="fa-IR" dirty="0" smtClean="0"/>
              <a:t>مقایسه زوجی عناصر داخل هر خوشه</a:t>
            </a:r>
          </a:p>
          <a:p>
            <a:pPr algn="r" rtl="1">
              <a:lnSpc>
                <a:spcPct val="150000"/>
              </a:lnSpc>
            </a:pPr>
            <a:r>
              <a:rPr lang="fa-IR" dirty="0" smtClean="0"/>
              <a:t>یردار ویژه</a:t>
            </a:r>
          </a:p>
          <a:p>
            <a:pPr algn="r" rtl="1">
              <a:lnSpc>
                <a:spcPct val="300000"/>
              </a:lnSpc>
            </a:pPr>
            <a:endParaRPr lang="fa-IR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52400"/>
            <a:ext cx="9144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191000"/>
            <a:ext cx="3781425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4419600"/>
            <a:ext cx="137160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ight Arrow 4"/>
          <p:cNvSpPr/>
          <p:nvPr/>
        </p:nvSpPr>
        <p:spPr>
          <a:xfrm>
            <a:off x="5105400" y="49530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2819400"/>
            <a:ext cx="33242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0"/>
            <a:ext cx="9144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6600" y="1600200"/>
            <a:ext cx="5410200" cy="4525963"/>
          </a:xfrm>
        </p:spPr>
        <p:txBody>
          <a:bodyPr>
            <a:normAutofit/>
          </a:bodyPr>
          <a:lstStyle/>
          <a:p>
            <a:pPr algn="r" rtl="1">
              <a:lnSpc>
                <a:spcPct val="250000"/>
              </a:lnSpc>
            </a:pPr>
            <a:r>
              <a:rPr lang="fa-IR" sz="2000" dirty="0" smtClean="0"/>
              <a:t>اجتماع بردار های ویژه ماتریس مقایسات زوجی عناصر</a:t>
            </a:r>
          </a:p>
          <a:p>
            <a:pPr algn="r" rtl="1">
              <a:lnSpc>
                <a:spcPct val="250000"/>
              </a:lnSpc>
            </a:pPr>
            <a:r>
              <a:rPr lang="fa-IR" sz="2000" dirty="0" smtClean="0"/>
              <a:t>سوپر ماتریس </a:t>
            </a:r>
            <a:r>
              <a:rPr lang="en-US" sz="2000" dirty="0" smtClean="0"/>
              <a:t>n*n</a:t>
            </a:r>
            <a:endParaRPr lang="en-CA" sz="20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3886200"/>
            <a:ext cx="4343400" cy="2026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b="1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2514600"/>
            <a:ext cx="4629150" cy="322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656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-1"/>
            <a:ext cx="9144000" cy="6919309"/>
          </a:xfrm>
          <a:noFill/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142</Words>
  <Application>Microsoft Office PowerPoint</Application>
  <PresentationFormat>On-screen Show (4:3)</PresentationFormat>
  <Paragraphs>36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Slide 4</vt:lpstr>
      <vt:lpstr>انجام مقایسات زوجی و بدست آوردن بردار اولویت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>MRT www.Win2Farsi.com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sara</cp:lastModifiedBy>
  <cp:revision>13</cp:revision>
  <dcterms:created xsi:type="dcterms:W3CDTF">2012-11-06T19:24:11Z</dcterms:created>
  <dcterms:modified xsi:type="dcterms:W3CDTF">2012-11-16T19:09:53Z</dcterms:modified>
</cp:coreProperties>
</file>