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Lst>
  <p:sldIdLst>
    <p:sldId id="285" r:id="rId3"/>
    <p:sldId id="256" r:id="rId4"/>
    <p:sldId id="278" r:id="rId5"/>
    <p:sldId id="258" r:id="rId6"/>
    <p:sldId id="259" r:id="rId7"/>
    <p:sldId id="262" r:id="rId8"/>
    <p:sldId id="264" r:id="rId9"/>
    <p:sldId id="261" r:id="rId10"/>
    <p:sldId id="263" r:id="rId11"/>
    <p:sldId id="265" r:id="rId12"/>
    <p:sldId id="266" r:id="rId13"/>
    <p:sldId id="267" r:id="rId14"/>
    <p:sldId id="280" r:id="rId15"/>
    <p:sldId id="279" r:id="rId16"/>
    <p:sldId id="282" r:id="rId17"/>
    <p:sldId id="281" r:id="rId18"/>
    <p:sldId id="270" r:id="rId19"/>
    <p:sldId id="283" r:id="rId20"/>
    <p:sldId id="286" r:id="rId21"/>
    <p:sldId id="271" r:id="rId22"/>
    <p:sldId id="272" r:id="rId23"/>
    <p:sldId id="287" r:id="rId24"/>
    <p:sldId id="288" r:id="rId25"/>
    <p:sldId id="289" r:id="rId26"/>
    <p:sldId id="322" r:id="rId27"/>
    <p:sldId id="290" r:id="rId28"/>
    <p:sldId id="310" r:id="rId29"/>
    <p:sldId id="292" r:id="rId30"/>
    <p:sldId id="320" r:id="rId31"/>
    <p:sldId id="306" r:id="rId32"/>
    <p:sldId id="307" r:id="rId33"/>
    <p:sldId id="309" r:id="rId34"/>
    <p:sldId id="313" r:id="rId35"/>
    <p:sldId id="314" r:id="rId36"/>
    <p:sldId id="315" r:id="rId37"/>
    <p:sldId id="317" r:id="rId38"/>
    <p:sldId id="323" r:id="rId39"/>
    <p:sldId id="318" r:id="rId40"/>
    <p:sldId id="321" r:id="rId41"/>
    <p:sldId id="28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2271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581400" y="2438400"/>
            <a:ext cx="5562600" cy="914400"/>
          </a:xfrm>
        </p:spPr>
        <p:txBody>
          <a:bodyPr/>
          <a:lstStyle>
            <a:lvl1pPr>
              <a:defRPr>
                <a:solidFill>
                  <a:srgbClr val="363A6A"/>
                </a:solidFill>
              </a:defRPr>
            </a:lvl1pPr>
          </a:lstStyle>
          <a:p>
            <a:pPr lvl="0"/>
            <a:r>
              <a:rPr lang="en-US" noProof="0" smtClean="0"/>
              <a:t>Click to edit Master title style</a:t>
            </a:r>
          </a:p>
        </p:txBody>
      </p:sp>
      <p:sp>
        <p:nvSpPr>
          <p:cNvPr id="7171" name="Rectangle 3"/>
          <p:cNvSpPr>
            <a:spLocks noGrp="1" noChangeArrowheads="1"/>
          </p:cNvSpPr>
          <p:nvPr>
            <p:ph type="subTitle" idx="1"/>
          </p:nvPr>
        </p:nvSpPr>
        <p:spPr>
          <a:xfrm>
            <a:off x="3581400" y="3429000"/>
            <a:ext cx="5562600" cy="533400"/>
          </a:xfrm>
        </p:spPr>
        <p:txBody>
          <a:bodyPr/>
          <a:lstStyle>
            <a:lvl1pPr marL="0" indent="0">
              <a:buFontTx/>
              <a:buNone/>
              <a:defRPr sz="1800" b="1">
                <a:solidFill>
                  <a:srgbClr val="F3ECCF"/>
                </a:solidFill>
                <a:latin typeface="Arial" charset="0"/>
              </a:defRPr>
            </a:lvl1pPr>
          </a:lstStyle>
          <a:p>
            <a:pPr lvl="0"/>
            <a:r>
              <a:rPr lang="en-US" noProof="0" smtClean="0"/>
              <a:t>Click to edit Master subtitle style</a:t>
            </a:r>
          </a:p>
        </p:txBody>
      </p:sp>
      <p:sp>
        <p:nvSpPr>
          <p:cNvPr id="7172" name="Rectangle 4"/>
          <p:cNvSpPr>
            <a:spLocks noGrp="1" noChangeArrowheads="1"/>
          </p:cNvSpPr>
          <p:nvPr>
            <p:ph type="dt" sz="half" idx="2"/>
          </p:nvPr>
        </p:nvSpPr>
        <p:spPr/>
        <p:txBody>
          <a:bodyPr/>
          <a:lstStyle>
            <a:lvl1pPr>
              <a:defRPr/>
            </a:lvl1pPr>
          </a:lstStyle>
          <a:p>
            <a:fld id="{5D411A19-CAB0-4615-87D6-2B265CBBD053}" type="datetimeFigureOut">
              <a:rPr lang="en-US" smtClean="0"/>
              <a:pPr/>
              <a:t>2013-12-16</a:t>
            </a:fld>
            <a:endParaRPr lang="en-US"/>
          </a:p>
        </p:txBody>
      </p:sp>
      <p:sp>
        <p:nvSpPr>
          <p:cNvPr id="7173" name="Rectangle 5"/>
          <p:cNvSpPr>
            <a:spLocks noGrp="1" noChangeArrowheads="1"/>
          </p:cNvSpPr>
          <p:nvPr>
            <p:ph type="ftr" sz="quarter" idx="3"/>
          </p:nvPr>
        </p:nvSpPr>
        <p:spPr/>
        <p:txBody>
          <a:bodyPr/>
          <a:lstStyle>
            <a:lvl1pPr>
              <a:defRPr/>
            </a:lvl1pPr>
          </a:lstStyle>
          <a:p>
            <a:endParaRPr lang="en-US"/>
          </a:p>
        </p:txBody>
      </p:sp>
      <p:sp>
        <p:nvSpPr>
          <p:cNvPr id="7174" name="Rectangle 6"/>
          <p:cNvSpPr>
            <a:spLocks noGrp="1" noChangeArrowheads="1"/>
          </p:cNvSpPr>
          <p:nvPr>
            <p:ph type="sldNum" sz="quarter" idx="4"/>
          </p:nvPr>
        </p:nvSpPr>
        <p:spPr/>
        <p:txBody>
          <a:bodyPr/>
          <a:lstStyle>
            <a:lvl1pPr>
              <a:defRPr/>
            </a:lvl1pPr>
          </a:lstStyle>
          <a:p>
            <a:fld id="{40B768C0-94C6-4AF1-BE9E-FD6F0163728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D411A19-CAB0-4615-87D6-2B265CBBD053}" type="datetimeFigureOut">
              <a:rPr lang="en-US" smtClean="0"/>
              <a:pPr/>
              <a:t>2013-12-16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B768C0-94C6-4AF1-BE9E-FD6F0163728C}" type="slidenum">
              <a:rPr lang="en-US" smtClean="0"/>
              <a:pPr/>
              <a:t>‹#›</a:t>
            </a:fld>
            <a:endParaRPr lang="en-US"/>
          </a:p>
        </p:txBody>
      </p:sp>
    </p:spTree>
    <p:extLst>
      <p:ext uri="{BB962C8B-B14F-4D97-AF65-F5344CB8AC3E}">
        <p14:creationId xmlns:p14="http://schemas.microsoft.com/office/powerpoint/2010/main" val="2226241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7100" y="152400"/>
            <a:ext cx="18669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152400"/>
            <a:ext cx="54483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D411A19-CAB0-4615-87D6-2B265CBBD053}" type="datetimeFigureOut">
              <a:rPr lang="en-US" smtClean="0"/>
              <a:pPr/>
              <a:t>2013-12-16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B768C0-94C6-4AF1-BE9E-FD6F0163728C}" type="slidenum">
              <a:rPr lang="en-US" smtClean="0"/>
              <a:pPr/>
              <a:t>‹#›</a:t>
            </a:fld>
            <a:endParaRPr lang="en-US"/>
          </a:p>
        </p:txBody>
      </p:sp>
    </p:spTree>
    <p:extLst>
      <p:ext uri="{BB962C8B-B14F-4D97-AF65-F5344CB8AC3E}">
        <p14:creationId xmlns:p14="http://schemas.microsoft.com/office/powerpoint/2010/main" val="1675690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581400" y="2438400"/>
            <a:ext cx="5562600" cy="914400"/>
          </a:xfrm>
        </p:spPr>
        <p:txBody>
          <a:bodyPr/>
          <a:lstStyle>
            <a:lvl1pPr>
              <a:defRPr>
                <a:solidFill>
                  <a:srgbClr val="363A6A"/>
                </a:solidFill>
              </a:defRPr>
            </a:lvl1pPr>
          </a:lstStyle>
          <a:p>
            <a:pPr lvl="0"/>
            <a:r>
              <a:rPr lang="en-US" noProof="0" smtClean="0"/>
              <a:t>Click to edit Master title style</a:t>
            </a:r>
          </a:p>
        </p:txBody>
      </p:sp>
      <p:sp>
        <p:nvSpPr>
          <p:cNvPr id="7171" name="Rectangle 3"/>
          <p:cNvSpPr>
            <a:spLocks noGrp="1" noChangeArrowheads="1"/>
          </p:cNvSpPr>
          <p:nvPr>
            <p:ph type="subTitle" idx="1"/>
          </p:nvPr>
        </p:nvSpPr>
        <p:spPr>
          <a:xfrm>
            <a:off x="3581400" y="3429000"/>
            <a:ext cx="5562600" cy="533400"/>
          </a:xfrm>
        </p:spPr>
        <p:txBody>
          <a:bodyPr/>
          <a:lstStyle>
            <a:lvl1pPr marL="0" indent="0">
              <a:buFontTx/>
              <a:buNone/>
              <a:defRPr sz="1800" b="1">
                <a:solidFill>
                  <a:srgbClr val="F3ECCF"/>
                </a:solidFill>
                <a:latin typeface="Arial" pitchFamily="34" charset="0"/>
              </a:defRPr>
            </a:lvl1pPr>
          </a:lstStyle>
          <a:p>
            <a:pPr lvl="0"/>
            <a:r>
              <a:rPr lang="en-US" noProof="0" smtClean="0"/>
              <a:t>Click to edit Master subtitle style</a:t>
            </a:r>
          </a:p>
        </p:txBody>
      </p:sp>
      <p:sp>
        <p:nvSpPr>
          <p:cNvPr id="7172"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7173"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7174" name="Rectangle 6"/>
          <p:cNvSpPr>
            <a:spLocks noGrp="1" noChangeArrowheads="1"/>
          </p:cNvSpPr>
          <p:nvPr>
            <p:ph type="sldNum" sz="quarter" idx="4"/>
          </p:nvPr>
        </p:nvSpPr>
        <p:spPr/>
        <p:txBody>
          <a:bodyPr/>
          <a:lstStyle>
            <a:lvl1pPr>
              <a:defRPr/>
            </a:lvl1pPr>
          </a:lstStyle>
          <a:p>
            <a:fld id="{B2D898AF-E8D6-40F6-92AF-2962E5A4BCF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2420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548544F-B23D-4690-8211-E08146511B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410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B00983-9B59-42D2-8545-BCA26FF6513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2807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066800"/>
            <a:ext cx="3657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86400" y="1066800"/>
            <a:ext cx="3657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8C24DFB-E098-4CB9-9A41-C90D15F682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2175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E64418E-6095-4775-8455-C7795E1DDE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7856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F42335A-48A9-49BE-8051-314E14EB71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2618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2176F74-42A7-499F-B8AB-CE60526835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464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4D7BF38-7DF0-4044-8B55-0F3FF908D7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22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D411A19-CAB0-4615-87D6-2B265CBBD053}" type="datetimeFigureOut">
              <a:rPr lang="en-US" smtClean="0"/>
              <a:pPr/>
              <a:t>2013-12-16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B768C0-94C6-4AF1-BE9E-FD6F0163728C}" type="slidenum">
              <a:rPr lang="en-US" smtClean="0"/>
              <a:pPr/>
              <a:t>‹#›</a:t>
            </a:fld>
            <a:endParaRPr lang="en-US"/>
          </a:p>
        </p:txBody>
      </p:sp>
    </p:spTree>
    <p:extLst>
      <p:ext uri="{BB962C8B-B14F-4D97-AF65-F5344CB8AC3E}">
        <p14:creationId xmlns:p14="http://schemas.microsoft.com/office/powerpoint/2010/main" val="748741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7F62920-6206-44DD-8180-5ADC8E2175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9149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6C221F-ABC6-408C-A80D-317E38ED21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0594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7100" y="152400"/>
            <a:ext cx="18669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152400"/>
            <a:ext cx="54483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0DAD4A-DE05-4270-AE36-A460DA0727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1495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D411A19-CAB0-4615-87D6-2B265CBBD053}" type="datetimeFigureOut">
              <a:rPr lang="en-US" smtClean="0"/>
              <a:pPr/>
              <a:t>2013-12-16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B768C0-94C6-4AF1-BE9E-FD6F0163728C}" type="slidenum">
              <a:rPr lang="en-US" smtClean="0"/>
              <a:pPr/>
              <a:t>‹#›</a:t>
            </a:fld>
            <a:endParaRPr lang="en-US"/>
          </a:p>
        </p:txBody>
      </p:sp>
    </p:spTree>
    <p:extLst>
      <p:ext uri="{BB962C8B-B14F-4D97-AF65-F5344CB8AC3E}">
        <p14:creationId xmlns:p14="http://schemas.microsoft.com/office/powerpoint/2010/main" val="2157775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066800"/>
            <a:ext cx="3657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86400" y="1066800"/>
            <a:ext cx="3657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D411A19-CAB0-4615-87D6-2B265CBBD053}" type="datetimeFigureOut">
              <a:rPr lang="en-US" smtClean="0"/>
              <a:pPr/>
              <a:t>2013-12-16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0B768C0-94C6-4AF1-BE9E-FD6F0163728C}" type="slidenum">
              <a:rPr lang="en-US" smtClean="0"/>
              <a:pPr/>
              <a:t>‹#›</a:t>
            </a:fld>
            <a:endParaRPr lang="en-US"/>
          </a:p>
        </p:txBody>
      </p:sp>
    </p:spTree>
    <p:extLst>
      <p:ext uri="{BB962C8B-B14F-4D97-AF65-F5344CB8AC3E}">
        <p14:creationId xmlns:p14="http://schemas.microsoft.com/office/powerpoint/2010/main" val="2481561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D411A19-CAB0-4615-87D6-2B265CBBD053}" type="datetimeFigureOut">
              <a:rPr lang="en-US" smtClean="0"/>
              <a:pPr/>
              <a:t>2013-12-16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0B768C0-94C6-4AF1-BE9E-FD6F0163728C}" type="slidenum">
              <a:rPr lang="en-US" smtClean="0"/>
              <a:pPr/>
              <a:t>‹#›</a:t>
            </a:fld>
            <a:endParaRPr lang="en-US"/>
          </a:p>
        </p:txBody>
      </p:sp>
    </p:spTree>
    <p:extLst>
      <p:ext uri="{BB962C8B-B14F-4D97-AF65-F5344CB8AC3E}">
        <p14:creationId xmlns:p14="http://schemas.microsoft.com/office/powerpoint/2010/main" val="2074975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D411A19-CAB0-4615-87D6-2B265CBBD053}" type="datetimeFigureOut">
              <a:rPr lang="en-US" smtClean="0"/>
              <a:pPr/>
              <a:t>2013-12-16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0B768C0-94C6-4AF1-BE9E-FD6F0163728C}" type="slidenum">
              <a:rPr lang="en-US" smtClean="0"/>
              <a:pPr/>
              <a:t>‹#›</a:t>
            </a:fld>
            <a:endParaRPr lang="en-US"/>
          </a:p>
        </p:txBody>
      </p:sp>
    </p:spTree>
    <p:extLst>
      <p:ext uri="{BB962C8B-B14F-4D97-AF65-F5344CB8AC3E}">
        <p14:creationId xmlns:p14="http://schemas.microsoft.com/office/powerpoint/2010/main" val="248142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D411A19-CAB0-4615-87D6-2B265CBBD053}" type="datetimeFigureOut">
              <a:rPr lang="en-US" smtClean="0"/>
              <a:pPr/>
              <a:t>2013-12-16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0B768C0-94C6-4AF1-BE9E-FD6F0163728C}" type="slidenum">
              <a:rPr lang="en-US" smtClean="0"/>
              <a:pPr/>
              <a:t>‹#›</a:t>
            </a:fld>
            <a:endParaRPr lang="en-US"/>
          </a:p>
        </p:txBody>
      </p:sp>
    </p:spTree>
    <p:extLst>
      <p:ext uri="{BB962C8B-B14F-4D97-AF65-F5344CB8AC3E}">
        <p14:creationId xmlns:p14="http://schemas.microsoft.com/office/powerpoint/2010/main" val="253391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D411A19-CAB0-4615-87D6-2B265CBBD053}" type="datetimeFigureOut">
              <a:rPr lang="en-US" smtClean="0"/>
              <a:pPr/>
              <a:t>2013-12-16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0B768C0-94C6-4AF1-BE9E-FD6F0163728C}" type="slidenum">
              <a:rPr lang="en-US" smtClean="0"/>
              <a:pPr/>
              <a:t>‹#›</a:t>
            </a:fld>
            <a:endParaRPr lang="en-US"/>
          </a:p>
        </p:txBody>
      </p:sp>
    </p:spTree>
    <p:extLst>
      <p:ext uri="{BB962C8B-B14F-4D97-AF65-F5344CB8AC3E}">
        <p14:creationId xmlns:p14="http://schemas.microsoft.com/office/powerpoint/2010/main" val="39720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D411A19-CAB0-4615-87D6-2B265CBBD053}" type="datetimeFigureOut">
              <a:rPr lang="en-US" smtClean="0"/>
              <a:pPr/>
              <a:t>2013-12-16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0B768C0-94C6-4AF1-BE9E-FD6F0163728C}" type="slidenum">
              <a:rPr lang="en-US" smtClean="0"/>
              <a:pPr/>
              <a:t>‹#›</a:t>
            </a:fld>
            <a:endParaRPr lang="en-US"/>
          </a:p>
        </p:txBody>
      </p:sp>
    </p:spTree>
    <p:extLst>
      <p:ext uri="{BB962C8B-B14F-4D97-AF65-F5344CB8AC3E}">
        <p14:creationId xmlns:p14="http://schemas.microsoft.com/office/powerpoint/2010/main" val="3997116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152400"/>
            <a:ext cx="746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676400" y="1066800"/>
            <a:ext cx="7467600"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5D411A19-CAB0-4615-87D6-2B265CBBD053}" type="datetimeFigureOut">
              <a:rPr lang="en-US" smtClean="0"/>
              <a:pPr/>
              <a:t>2013-12-16</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0B768C0-94C6-4AF1-BE9E-FD6F016372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fontAlgn="base" hangingPunct="1">
        <a:spcBef>
          <a:spcPct val="0"/>
        </a:spcBef>
        <a:spcAft>
          <a:spcPct val="0"/>
        </a:spcAft>
        <a:defRPr sz="4000" b="1">
          <a:solidFill>
            <a:srgbClr val="F3ECCF"/>
          </a:solidFill>
          <a:latin typeface="+mj-lt"/>
          <a:ea typeface="+mj-ea"/>
          <a:cs typeface="+mj-cs"/>
        </a:defRPr>
      </a:lvl1pPr>
      <a:lvl2pPr algn="l" rtl="0" eaLnBrk="1" fontAlgn="base" hangingPunct="1">
        <a:spcBef>
          <a:spcPct val="0"/>
        </a:spcBef>
        <a:spcAft>
          <a:spcPct val="0"/>
        </a:spcAft>
        <a:defRPr sz="4000" b="1">
          <a:solidFill>
            <a:srgbClr val="F3ECCF"/>
          </a:solidFill>
          <a:latin typeface="Arial" charset="0"/>
        </a:defRPr>
      </a:lvl2pPr>
      <a:lvl3pPr algn="l" rtl="0" eaLnBrk="1" fontAlgn="base" hangingPunct="1">
        <a:spcBef>
          <a:spcPct val="0"/>
        </a:spcBef>
        <a:spcAft>
          <a:spcPct val="0"/>
        </a:spcAft>
        <a:defRPr sz="4000" b="1">
          <a:solidFill>
            <a:srgbClr val="F3ECCF"/>
          </a:solidFill>
          <a:latin typeface="Arial" charset="0"/>
        </a:defRPr>
      </a:lvl3pPr>
      <a:lvl4pPr algn="l" rtl="0" eaLnBrk="1" fontAlgn="base" hangingPunct="1">
        <a:spcBef>
          <a:spcPct val="0"/>
        </a:spcBef>
        <a:spcAft>
          <a:spcPct val="0"/>
        </a:spcAft>
        <a:defRPr sz="4000" b="1">
          <a:solidFill>
            <a:srgbClr val="F3ECCF"/>
          </a:solidFill>
          <a:latin typeface="Arial" charset="0"/>
        </a:defRPr>
      </a:lvl4pPr>
      <a:lvl5pPr algn="l" rtl="0" eaLnBrk="1" fontAlgn="base" hangingPunct="1">
        <a:spcBef>
          <a:spcPct val="0"/>
        </a:spcBef>
        <a:spcAft>
          <a:spcPct val="0"/>
        </a:spcAft>
        <a:defRPr sz="4000" b="1">
          <a:solidFill>
            <a:srgbClr val="F3ECCF"/>
          </a:solidFill>
          <a:latin typeface="Arial" charset="0"/>
        </a:defRPr>
      </a:lvl5pPr>
      <a:lvl6pPr marL="457200" algn="l" rtl="0" eaLnBrk="1" fontAlgn="base" hangingPunct="1">
        <a:spcBef>
          <a:spcPct val="0"/>
        </a:spcBef>
        <a:spcAft>
          <a:spcPct val="0"/>
        </a:spcAft>
        <a:defRPr sz="4000" b="1">
          <a:solidFill>
            <a:srgbClr val="F3ECCF"/>
          </a:solidFill>
          <a:latin typeface="Arial" charset="0"/>
        </a:defRPr>
      </a:lvl6pPr>
      <a:lvl7pPr marL="914400" algn="l" rtl="0" eaLnBrk="1" fontAlgn="base" hangingPunct="1">
        <a:spcBef>
          <a:spcPct val="0"/>
        </a:spcBef>
        <a:spcAft>
          <a:spcPct val="0"/>
        </a:spcAft>
        <a:defRPr sz="4000" b="1">
          <a:solidFill>
            <a:srgbClr val="F3ECCF"/>
          </a:solidFill>
          <a:latin typeface="Arial" charset="0"/>
        </a:defRPr>
      </a:lvl7pPr>
      <a:lvl8pPr marL="1371600" algn="l" rtl="0" eaLnBrk="1" fontAlgn="base" hangingPunct="1">
        <a:spcBef>
          <a:spcPct val="0"/>
        </a:spcBef>
        <a:spcAft>
          <a:spcPct val="0"/>
        </a:spcAft>
        <a:defRPr sz="4000" b="1">
          <a:solidFill>
            <a:srgbClr val="F3ECCF"/>
          </a:solidFill>
          <a:latin typeface="Arial" charset="0"/>
        </a:defRPr>
      </a:lvl8pPr>
      <a:lvl9pPr marL="1828800" algn="l" rtl="0" eaLnBrk="1" fontAlgn="base" hangingPunct="1">
        <a:spcBef>
          <a:spcPct val="0"/>
        </a:spcBef>
        <a:spcAft>
          <a:spcPct val="0"/>
        </a:spcAft>
        <a:defRPr sz="4000" b="1">
          <a:solidFill>
            <a:srgbClr val="F3ECCF"/>
          </a:solidFill>
          <a:latin typeface="Arial" charset="0"/>
        </a:defRPr>
      </a:lvl9pPr>
    </p:titleStyle>
    <p:bodyStyle>
      <a:lvl1pPr marL="342900" indent="-342900" algn="l" rtl="0" eaLnBrk="1" fontAlgn="base" hangingPunct="1">
        <a:spcBef>
          <a:spcPct val="20000"/>
        </a:spcBef>
        <a:spcAft>
          <a:spcPct val="0"/>
        </a:spcAft>
        <a:buChar char="•"/>
        <a:defRPr sz="2400">
          <a:solidFill>
            <a:srgbClr val="363A6A"/>
          </a:solidFill>
          <a:latin typeface="+mn-lt"/>
          <a:ea typeface="+mn-ea"/>
          <a:cs typeface="+mn-cs"/>
        </a:defRPr>
      </a:lvl1pPr>
      <a:lvl2pPr marL="742950" indent="-285750" algn="l" rtl="0" eaLnBrk="1" fontAlgn="base" hangingPunct="1">
        <a:spcBef>
          <a:spcPct val="20000"/>
        </a:spcBef>
        <a:spcAft>
          <a:spcPct val="0"/>
        </a:spcAft>
        <a:buChar char="–"/>
        <a:defRPr sz="2000">
          <a:solidFill>
            <a:srgbClr val="363A6A"/>
          </a:solidFill>
          <a:latin typeface="+mn-lt"/>
        </a:defRPr>
      </a:lvl2pPr>
      <a:lvl3pPr marL="1143000" indent="-228600" algn="l" rtl="0" eaLnBrk="1" fontAlgn="base" hangingPunct="1">
        <a:spcBef>
          <a:spcPct val="20000"/>
        </a:spcBef>
        <a:spcAft>
          <a:spcPct val="0"/>
        </a:spcAft>
        <a:buChar char="•"/>
        <a:defRPr>
          <a:solidFill>
            <a:srgbClr val="363A6A"/>
          </a:solidFill>
          <a:latin typeface="+mn-lt"/>
        </a:defRPr>
      </a:lvl3pPr>
      <a:lvl4pPr marL="1600200" indent="-228600" algn="l" rtl="0" eaLnBrk="1" fontAlgn="base" hangingPunct="1">
        <a:spcBef>
          <a:spcPct val="20000"/>
        </a:spcBef>
        <a:spcAft>
          <a:spcPct val="0"/>
        </a:spcAft>
        <a:buChar char="–"/>
        <a:defRPr sz="1600">
          <a:solidFill>
            <a:srgbClr val="363A6A"/>
          </a:solidFill>
          <a:latin typeface="+mn-lt"/>
        </a:defRPr>
      </a:lvl4pPr>
      <a:lvl5pPr marL="2057400" indent="-228600" algn="l" rtl="0" eaLnBrk="1" fontAlgn="base" hangingPunct="1">
        <a:spcBef>
          <a:spcPct val="20000"/>
        </a:spcBef>
        <a:spcAft>
          <a:spcPct val="0"/>
        </a:spcAft>
        <a:buChar char="»"/>
        <a:defRPr sz="1600">
          <a:solidFill>
            <a:srgbClr val="363A6A"/>
          </a:solidFill>
          <a:latin typeface="+mn-lt"/>
        </a:defRPr>
      </a:lvl5pPr>
      <a:lvl6pPr marL="2514600" indent="-228600" algn="l" rtl="0" eaLnBrk="1" fontAlgn="base" hangingPunct="1">
        <a:spcBef>
          <a:spcPct val="20000"/>
        </a:spcBef>
        <a:spcAft>
          <a:spcPct val="0"/>
        </a:spcAft>
        <a:buChar char="»"/>
        <a:defRPr sz="1600">
          <a:solidFill>
            <a:srgbClr val="363A6A"/>
          </a:solidFill>
          <a:latin typeface="+mn-lt"/>
        </a:defRPr>
      </a:lvl6pPr>
      <a:lvl7pPr marL="2971800" indent="-228600" algn="l" rtl="0" eaLnBrk="1" fontAlgn="base" hangingPunct="1">
        <a:spcBef>
          <a:spcPct val="20000"/>
        </a:spcBef>
        <a:spcAft>
          <a:spcPct val="0"/>
        </a:spcAft>
        <a:buChar char="»"/>
        <a:defRPr sz="1600">
          <a:solidFill>
            <a:srgbClr val="363A6A"/>
          </a:solidFill>
          <a:latin typeface="+mn-lt"/>
        </a:defRPr>
      </a:lvl7pPr>
      <a:lvl8pPr marL="3429000" indent="-228600" algn="l" rtl="0" eaLnBrk="1" fontAlgn="base" hangingPunct="1">
        <a:spcBef>
          <a:spcPct val="20000"/>
        </a:spcBef>
        <a:spcAft>
          <a:spcPct val="0"/>
        </a:spcAft>
        <a:buChar char="»"/>
        <a:defRPr sz="1600">
          <a:solidFill>
            <a:srgbClr val="363A6A"/>
          </a:solidFill>
          <a:latin typeface="+mn-lt"/>
        </a:defRPr>
      </a:lvl8pPr>
      <a:lvl9pPr marL="3886200" indent="-228600" algn="l" rtl="0" eaLnBrk="1" fontAlgn="base" hangingPunct="1">
        <a:spcBef>
          <a:spcPct val="20000"/>
        </a:spcBef>
        <a:spcAft>
          <a:spcPct val="0"/>
        </a:spcAft>
        <a:buChar char="»"/>
        <a:defRPr sz="1600">
          <a:solidFill>
            <a:srgbClr val="363A6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152400"/>
            <a:ext cx="746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676400" y="1066800"/>
            <a:ext cx="7467600"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latin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latin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66B56FB-EB2B-4601-8395-F1E74E266AEA}" type="slidenum">
              <a:rPr lang="en-US" smtClean="0">
                <a:solidFill>
                  <a:srgbClr val="000000"/>
                </a:solidFill>
                <a:latin typeface="Arial" pitchFamily="34" charset="0"/>
              </a:rPr>
              <a:pPr fontAlgn="base">
                <a:spcBef>
                  <a:spcPct val="0"/>
                </a:spcBef>
                <a:spcAft>
                  <a:spcPct val="0"/>
                </a:spcAft>
              </a:pPr>
              <a:t>‹#›</a:t>
            </a:fld>
            <a:endParaRPr lang="en-US" smtClean="0">
              <a:solidFill>
                <a:srgbClr val="000000"/>
              </a:solidFill>
              <a:latin typeface="Arial" pitchFamily="34" charset="0"/>
            </a:endParaRPr>
          </a:p>
        </p:txBody>
      </p:sp>
    </p:spTree>
    <p:extLst>
      <p:ext uri="{BB962C8B-B14F-4D97-AF65-F5344CB8AC3E}">
        <p14:creationId xmlns:p14="http://schemas.microsoft.com/office/powerpoint/2010/main" val="152233649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fontAlgn="base" hangingPunct="1">
        <a:spcBef>
          <a:spcPct val="0"/>
        </a:spcBef>
        <a:spcAft>
          <a:spcPct val="0"/>
        </a:spcAft>
        <a:defRPr sz="4000" b="1">
          <a:solidFill>
            <a:srgbClr val="F3ECCF"/>
          </a:solidFill>
          <a:latin typeface="+mj-lt"/>
          <a:ea typeface="+mj-ea"/>
          <a:cs typeface="+mj-cs"/>
        </a:defRPr>
      </a:lvl1pPr>
      <a:lvl2pPr algn="l" rtl="0" eaLnBrk="1" fontAlgn="base" hangingPunct="1">
        <a:spcBef>
          <a:spcPct val="0"/>
        </a:spcBef>
        <a:spcAft>
          <a:spcPct val="0"/>
        </a:spcAft>
        <a:defRPr sz="4000" b="1">
          <a:solidFill>
            <a:srgbClr val="F3ECCF"/>
          </a:solidFill>
          <a:latin typeface="Arial" pitchFamily="34" charset="0"/>
        </a:defRPr>
      </a:lvl2pPr>
      <a:lvl3pPr algn="l" rtl="0" eaLnBrk="1" fontAlgn="base" hangingPunct="1">
        <a:spcBef>
          <a:spcPct val="0"/>
        </a:spcBef>
        <a:spcAft>
          <a:spcPct val="0"/>
        </a:spcAft>
        <a:defRPr sz="4000" b="1">
          <a:solidFill>
            <a:srgbClr val="F3ECCF"/>
          </a:solidFill>
          <a:latin typeface="Arial" pitchFamily="34" charset="0"/>
        </a:defRPr>
      </a:lvl3pPr>
      <a:lvl4pPr algn="l" rtl="0" eaLnBrk="1" fontAlgn="base" hangingPunct="1">
        <a:spcBef>
          <a:spcPct val="0"/>
        </a:spcBef>
        <a:spcAft>
          <a:spcPct val="0"/>
        </a:spcAft>
        <a:defRPr sz="4000" b="1">
          <a:solidFill>
            <a:srgbClr val="F3ECCF"/>
          </a:solidFill>
          <a:latin typeface="Arial" pitchFamily="34" charset="0"/>
        </a:defRPr>
      </a:lvl4pPr>
      <a:lvl5pPr algn="l" rtl="0" eaLnBrk="1" fontAlgn="base" hangingPunct="1">
        <a:spcBef>
          <a:spcPct val="0"/>
        </a:spcBef>
        <a:spcAft>
          <a:spcPct val="0"/>
        </a:spcAft>
        <a:defRPr sz="4000" b="1">
          <a:solidFill>
            <a:srgbClr val="F3ECCF"/>
          </a:solidFill>
          <a:latin typeface="Arial" pitchFamily="34" charset="0"/>
        </a:defRPr>
      </a:lvl5pPr>
      <a:lvl6pPr marL="457200" algn="l" rtl="0" eaLnBrk="1" fontAlgn="base" hangingPunct="1">
        <a:spcBef>
          <a:spcPct val="0"/>
        </a:spcBef>
        <a:spcAft>
          <a:spcPct val="0"/>
        </a:spcAft>
        <a:defRPr sz="4000" b="1">
          <a:solidFill>
            <a:srgbClr val="F3ECCF"/>
          </a:solidFill>
          <a:latin typeface="Arial" pitchFamily="34" charset="0"/>
        </a:defRPr>
      </a:lvl6pPr>
      <a:lvl7pPr marL="914400" algn="l" rtl="0" eaLnBrk="1" fontAlgn="base" hangingPunct="1">
        <a:spcBef>
          <a:spcPct val="0"/>
        </a:spcBef>
        <a:spcAft>
          <a:spcPct val="0"/>
        </a:spcAft>
        <a:defRPr sz="4000" b="1">
          <a:solidFill>
            <a:srgbClr val="F3ECCF"/>
          </a:solidFill>
          <a:latin typeface="Arial" pitchFamily="34" charset="0"/>
        </a:defRPr>
      </a:lvl7pPr>
      <a:lvl8pPr marL="1371600" algn="l" rtl="0" eaLnBrk="1" fontAlgn="base" hangingPunct="1">
        <a:spcBef>
          <a:spcPct val="0"/>
        </a:spcBef>
        <a:spcAft>
          <a:spcPct val="0"/>
        </a:spcAft>
        <a:defRPr sz="4000" b="1">
          <a:solidFill>
            <a:srgbClr val="F3ECCF"/>
          </a:solidFill>
          <a:latin typeface="Arial" pitchFamily="34" charset="0"/>
        </a:defRPr>
      </a:lvl8pPr>
      <a:lvl9pPr marL="1828800" algn="l" rtl="0" eaLnBrk="1" fontAlgn="base" hangingPunct="1">
        <a:spcBef>
          <a:spcPct val="0"/>
        </a:spcBef>
        <a:spcAft>
          <a:spcPct val="0"/>
        </a:spcAft>
        <a:defRPr sz="4000" b="1">
          <a:solidFill>
            <a:srgbClr val="F3ECCF"/>
          </a:solidFill>
          <a:latin typeface="Arial" pitchFamily="34" charset="0"/>
        </a:defRPr>
      </a:lvl9pPr>
    </p:titleStyle>
    <p:bodyStyle>
      <a:lvl1pPr marL="342900" indent="-342900" algn="l" rtl="0" eaLnBrk="1" fontAlgn="base" hangingPunct="1">
        <a:spcBef>
          <a:spcPct val="20000"/>
        </a:spcBef>
        <a:spcAft>
          <a:spcPct val="0"/>
        </a:spcAft>
        <a:buChar char="•"/>
        <a:defRPr sz="2400">
          <a:solidFill>
            <a:srgbClr val="363A6A"/>
          </a:solidFill>
          <a:latin typeface="+mn-lt"/>
          <a:ea typeface="+mn-ea"/>
          <a:cs typeface="+mn-cs"/>
        </a:defRPr>
      </a:lvl1pPr>
      <a:lvl2pPr marL="742950" indent="-285750" algn="l" rtl="0" eaLnBrk="1" fontAlgn="base" hangingPunct="1">
        <a:spcBef>
          <a:spcPct val="20000"/>
        </a:spcBef>
        <a:spcAft>
          <a:spcPct val="0"/>
        </a:spcAft>
        <a:buChar char="–"/>
        <a:defRPr sz="2000">
          <a:solidFill>
            <a:srgbClr val="363A6A"/>
          </a:solidFill>
          <a:latin typeface="+mn-lt"/>
        </a:defRPr>
      </a:lvl2pPr>
      <a:lvl3pPr marL="1143000" indent="-228600" algn="l" rtl="0" eaLnBrk="1" fontAlgn="base" hangingPunct="1">
        <a:spcBef>
          <a:spcPct val="20000"/>
        </a:spcBef>
        <a:spcAft>
          <a:spcPct val="0"/>
        </a:spcAft>
        <a:buChar char="•"/>
        <a:defRPr>
          <a:solidFill>
            <a:srgbClr val="363A6A"/>
          </a:solidFill>
          <a:latin typeface="+mn-lt"/>
        </a:defRPr>
      </a:lvl3pPr>
      <a:lvl4pPr marL="1600200" indent="-228600" algn="l" rtl="0" eaLnBrk="1" fontAlgn="base" hangingPunct="1">
        <a:spcBef>
          <a:spcPct val="20000"/>
        </a:spcBef>
        <a:spcAft>
          <a:spcPct val="0"/>
        </a:spcAft>
        <a:buChar char="–"/>
        <a:defRPr sz="1600">
          <a:solidFill>
            <a:srgbClr val="363A6A"/>
          </a:solidFill>
          <a:latin typeface="+mn-lt"/>
        </a:defRPr>
      </a:lvl4pPr>
      <a:lvl5pPr marL="2057400" indent="-228600" algn="l" rtl="0" eaLnBrk="1" fontAlgn="base" hangingPunct="1">
        <a:spcBef>
          <a:spcPct val="20000"/>
        </a:spcBef>
        <a:spcAft>
          <a:spcPct val="0"/>
        </a:spcAft>
        <a:buChar char="»"/>
        <a:defRPr sz="1600">
          <a:solidFill>
            <a:srgbClr val="363A6A"/>
          </a:solidFill>
          <a:latin typeface="+mn-lt"/>
        </a:defRPr>
      </a:lvl5pPr>
      <a:lvl6pPr marL="2514600" indent="-228600" algn="l" rtl="0" eaLnBrk="1" fontAlgn="base" hangingPunct="1">
        <a:spcBef>
          <a:spcPct val="20000"/>
        </a:spcBef>
        <a:spcAft>
          <a:spcPct val="0"/>
        </a:spcAft>
        <a:buChar char="»"/>
        <a:defRPr sz="1600">
          <a:solidFill>
            <a:srgbClr val="363A6A"/>
          </a:solidFill>
          <a:latin typeface="+mn-lt"/>
        </a:defRPr>
      </a:lvl6pPr>
      <a:lvl7pPr marL="2971800" indent="-228600" algn="l" rtl="0" eaLnBrk="1" fontAlgn="base" hangingPunct="1">
        <a:spcBef>
          <a:spcPct val="20000"/>
        </a:spcBef>
        <a:spcAft>
          <a:spcPct val="0"/>
        </a:spcAft>
        <a:buChar char="»"/>
        <a:defRPr sz="1600">
          <a:solidFill>
            <a:srgbClr val="363A6A"/>
          </a:solidFill>
          <a:latin typeface="+mn-lt"/>
        </a:defRPr>
      </a:lvl7pPr>
      <a:lvl8pPr marL="3429000" indent="-228600" algn="l" rtl="0" eaLnBrk="1" fontAlgn="base" hangingPunct="1">
        <a:spcBef>
          <a:spcPct val="20000"/>
        </a:spcBef>
        <a:spcAft>
          <a:spcPct val="0"/>
        </a:spcAft>
        <a:buChar char="»"/>
        <a:defRPr sz="1600">
          <a:solidFill>
            <a:srgbClr val="363A6A"/>
          </a:solidFill>
          <a:latin typeface="+mn-lt"/>
        </a:defRPr>
      </a:lvl8pPr>
      <a:lvl9pPr marL="3886200" indent="-228600" algn="l" rtl="0" eaLnBrk="1" fontAlgn="base" hangingPunct="1">
        <a:spcBef>
          <a:spcPct val="20000"/>
        </a:spcBef>
        <a:spcAft>
          <a:spcPct val="0"/>
        </a:spcAft>
        <a:buChar char="»"/>
        <a:defRPr sz="1600">
          <a:solidFill>
            <a:srgbClr val="363A6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descr="http://up.koolak91.ir/up/koolak91/Pictures/004.jpg"/>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1219200" y="834520"/>
            <a:ext cx="5029200" cy="4907771"/>
          </a:xfrm>
          <a:prstGeom prst="rect">
            <a:avLst/>
          </a:prstGeom>
          <a:noFill/>
          <a:ln>
            <a:noFill/>
          </a:ln>
          <a:effectLst>
            <a:outerShdw blurRad="50800" dist="38100" dir="5400000" algn="t" rotWithShape="0">
              <a:prstClr val="black">
                <a:alpha val="40000"/>
              </a:prstClr>
            </a:outerShdw>
            <a:reflection blurRad="6350" stA="52000" endA="300" endPos="35000" dir="5400000" sy="-100000" algn="bl" rotWithShape="0"/>
          </a:effectLst>
          <a:scene3d>
            <a:camera prst="isometricOffAxis1Right"/>
            <a:lightRig rig="threePt" dir="t"/>
          </a:scene3d>
          <a:sp3d extrusionH="76200" contourW="12700" prstMaterial="powder">
            <a:extrusionClr>
              <a:sysClr val="window" lastClr="FFFFFF"/>
            </a:extrusionClr>
            <a:contourClr>
              <a:sysClr val="window" lastClr="FFFFFF"/>
            </a:contourClr>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213383" y="6243475"/>
            <a:ext cx="293670" cy="369332"/>
          </a:xfrm>
          <a:prstGeom prst="rect">
            <a:avLst/>
          </a:prstGeom>
        </p:spPr>
        <p:txBody>
          <a:bodyPr wrap="none">
            <a:spAutoFit/>
          </a:bodyPr>
          <a:lstStyle/>
          <a:p>
            <a:r>
              <a:rPr lang="fa-IR" dirty="0" smtClean="0">
                <a:cs typeface="B Nazanin" pitchFamily="2" charset="-78"/>
              </a:rPr>
              <a:t>1</a:t>
            </a:r>
            <a:endParaRPr lang="en-US" dirty="0"/>
          </a:p>
        </p:txBody>
      </p:sp>
    </p:spTree>
    <p:extLst>
      <p:ext uri="{BB962C8B-B14F-4D97-AF65-F5344CB8AC3E}">
        <p14:creationId xmlns:p14="http://schemas.microsoft.com/office/powerpoint/2010/main" val="2581109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cs typeface="B Nazanin" pitchFamily="2" charset="-78"/>
              </a:rPr>
              <a:t>محیط</a:t>
            </a:r>
            <a:endParaRPr lang="en-US" sz="4000" dirty="0">
              <a:cs typeface="B Nazanin" pitchFamily="2" charset="-78"/>
            </a:endParaRPr>
          </a:p>
        </p:txBody>
      </p:sp>
      <p:sp>
        <p:nvSpPr>
          <p:cNvPr id="3" name="Content Placeholder 2"/>
          <p:cNvSpPr>
            <a:spLocks noGrp="1"/>
          </p:cNvSpPr>
          <p:nvPr>
            <p:ph idx="1"/>
          </p:nvPr>
        </p:nvSpPr>
        <p:spPr/>
        <p:txBody>
          <a:bodyPr>
            <a:normAutofit/>
          </a:bodyPr>
          <a:lstStyle/>
          <a:p>
            <a:pPr algn="just" rtl="1"/>
            <a:r>
              <a:rPr lang="fa-IR" dirty="0" smtClean="0">
                <a:cs typeface="B Nazanin" pitchFamily="2" charset="-78"/>
              </a:rPr>
              <a:t>در</a:t>
            </a:r>
            <a:r>
              <a:rPr lang="en-US" dirty="0" smtClean="0">
                <a:cs typeface="B Nazanin" pitchFamily="2" charset="-78"/>
              </a:rPr>
              <a:t> </a:t>
            </a:r>
            <a:r>
              <a:rPr lang="en-US" dirty="0" smtClean="0">
                <a:latin typeface="Times New Roman" pitchFamily="18" charset="0"/>
                <a:cs typeface="Times New Roman" pitchFamily="18" charset="0"/>
              </a:rPr>
              <a:t>RL</a:t>
            </a:r>
            <a:r>
              <a:rPr lang="fa-IR" dirty="0" smtClean="0">
                <a:cs typeface="B Nazanin" pitchFamily="2" charset="-78"/>
              </a:rPr>
              <a:t>عامل</a:t>
            </a:r>
            <a:r>
              <a:rPr lang="en-US" dirty="0" smtClean="0">
                <a:cs typeface="B Nazanin" pitchFamily="2" charset="-78"/>
              </a:rPr>
              <a:t> </a:t>
            </a:r>
            <a:r>
              <a:rPr lang="fa-IR" dirty="0" smtClean="0">
                <a:cs typeface="B Nazanin" pitchFamily="2" charset="-78"/>
              </a:rPr>
              <a:t>یادگیر</a:t>
            </a:r>
            <a:r>
              <a:rPr lang="en-US" dirty="0" smtClean="0">
                <a:cs typeface="B Nazanin" pitchFamily="2" charset="-78"/>
              </a:rPr>
              <a:t> </a:t>
            </a:r>
            <a:r>
              <a:rPr lang="fa-IR" dirty="0" smtClean="0">
                <a:cs typeface="B Nazanin" pitchFamily="2" charset="-78"/>
              </a:rPr>
              <a:t>بطور</a:t>
            </a:r>
            <a:r>
              <a:rPr lang="en-US" dirty="0" smtClean="0">
                <a:cs typeface="B Nazanin" pitchFamily="2" charset="-78"/>
              </a:rPr>
              <a:t> </a:t>
            </a:r>
            <a:r>
              <a:rPr lang="fa-IR" dirty="0" smtClean="0">
                <a:cs typeface="B Nazanin" pitchFamily="2" charset="-78"/>
              </a:rPr>
              <a:t>سعی</a:t>
            </a:r>
            <a:r>
              <a:rPr lang="en-US" dirty="0" smtClean="0">
                <a:cs typeface="B Nazanin" pitchFamily="2" charset="-78"/>
              </a:rPr>
              <a:t> </a:t>
            </a:r>
            <a:r>
              <a:rPr lang="fa-IR" dirty="0" smtClean="0">
                <a:cs typeface="B Nazanin" pitchFamily="2" charset="-78"/>
              </a:rPr>
              <a:t>و</a:t>
            </a:r>
            <a:r>
              <a:rPr lang="en-US" dirty="0" smtClean="0">
                <a:cs typeface="B Nazanin" pitchFamily="2" charset="-78"/>
              </a:rPr>
              <a:t> </a:t>
            </a:r>
            <a:r>
              <a:rPr lang="fa-IR" dirty="0" smtClean="0">
                <a:cs typeface="B Nazanin" pitchFamily="2" charset="-78"/>
              </a:rPr>
              <a:t>خطا</a:t>
            </a:r>
            <a:r>
              <a:rPr lang="en-US" dirty="0" smtClean="0">
                <a:cs typeface="B Nazanin" pitchFamily="2" charset="-78"/>
              </a:rPr>
              <a:t> </a:t>
            </a:r>
            <a:r>
              <a:rPr lang="fa-IR" dirty="0" smtClean="0">
                <a:cs typeface="B Nazanin" pitchFamily="2" charset="-78"/>
              </a:rPr>
              <a:t>با</a:t>
            </a:r>
            <a:r>
              <a:rPr lang="en-US" dirty="0" smtClean="0">
                <a:cs typeface="B Nazanin" pitchFamily="2" charset="-78"/>
              </a:rPr>
              <a:t> </a:t>
            </a:r>
            <a:r>
              <a:rPr lang="fa-IR" dirty="0" smtClean="0">
                <a:cs typeface="B Nazanin" pitchFamily="2" charset="-78"/>
              </a:rPr>
              <a:t>یک</a:t>
            </a:r>
            <a:r>
              <a:rPr lang="en-US" dirty="0" smtClean="0">
                <a:cs typeface="B Nazanin" pitchFamily="2" charset="-78"/>
              </a:rPr>
              <a:t> </a:t>
            </a:r>
            <a:r>
              <a:rPr lang="fa-IR" dirty="0" smtClean="0">
                <a:cs typeface="B Nazanin" pitchFamily="2" charset="-78"/>
              </a:rPr>
              <a:t>محیط</a:t>
            </a:r>
            <a:r>
              <a:rPr lang="en-US" dirty="0" smtClean="0">
                <a:cs typeface="B Nazanin" pitchFamily="2" charset="-78"/>
              </a:rPr>
              <a:t> </a:t>
            </a:r>
            <a:r>
              <a:rPr lang="fa-IR" dirty="0" smtClean="0">
                <a:cs typeface="B Nazanin" pitchFamily="2" charset="-78"/>
              </a:rPr>
              <a:t>پویا</a:t>
            </a:r>
            <a:r>
              <a:rPr lang="en-US" dirty="0" smtClean="0">
                <a:cs typeface="B Nazanin" pitchFamily="2" charset="-78"/>
              </a:rPr>
              <a:t> </a:t>
            </a:r>
            <a:r>
              <a:rPr lang="fa-IR" dirty="0" smtClean="0">
                <a:cs typeface="B Nazanin" pitchFamily="2" charset="-78"/>
              </a:rPr>
              <a:t>درگیر</a:t>
            </a:r>
            <a:r>
              <a:rPr lang="en-US" dirty="0" smtClean="0">
                <a:cs typeface="B Nazanin" pitchFamily="2" charset="-78"/>
              </a:rPr>
              <a:t> </a:t>
            </a:r>
            <a:r>
              <a:rPr lang="fa-IR" dirty="0" smtClean="0">
                <a:cs typeface="B Nazanin" pitchFamily="2" charset="-78"/>
              </a:rPr>
              <a:t>شده</a:t>
            </a:r>
            <a:r>
              <a:rPr lang="en-US" dirty="0" smtClean="0">
                <a:cs typeface="B Nazanin" pitchFamily="2" charset="-78"/>
              </a:rPr>
              <a:t> </a:t>
            </a:r>
            <a:r>
              <a:rPr lang="fa-IR" dirty="0" smtClean="0">
                <a:cs typeface="B Nazanin" pitchFamily="2" charset="-78"/>
              </a:rPr>
              <a:t>و</a:t>
            </a:r>
            <a:r>
              <a:rPr lang="en-US" dirty="0" smtClean="0">
                <a:cs typeface="B Nazanin" pitchFamily="2" charset="-78"/>
              </a:rPr>
              <a:t> </a:t>
            </a:r>
            <a:r>
              <a:rPr lang="fa-IR" dirty="0" smtClean="0">
                <a:cs typeface="B Nazanin" pitchFamily="2" charset="-78"/>
              </a:rPr>
              <a:t>یاد</a:t>
            </a:r>
            <a:r>
              <a:rPr lang="en-US" dirty="0" smtClean="0">
                <a:cs typeface="B Nazanin" pitchFamily="2" charset="-78"/>
              </a:rPr>
              <a:t> </a:t>
            </a:r>
            <a:r>
              <a:rPr lang="fa-IR" dirty="0" smtClean="0">
                <a:cs typeface="B Nazanin" pitchFamily="2" charset="-78"/>
              </a:rPr>
              <a:t>می</a:t>
            </a:r>
            <a:r>
              <a:rPr lang="en-US" dirty="0" smtClean="0">
                <a:cs typeface="B Nazanin" pitchFamily="2" charset="-78"/>
              </a:rPr>
              <a:t> </a:t>
            </a:r>
            <a:r>
              <a:rPr lang="fa-IR" dirty="0" smtClean="0">
                <a:cs typeface="B Nazanin" pitchFamily="2" charset="-78"/>
              </a:rPr>
              <a:t>گیرد</a:t>
            </a:r>
            <a:r>
              <a:rPr lang="en-US" dirty="0" smtClean="0">
                <a:cs typeface="B Nazanin" pitchFamily="2" charset="-78"/>
              </a:rPr>
              <a:t> </a:t>
            </a:r>
            <a:r>
              <a:rPr lang="fa-IR" dirty="0" smtClean="0">
                <a:cs typeface="B Nazanin" pitchFamily="2" charset="-78"/>
              </a:rPr>
              <a:t>که</a:t>
            </a:r>
            <a:r>
              <a:rPr lang="en-US" dirty="0" smtClean="0">
                <a:cs typeface="B Nazanin" pitchFamily="2" charset="-78"/>
              </a:rPr>
              <a:t> </a:t>
            </a:r>
            <a:r>
              <a:rPr lang="fa-IR" dirty="0" smtClean="0">
                <a:cs typeface="B Nazanin" pitchFamily="2" charset="-78"/>
              </a:rPr>
              <a:t>برای</a:t>
            </a:r>
            <a:r>
              <a:rPr lang="en-US" dirty="0" smtClean="0">
                <a:cs typeface="B Nazanin" pitchFamily="2" charset="-78"/>
              </a:rPr>
              <a:t> </a:t>
            </a:r>
            <a:r>
              <a:rPr lang="fa-IR" dirty="0" smtClean="0">
                <a:cs typeface="B Nazanin" pitchFamily="2" charset="-78"/>
              </a:rPr>
              <a:t>هر</a:t>
            </a:r>
            <a:r>
              <a:rPr lang="en-US" dirty="0" smtClean="0">
                <a:cs typeface="B Nazanin" pitchFamily="2" charset="-78"/>
              </a:rPr>
              <a:t> </a:t>
            </a:r>
            <a:r>
              <a:rPr lang="fa-IR" dirty="0" smtClean="0">
                <a:cs typeface="B Nazanin" pitchFamily="2" charset="-78"/>
              </a:rPr>
              <a:t>موقعیت</a:t>
            </a:r>
            <a:r>
              <a:rPr lang="en-US" dirty="0" smtClean="0">
                <a:cs typeface="B Nazanin" pitchFamily="2" charset="-78"/>
              </a:rPr>
              <a:t> </a:t>
            </a:r>
            <a:r>
              <a:rPr lang="fa-IR" dirty="0" smtClean="0">
                <a:cs typeface="B Nazanin" pitchFamily="2" charset="-78"/>
              </a:rPr>
              <a:t>چه</a:t>
            </a:r>
            <a:r>
              <a:rPr lang="en-US" dirty="0" smtClean="0">
                <a:cs typeface="B Nazanin" pitchFamily="2" charset="-78"/>
              </a:rPr>
              <a:t> </a:t>
            </a:r>
            <a:r>
              <a:rPr lang="fa-IR" dirty="0" smtClean="0">
                <a:cs typeface="B Nazanin" pitchFamily="2" charset="-78"/>
              </a:rPr>
              <a:t>عملی</a:t>
            </a:r>
            <a:r>
              <a:rPr lang="en-US" dirty="0" smtClean="0">
                <a:cs typeface="B Nazanin" pitchFamily="2" charset="-78"/>
              </a:rPr>
              <a:t> </a:t>
            </a:r>
            <a:r>
              <a:rPr lang="fa-IR" dirty="0" smtClean="0">
                <a:cs typeface="B Nazanin" pitchFamily="2" charset="-78"/>
              </a:rPr>
              <a:t>را</a:t>
            </a:r>
            <a:r>
              <a:rPr lang="en-US" dirty="0" smtClean="0">
                <a:cs typeface="B Nazanin" pitchFamily="2" charset="-78"/>
              </a:rPr>
              <a:t> </a:t>
            </a:r>
            <a:r>
              <a:rPr lang="fa-IR" dirty="0" smtClean="0">
                <a:cs typeface="B Nazanin" pitchFamily="2" charset="-78"/>
              </a:rPr>
              <a:t>انجام</a:t>
            </a:r>
            <a:r>
              <a:rPr lang="en-US" dirty="0" smtClean="0">
                <a:cs typeface="B Nazanin" pitchFamily="2" charset="-78"/>
              </a:rPr>
              <a:t> </a:t>
            </a:r>
            <a:r>
              <a:rPr lang="fa-IR" dirty="0" smtClean="0">
                <a:cs typeface="B Nazanin" pitchFamily="2" charset="-78"/>
              </a:rPr>
              <a:t>دهد</a:t>
            </a:r>
            <a:r>
              <a:rPr lang="en-US" dirty="0" smtClean="0">
                <a:cs typeface="B Nazanin" pitchFamily="2" charset="-78"/>
              </a:rPr>
              <a:t>.</a:t>
            </a:r>
            <a:endParaRPr lang="fa-IR" dirty="0" smtClean="0">
              <a:cs typeface="B Nazanin" pitchFamily="2" charset="-78"/>
            </a:endParaRPr>
          </a:p>
          <a:p>
            <a:pPr algn="just" rtl="1"/>
            <a:endParaRPr lang="en-US" dirty="0" smtClean="0">
              <a:cs typeface="B Nazanin" pitchFamily="2" charset="-78"/>
            </a:endParaRPr>
          </a:p>
          <a:p>
            <a:pPr algn="just" rtl="1"/>
            <a:r>
              <a:rPr lang="fa-IR" dirty="0" smtClean="0">
                <a:cs typeface="B Nazanin" pitchFamily="2" charset="-78"/>
              </a:rPr>
              <a:t>این</a:t>
            </a:r>
            <a:r>
              <a:rPr lang="en-US" dirty="0" smtClean="0">
                <a:cs typeface="B Nazanin" pitchFamily="2" charset="-78"/>
              </a:rPr>
              <a:t> </a:t>
            </a:r>
            <a:r>
              <a:rPr lang="fa-IR" dirty="0" smtClean="0">
                <a:cs typeface="B Nazanin" pitchFamily="2" charset="-78"/>
              </a:rPr>
              <a:t>محیط</a:t>
            </a:r>
            <a:r>
              <a:rPr lang="en-US" dirty="0" smtClean="0">
                <a:cs typeface="B Nazanin" pitchFamily="2" charset="-78"/>
              </a:rPr>
              <a:t> </a:t>
            </a:r>
            <a:r>
              <a:rPr lang="fa-IR" dirty="0" smtClean="0">
                <a:cs typeface="B Nazanin" pitchFamily="2" charset="-78"/>
              </a:rPr>
              <a:t>باید</a:t>
            </a:r>
            <a:r>
              <a:rPr lang="en-US" dirty="0" smtClean="0">
                <a:cs typeface="B Nazanin" pitchFamily="2" charset="-78"/>
              </a:rPr>
              <a:t> </a:t>
            </a:r>
            <a:r>
              <a:rPr lang="fa-IR" dirty="0" smtClean="0">
                <a:cs typeface="B Nazanin" pitchFamily="2" charset="-78"/>
              </a:rPr>
              <a:t>قابل</a:t>
            </a:r>
            <a:r>
              <a:rPr lang="en-US" dirty="0" smtClean="0">
                <a:cs typeface="B Nazanin" pitchFamily="2" charset="-78"/>
              </a:rPr>
              <a:t> </a:t>
            </a:r>
            <a:r>
              <a:rPr lang="fa-IR" dirty="0" smtClean="0">
                <a:cs typeface="B Nazanin" pitchFamily="2" charset="-78"/>
              </a:rPr>
              <a:t>مشاهده</a:t>
            </a:r>
            <a:r>
              <a:rPr lang="en-US" dirty="0" smtClean="0">
                <a:cs typeface="B Nazanin" pitchFamily="2" charset="-78"/>
              </a:rPr>
              <a:t> </a:t>
            </a:r>
            <a:r>
              <a:rPr lang="fa-IR" dirty="0" smtClean="0">
                <a:cs typeface="B Nazanin" pitchFamily="2" charset="-78"/>
              </a:rPr>
              <a:t>ویا</a:t>
            </a:r>
            <a:r>
              <a:rPr lang="en-US" dirty="0" smtClean="0">
                <a:cs typeface="B Nazanin" pitchFamily="2" charset="-78"/>
              </a:rPr>
              <a:t> </a:t>
            </a:r>
            <a:r>
              <a:rPr lang="fa-IR" dirty="0" smtClean="0">
                <a:cs typeface="B Nazanin" pitchFamily="2" charset="-78"/>
              </a:rPr>
              <a:t>حداقل</a:t>
            </a:r>
            <a:r>
              <a:rPr lang="en-US" dirty="0" smtClean="0">
                <a:cs typeface="B Nazanin" pitchFamily="2" charset="-78"/>
              </a:rPr>
              <a:t> </a:t>
            </a:r>
            <a:r>
              <a:rPr lang="fa-IR" dirty="0" smtClean="0">
                <a:cs typeface="B Nazanin" pitchFamily="2" charset="-78"/>
              </a:rPr>
              <a:t>تا</a:t>
            </a:r>
            <a:r>
              <a:rPr lang="en-US" dirty="0" smtClean="0">
                <a:cs typeface="B Nazanin" pitchFamily="2" charset="-78"/>
              </a:rPr>
              <a:t> </a:t>
            </a:r>
            <a:r>
              <a:rPr lang="fa-IR" dirty="0" smtClean="0">
                <a:cs typeface="B Nazanin" pitchFamily="2" charset="-78"/>
              </a:rPr>
              <a:t>قسمتی</a:t>
            </a:r>
            <a:r>
              <a:rPr lang="en-US" dirty="0" smtClean="0">
                <a:cs typeface="B Nazanin" pitchFamily="2" charset="-78"/>
              </a:rPr>
              <a:t> </a:t>
            </a:r>
            <a:r>
              <a:rPr lang="fa-IR" dirty="0" smtClean="0">
                <a:cs typeface="B Nazanin" pitchFamily="2" charset="-78"/>
              </a:rPr>
              <a:t>قابل</a:t>
            </a:r>
            <a:r>
              <a:rPr lang="en-US" dirty="0" smtClean="0">
                <a:cs typeface="B Nazanin" pitchFamily="2" charset="-78"/>
              </a:rPr>
              <a:t> </a:t>
            </a:r>
            <a:r>
              <a:rPr lang="fa-IR" dirty="0" smtClean="0">
                <a:cs typeface="B Nazanin" pitchFamily="2" charset="-78"/>
              </a:rPr>
              <a:t>مشاهده</a:t>
            </a:r>
            <a:r>
              <a:rPr lang="en-US" dirty="0" smtClean="0">
                <a:cs typeface="B Nazanin" pitchFamily="2" charset="-78"/>
              </a:rPr>
              <a:t> </a:t>
            </a:r>
            <a:r>
              <a:rPr lang="fa-IR" dirty="0" smtClean="0">
                <a:cs typeface="B Nazanin" pitchFamily="2" charset="-78"/>
              </a:rPr>
              <a:t>برای</a:t>
            </a:r>
            <a:r>
              <a:rPr lang="en-US" dirty="0" smtClean="0">
                <a:cs typeface="B Nazanin" pitchFamily="2" charset="-78"/>
              </a:rPr>
              <a:t> </a:t>
            </a:r>
            <a:r>
              <a:rPr lang="fa-IR" dirty="0" smtClean="0">
                <a:cs typeface="B Nazanin" pitchFamily="2" charset="-78"/>
              </a:rPr>
              <a:t>عامل</a:t>
            </a:r>
            <a:r>
              <a:rPr lang="en-US" dirty="0" smtClean="0">
                <a:cs typeface="B Nazanin" pitchFamily="2" charset="-78"/>
              </a:rPr>
              <a:t> </a:t>
            </a:r>
            <a:r>
              <a:rPr lang="fa-IR" dirty="0" smtClean="0">
                <a:cs typeface="B Nazanin" pitchFamily="2" charset="-78"/>
              </a:rPr>
              <a:t>باشد.</a:t>
            </a:r>
          </a:p>
          <a:p>
            <a:pPr algn="just" rtl="1"/>
            <a:endParaRPr lang="en-US" dirty="0" smtClean="0">
              <a:cs typeface="B Nazanin" pitchFamily="2" charset="-78"/>
            </a:endParaRPr>
          </a:p>
          <a:p>
            <a:pPr algn="just" rtl="1"/>
            <a:r>
              <a:rPr lang="fa-IR" dirty="0" smtClean="0">
                <a:cs typeface="B Nazanin" pitchFamily="2" charset="-78"/>
              </a:rPr>
              <a:t>مشاهده</a:t>
            </a:r>
            <a:r>
              <a:rPr lang="en-US" dirty="0" smtClean="0">
                <a:cs typeface="B Nazanin" pitchFamily="2" charset="-78"/>
              </a:rPr>
              <a:t> </a:t>
            </a:r>
            <a:r>
              <a:rPr lang="fa-IR" dirty="0" smtClean="0">
                <a:cs typeface="B Nazanin" pitchFamily="2" charset="-78"/>
              </a:rPr>
              <a:t>محیط</a:t>
            </a:r>
            <a:r>
              <a:rPr lang="en-US" dirty="0" smtClean="0">
                <a:cs typeface="B Nazanin" pitchFamily="2" charset="-78"/>
              </a:rPr>
              <a:t> </a:t>
            </a:r>
            <a:r>
              <a:rPr lang="fa-IR" dirty="0" smtClean="0">
                <a:cs typeface="B Nazanin" pitchFamily="2" charset="-78"/>
              </a:rPr>
              <a:t>ممکن</a:t>
            </a:r>
            <a:r>
              <a:rPr lang="en-US" dirty="0" smtClean="0">
                <a:cs typeface="B Nazanin" pitchFamily="2" charset="-78"/>
              </a:rPr>
              <a:t> </a:t>
            </a:r>
            <a:r>
              <a:rPr lang="fa-IR" dirty="0" smtClean="0">
                <a:cs typeface="B Nazanin" pitchFamily="2" charset="-78"/>
              </a:rPr>
              <a:t>است</a:t>
            </a:r>
            <a:r>
              <a:rPr lang="en-US" dirty="0" smtClean="0">
                <a:cs typeface="B Nazanin" pitchFamily="2" charset="-78"/>
              </a:rPr>
              <a:t> </a:t>
            </a:r>
            <a:r>
              <a:rPr lang="fa-IR" dirty="0" smtClean="0">
                <a:cs typeface="B Nazanin" pitchFamily="2" charset="-78"/>
              </a:rPr>
              <a:t>از</a:t>
            </a:r>
            <a:r>
              <a:rPr lang="en-US" dirty="0" smtClean="0">
                <a:cs typeface="B Nazanin" pitchFamily="2" charset="-78"/>
              </a:rPr>
              <a:t> </a:t>
            </a:r>
            <a:r>
              <a:rPr lang="fa-IR" dirty="0" smtClean="0">
                <a:cs typeface="B Nazanin" pitchFamily="2" charset="-78"/>
              </a:rPr>
              <a:t>طریق</a:t>
            </a:r>
            <a:r>
              <a:rPr lang="en-US" dirty="0" smtClean="0">
                <a:cs typeface="B Nazanin" pitchFamily="2" charset="-78"/>
              </a:rPr>
              <a:t> </a:t>
            </a:r>
            <a:r>
              <a:rPr lang="fa-IR" dirty="0" smtClean="0">
                <a:cs typeface="B Nazanin" pitchFamily="2" charset="-78"/>
              </a:rPr>
              <a:t>خواندن</a:t>
            </a:r>
            <a:r>
              <a:rPr lang="en-US" dirty="0" smtClean="0">
                <a:cs typeface="B Nazanin" pitchFamily="2" charset="-78"/>
              </a:rPr>
              <a:t> </a:t>
            </a:r>
            <a:r>
              <a:rPr lang="fa-IR" dirty="0" smtClean="0">
                <a:cs typeface="B Nazanin" pitchFamily="2" charset="-78"/>
              </a:rPr>
              <a:t>اطلاعات</a:t>
            </a:r>
            <a:r>
              <a:rPr lang="en-US" dirty="0" smtClean="0">
                <a:cs typeface="B Nazanin" pitchFamily="2" charset="-78"/>
              </a:rPr>
              <a:t> </a:t>
            </a:r>
            <a:r>
              <a:rPr lang="fa-IR" dirty="0" smtClean="0">
                <a:cs typeface="B Nazanin" pitchFamily="2" charset="-78"/>
              </a:rPr>
              <a:t>یک</a:t>
            </a:r>
            <a:r>
              <a:rPr lang="en-US" dirty="0" smtClean="0">
                <a:cs typeface="B Nazanin" pitchFamily="2" charset="-78"/>
              </a:rPr>
              <a:t> </a:t>
            </a:r>
            <a:r>
              <a:rPr lang="fa-IR" dirty="0" smtClean="0">
                <a:cs typeface="B Nazanin" pitchFamily="2" charset="-78"/>
              </a:rPr>
              <a:t>سنسور،</a:t>
            </a:r>
            <a:r>
              <a:rPr lang="en-US" dirty="0" smtClean="0">
                <a:cs typeface="B Nazanin" pitchFamily="2" charset="-78"/>
              </a:rPr>
              <a:t> </a:t>
            </a:r>
            <a:r>
              <a:rPr lang="fa-IR" dirty="0" smtClean="0">
                <a:cs typeface="B Nazanin" pitchFamily="2" charset="-78"/>
              </a:rPr>
              <a:t>توضیح</a:t>
            </a:r>
            <a:r>
              <a:rPr lang="en-US" dirty="0" smtClean="0">
                <a:cs typeface="B Nazanin" pitchFamily="2" charset="-78"/>
              </a:rPr>
              <a:t> </a:t>
            </a:r>
            <a:r>
              <a:rPr lang="fa-IR" dirty="0" smtClean="0">
                <a:cs typeface="B Nazanin" pitchFamily="2" charset="-78"/>
              </a:rPr>
              <a:t>سمبلیک</a:t>
            </a:r>
            <a:r>
              <a:rPr lang="en-US" dirty="0" smtClean="0">
                <a:cs typeface="B Nazanin" pitchFamily="2" charset="-78"/>
              </a:rPr>
              <a:t> </a:t>
            </a:r>
            <a:r>
              <a:rPr lang="fa-IR" dirty="0" smtClean="0">
                <a:cs typeface="B Nazanin" pitchFamily="2" charset="-78"/>
              </a:rPr>
              <a:t>و</a:t>
            </a:r>
            <a:r>
              <a:rPr lang="en-US" dirty="0" smtClean="0">
                <a:cs typeface="B Nazanin" pitchFamily="2" charset="-78"/>
              </a:rPr>
              <a:t> </a:t>
            </a:r>
            <a:r>
              <a:rPr lang="fa-IR" dirty="0" smtClean="0">
                <a:cs typeface="B Nazanin" pitchFamily="2" charset="-78"/>
              </a:rPr>
              <a:t>غیره</a:t>
            </a:r>
            <a:r>
              <a:rPr lang="en-US" dirty="0" smtClean="0">
                <a:cs typeface="B Nazanin" pitchFamily="2" charset="-78"/>
              </a:rPr>
              <a:t> </a:t>
            </a:r>
            <a:r>
              <a:rPr lang="fa-IR" dirty="0" smtClean="0">
                <a:cs typeface="B Nazanin" pitchFamily="2" charset="-78"/>
              </a:rPr>
              <a:t>باشد</a:t>
            </a:r>
            <a:r>
              <a:rPr lang="en-US" dirty="0" smtClean="0">
                <a:cs typeface="B Nazanin" pitchFamily="2" charset="-78"/>
              </a:rPr>
              <a:t>.</a:t>
            </a:r>
            <a:endParaRPr lang="fa-IR" dirty="0" smtClean="0">
              <a:cs typeface="B Nazanin" pitchFamily="2" charset="-78"/>
            </a:endParaRPr>
          </a:p>
          <a:p>
            <a:pPr algn="just" rtl="1"/>
            <a:endParaRPr lang="en-US" dirty="0" smtClean="0">
              <a:cs typeface="B Nazanin" pitchFamily="2" charset="-78"/>
            </a:endParaRPr>
          </a:p>
          <a:p>
            <a:pPr algn="just" rtl="1"/>
            <a:r>
              <a:rPr lang="fa-IR" dirty="0" smtClean="0">
                <a:cs typeface="B Nazanin" pitchFamily="2" charset="-78"/>
              </a:rPr>
              <a:t>در حالت</a:t>
            </a:r>
            <a:r>
              <a:rPr lang="en-US" dirty="0" smtClean="0">
                <a:cs typeface="B Nazanin" pitchFamily="2" charset="-78"/>
              </a:rPr>
              <a:t> </a:t>
            </a:r>
            <a:r>
              <a:rPr lang="fa-IR" dirty="0" smtClean="0">
                <a:cs typeface="B Nazanin" pitchFamily="2" charset="-78"/>
              </a:rPr>
              <a:t>ایده</a:t>
            </a:r>
            <a:r>
              <a:rPr lang="en-US" dirty="0" smtClean="0">
                <a:cs typeface="B Nazanin" pitchFamily="2" charset="-78"/>
              </a:rPr>
              <a:t> </a:t>
            </a:r>
            <a:r>
              <a:rPr lang="fa-IR" dirty="0" smtClean="0">
                <a:cs typeface="B Nazanin" pitchFamily="2" charset="-78"/>
              </a:rPr>
              <a:t>ال</a:t>
            </a:r>
            <a:r>
              <a:rPr lang="en-US" dirty="0" smtClean="0">
                <a:cs typeface="B Nazanin" pitchFamily="2" charset="-78"/>
              </a:rPr>
              <a:t> </a:t>
            </a:r>
            <a:r>
              <a:rPr lang="fa-IR" dirty="0" smtClean="0">
                <a:cs typeface="B Nazanin" pitchFamily="2" charset="-78"/>
              </a:rPr>
              <a:t>عامل</a:t>
            </a:r>
            <a:r>
              <a:rPr lang="en-US" dirty="0" smtClean="0">
                <a:cs typeface="B Nazanin" pitchFamily="2" charset="-78"/>
              </a:rPr>
              <a:t> </a:t>
            </a:r>
            <a:r>
              <a:rPr lang="fa-IR" dirty="0" smtClean="0">
                <a:cs typeface="B Nazanin" pitchFamily="2" charset="-78"/>
              </a:rPr>
              <a:t>بطور</a:t>
            </a:r>
            <a:r>
              <a:rPr lang="en-US" dirty="0" smtClean="0">
                <a:cs typeface="B Nazanin" pitchFamily="2" charset="-78"/>
              </a:rPr>
              <a:t> </a:t>
            </a:r>
            <a:r>
              <a:rPr lang="fa-IR" dirty="0" smtClean="0">
                <a:cs typeface="B Nazanin" pitchFamily="2" charset="-78"/>
              </a:rPr>
              <a:t>کامل</a:t>
            </a:r>
            <a:r>
              <a:rPr lang="en-US" dirty="0" smtClean="0">
                <a:cs typeface="B Nazanin" pitchFamily="2" charset="-78"/>
              </a:rPr>
              <a:t> </a:t>
            </a:r>
            <a:r>
              <a:rPr lang="fa-IR" dirty="0" smtClean="0">
                <a:cs typeface="B Nazanin" pitchFamily="2" charset="-78"/>
              </a:rPr>
              <a:t>قادر</a:t>
            </a:r>
            <a:r>
              <a:rPr lang="en-US" dirty="0" smtClean="0">
                <a:cs typeface="B Nazanin" pitchFamily="2" charset="-78"/>
              </a:rPr>
              <a:t> </a:t>
            </a:r>
            <a:r>
              <a:rPr lang="fa-IR" dirty="0" smtClean="0">
                <a:cs typeface="B Nazanin" pitchFamily="2" charset="-78"/>
              </a:rPr>
              <a:t>به</a:t>
            </a:r>
            <a:r>
              <a:rPr lang="en-US" dirty="0" smtClean="0">
                <a:cs typeface="B Nazanin" pitchFamily="2" charset="-78"/>
              </a:rPr>
              <a:t> </a:t>
            </a:r>
            <a:r>
              <a:rPr lang="fa-IR" dirty="0" smtClean="0">
                <a:cs typeface="B Nazanin" pitchFamily="2" charset="-78"/>
              </a:rPr>
              <a:t>مشاهده</a:t>
            </a:r>
            <a:r>
              <a:rPr lang="en-US" dirty="0" smtClean="0">
                <a:cs typeface="B Nazanin" pitchFamily="2" charset="-78"/>
              </a:rPr>
              <a:t> </a:t>
            </a:r>
            <a:r>
              <a:rPr lang="fa-IR" dirty="0" smtClean="0">
                <a:cs typeface="B Nazanin" pitchFamily="2" charset="-78"/>
              </a:rPr>
              <a:t>محیط می باشد</a:t>
            </a:r>
            <a:r>
              <a:rPr lang="en-US" dirty="0" smtClean="0">
                <a:cs typeface="B Nazanin" pitchFamily="2" charset="-78"/>
              </a:rPr>
              <a:t> </a:t>
            </a:r>
            <a:r>
              <a:rPr lang="fa-IR" dirty="0" smtClean="0">
                <a:cs typeface="B Nazanin" pitchFamily="2" charset="-78"/>
              </a:rPr>
              <a:t>زیرا</a:t>
            </a:r>
            <a:r>
              <a:rPr lang="en-US" dirty="0" smtClean="0">
                <a:cs typeface="B Nazanin" pitchFamily="2" charset="-78"/>
              </a:rPr>
              <a:t> </a:t>
            </a:r>
            <a:r>
              <a:rPr lang="fa-IR" dirty="0" smtClean="0">
                <a:cs typeface="B Nazanin" pitchFamily="2" charset="-78"/>
              </a:rPr>
              <a:t>اغلب</a:t>
            </a:r>
            <a:r>
              <a:rPr lang="en-US" dirty="0" smtClean="0">
                <a:cs typeface="B Nazanin" pitchFamily="2" charset="-78"/>
              </a:rPr>
              <a:t> </a:t>
            </a:r>
            <a:r>
              <a:rPr lang="fa-IR" dirty="0" smtClean="0">
                <a:cs typeface="B Nazanin" pitchFamily="2" charset="-78"/>
              </a:rPr>
              <a:t>تئوریهای</a:t>
            </a:r>
            <a:r>
              <a:rPr lang="en-US" dirty="0" smtClean="0">
                <a:cs typeface="B Nazanin" pitchFamily="2" charset="-78"/>
              </a:rPr>
              <a:t> </a:t>
            </a:r>
            <a:r>
              <a:rPr lang="fa-IR" dirty="0" smtClean="0">
                <a:cs typeface="B Nazanin" pitchFamily="2" charset="-78"/>
              </a:rPr>
              <a:t>مربوطه</a:t>
            </a:r>
            <a:r>
              <a:rPr lang="en-US" dirty="0" smtClean="0">
                <a:cs typeface="B Nazanin" pitchFamily="2" charset="-78"/>
              </a:rPr>
              <a:t> </a:t>
            </a:r>
            <a:r>
              <a:rPr lang="fa-IR" dirty="0" smtClean="0">
                <a:cs typeface="B Nazanin" pitchFamily="2" charset="-78"/>
              </a:rPr>
              <a:t>بر</a:t>
            </a:r>
            <a:r>
              <a:rPr lang="en-US" dirty="0" smtClean="0">
                <a:cs typeface="B Nazanin" pitchFamily="2" charset="-78"/>
              </a:rPr>
              <a:t> </a:t>
            </a:r>
            <a:r>
              <a:rPr lang="fa-IR" dirty="0" smtClean="0">
                <a:cs typeface="B Nazanin" pitchFamily="2" charset="-78"/>
              </a:rPr>
              <a:t>اساس</a:t>
            </a:r>
            <a:r>
              <a:rPr lang="en-US" dirty="0" smtClean="0">
                <a:cs typeface="B Nazanin" pitchFamily="2" charset="-78"/>
              </a:rPr>
              <a:t> </a:t>
            </a:r>
            <a:r>
              <a:rPr lang="fa-IR" dirty="0" smtClean="0">
                <a:cs typeface="B Nazanin" pitchFamily="2" charset="-78"/>
              </a:rPr>
              <a:t>این</a:t>
            </a:r>
            <a:r>
              <a:rPr lang="en-US" dirty="0" smtClean="0">
                <a:cs typeface="B Nazanin" pitchFamily="2" charset="-78"/>
              </a:rPr>
              <a:t> </a:t>
            </a:r>
            <a:r>
              <a:rPr lang="fa-IR" dirty="0" smtClean="0">
                <a:cs typeface="B Nazanin" pitchFamily="2" charset="-78"/>
              </a:rPr>
              <a:t>فرض</a:t>
            </a:r>
            <a:r>
              <a:rPr lang="en-US" dirty="0" smtClean="0">
                <a:cs typeface="B Nazanin" pitchFamily="2" charset="-78"/>
              </a:rPr>
              <a:t> </a:t>
            </a:r>
            <a:r>
              <a:rPr lang="fa-IR" dirty="0" smtClean="0">
                <a:cs typeface="B Nazanin" pitchFamily="2" charset="-78"/>
              </a:rPr>
              <a:t>بنا</a:t>
            </a:r>
            <a:r>
              <a:rPr lang="en-US" dirty="0" smtClean="0">
                <a:cs typeface="B Nazanin" pitchFamily="2" charset="-78"/>
              </a:rPr>
              <a:t> </a:t>
            </a:r>
            <a:r>
              <a:rPr lang="fa-IR" dirty="0" smtClean="0">
                <a:cs typeface="B Nazanin" pitchFamily="2" charset="-78"/>
              </a:rPr>
              <a:t>شده</a:t>
            </a:r>
            <a:r>
              <a:rPr lang="en-US" dirty="0" smtClean="0">
                <a:cs typeface="B Nazanin" pitchFamily="2" charset="-78"/>
              </a:rPr>
              <a:t> </a:t>
            </a:r>
            <a:r>
              <a:rPr lang="fa-IR" dirty="0" smtClean="0">
                <a:cs typeface="B Nazanin" pitchFamily="2" charset="-78"/>
              </a:rPr>
              <a:t>اند</a:t>
            </a:r>
            <a:r>
              <a:rPr lang="en-US" dirty="0" smtClean="0">
                <a:cs typeface="B Nazanin" pitchFamily="2" charset="-78"/>
              </a:rPr>
              <a:t>.</a:t>
            </a:r>
          </a:p>
          <a:p>
            <a:pPr algn="just" rtl="1"/>
            <a:endParaRPr lang="en-US" dirty="0">
              <a:cs typeface="B Nazanin" pitchFamily="2" charset="-78"/>
            </a:endParaRPr>
          </a:p>
        </p:txBody>
      </p:sp>
      <p:sp>
        <p:nvSpPr>
          <p:cNvPr id="5" name="Rectangle 4"/>
          <p:cNvSpPr/>
          <p:nvPr/>
        </p:nvSpPr>
        <p:spPr>
          <a:xfrm>
            <a:off x="241092" y="6160532"/>
            <a:ext cx="402674" cy="369332"/>
          </a:xfrm>
          <a:prstGeom prst="rect">
            <a:avLst/>
          </a:prstGeom>
        </p:spPr>
        <p:txBody>
          <a:bodyPr wrap="none">
            <a:spAutoFit/>
          </a:bodyPr>
          <a:lstStyle/>
          <a:p>
            <a:r>
              <a:rPr lang="fa-IR" dirty="0" smtClean="0">
                <a:cs typeface="B Nazanin" pitchFamily="2" charset="-78"/>
              </a:rPr>
              <a:t>10</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cs typeface="B Nazanin" pitchFamily="2" charset="-78"/>
              </a:rPr>
              <a:t>محیط</a:t>
            </a:r>
            <a:endParaRPr lang="en-US" sz="4000" dirty="0">
              <a:cs typeface="B Nazanin" pitchFamily="2" charset="-78"/>
            </a:endParaRPr>
          </a:p>
        </p:txBody>
      </p:sp>
      <p:sp>
        <p:nvSpPr>
          <p:cNvPr id="3" name="Content Placeholder 2"/>
          <p:cNvSpPr>
            <a:spLocks noGrp="1"/>
          </p:cNvSpPr>
          <p:nvPr>
            <p:ph idx="1"/>
          </p:nvPr>
        </p:nvSpPr>
        <p:spPr>
          <a:xfrm>
            <a:off x="1600200" y="1136750"/>
            <a:ext cx="7467600" cy="4873752"/>
          </a:xfrm>
        </p:spPr>
        <p:txBody>
          <a:bodyPr/>
          <a:lstStyle/>
          <a:p>
            <a:pPr algn="just" rtl="1">
              <a:defRPr/>
            </a:pPr>
            <a:r>
              <a:rPr lang="fa-IR" dirty="0" smtClean="0">
                <a:cs typeface="B Nazanin" pitchFamily="2" charset="-78"/>
              </a:rPr>
              <a:t>در حالت کلی محیط میتواند غیر قطعی باشد. یعنی انجام یک عمل مشابه در یک وضعیت یکسان به وضعیت بعدی یکسان و یا مقدار پاداش یکسانی منجر نشود.</a:t>
            </a:r>
          </a:p>
          <a:p>
            <a:pPr algn="just" rtl="1">
              <a:defRPr/>
            </a:pPr>
            <a:endParaRPr lang="fa-IR" dirty="0" smtClean="0">
              <a:cs typeface="B Nazanin" pitchFamily="2" charset="-78"/>
            </a:endParaRPr>
          </a:p>
          <a:p>
            <a:pPr algn="just" rtl="1">
              <a:defRPr/>
            </a:pPr>
            <a:r>
              <a:rPr lang="fa-IR" dirty="0" smtClean="0">
                <a:cs typeface="B Nazanin" pitchFamily="2" charset="-78"/>
              </a:rPr>
              <a:t>در این محیط احتمال تغییر وضعیت و یا دریافت پاداش در طول زمان یکسان فرض می شود.</a:t>
            </a:r>
            <a:endParaRPr lang="en-US" dirty="0" smtClean="0">
              <a:cs typeface="B Nazanin" pitchFamily="2" charset="-78"/>
            </a:endParaRPr>
          </a:p>
          <a:p>
            <a:pPr algn="just" rtl="1"/>
            <a:endParaRPr lang="en-US" dirty="0">
              <a:cs typeface="B Nazanin" pitchFamily="2" charset="-78"/>
            </a:endParaRPr>
          </a:p>
        </p:txBody>
      </p:sp>
      <p:sp>
        <p:nvSpPr>
          <p:cNvPr id="6" name="Rectangle 5"/>
          <p:cNvSpPr/>
          <p:nvPr/>
        </p:nvSpPr>
        <p:spPr>
          <a:xfrm>
            <a:off x="241092" y="6160532"/>
            <a:ext cx="402674" cy="369332"/>
          </a:xfrm>
          <a:prstGeom prst="rect">
            <a:avLst/>
          </a:prstGeom>
        </p:spPr>
        <p:txBody>
          <a:bodyPr wrap="none">
            <a:spAutoFit/>
          </a:bodyPr>
          <a:lstStyle/>
          <a:p>
            <a:r>
              <a:rPr lang="fa-IR" dirty="0" smtClean="0">
                <a:cs typeface="B Nazanin" pitchFamily="2" charset="-78"/>
              </a:rPr>
              <a:t>11</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cs typeface="B Nazanin" pitchFamily="2" charset="-78"/>
              </a:rPr>
              <a:t>رفتار عامل</a:t>
            </a:r>
            <a:endParaRPr lang="en-US" sz="4000" dirty="0">
              <a:cs typeface="B Nazanin" pitchFamily="2" charset="-78"/>
            </a:endParaRPr>
          </a:p>
        </p:txBody>
      </p:sp>
      <p:sp>
        <p:nvSpPr>
          <p:cNvPr id="4" name="Content Placeholder 3"/>
          <p:cNvSpPr>
            <a:spLocks noGrp="1"/>
          </p:cNvSpPr>
          <p:nvPr>
            <p:ph idx="1"/>
          </p:nvPr>
        </p:nvSpPr>
        <p:spPr>
          <a:xfrm>
            <a:off x="1524000" y="1219200"/>
            <a:ext cx="7467600" cy="3416320"/>
          </a:xfrm>
          <a:prstGeom prst="rect">
            <a:avLst/>
          </a:prstGeom>
        </p:spPr>
        <p:txBody>
          <a:bodyPr>
            <a:spAutoFit/>
          </a:bodyPr>
          <a:lstStyle/>
          <a:p>
            <a:pPr algn="just" rtl="1">
              <a:spcBef>
                <a:spcPct val="20000"/>
              </a:spcBef>
              <a:buClr>
                <a:schemeClr val="tx2"/>
              </a:buClr>
              <a:buFont typeface="Arial" pitchFamily="34" charset="0"/>
              <a:buChar char="•"/>
            </a:pPr>
            <a:r>
              <a:rPr lang="fa-IR" dirty="0" smtClean="0">
                <a:cs typeface="B Nazanin" pitchFamily="2" charset="-78"/>
              </a:rPr>
              <a:t>عامل</a:t>
            </a:r>
            <a:r>
              <a:rPr lang="en-US" dirty="0" smtClean="0">
                <a:cs typeface="B Nazanin" pitchFamily="2" charset="-78"/>
              </a:rPr>
              <a:t> </a:t>
            </a:r>
            <a:r>
              <a:rPr lang="fa-IR" dirty="0" smtClean="0">
                <a:cs typeface="B Nazanin" pitchFamily="2" charset="-78"/>
              </a:rPr>
              <a:t>در</a:t>
            </a:r>
            <a:r>
              <a:rPr lang="en-US" dirty="0" smtClean="0">
                <a:cs typeface="B Nazanin" pitchFamily="2" charset="-78"/>
              </a:rPr>
              <a:t> </a:t>
            </a:r>
            <a:r>
              <a:rPr lang="fa-IR" dirty="0" smtClean="0">
                <a:cs typeface="B Nazanin" pitchFamily="2" charset="-78"/>
              </a:rPr>
              <a:t>محیط</a:t>
            </a:r>
            <a:r>
              <a:rPr lang="en-US" dirty="0" smtClean="0">
                <a:cs typeface="B Nazanin" pitchFamily="2" charset="-78"/>
              </a:rPr>
              <a:t> </a:t>
            </a:r>
            <a:r>
              <a:rPr lang="fa-IR" dirty="0" smtClean="0">
                <a:cs typeface="B Nazanin" pitchFamily="2" charset="-78"/>
              </a:rPr>
              <a:t>حرکت</a:t>
            </a:r>
            <a:r>
              <a:rPr lang="en-US" dirty="0" smtClean="0">
                <a:cs typeface="B Nazanin" pitchFamily="2" charset="-78"/>
              </a:rPr>
              <a:t> </a:t>
            </a:r>
            <a:r>
              <a:rPr lang="fa-IR" dirty="0" smtClean="0">
                <a:cs typeface="B Nazanin" pitchFamily="2" charset="-78"/>
              </a:rPr>
              <a:t>کرده</a:t>
            </a:r>
            <a:r>
              <a:rPr lang="en-US" dirty="0" smtClean="0">
                <a:cs typeface="B Nazanin" pitchFamily="2" charset="-78"/>
              </a:rPr>
              <a:t> </a:t>
            </a:r>
            <a:r>
              <a:rPr lang="fa-IR" dirty="0" smtClean="0">
                <a:cs typeface="B Nazanin" pitchFamily="2" charset="-78"/>
              </a:rPr>
              <a:t>و</a:t>
            </a:r>
            <a:r>
              <a:rPr lang="en-US" dirty="0" smtClean="0">
                <a:cs typeface="B Nazanin" pitchFamily="2" charset="-78"/>
              </a:rPr>
              <a:t> </a:t>
            </a:r>
            <a:r>
              <a:rPr lang="fa-IR" dirty="0" smtClean="0">
                <a:cs typeface="B Nazanin" pitchFamily="2" charset="-78"/>
              </a:rPr>
              <a:t>حالت ها</a:t>
            </a:r>
            <a:r>
              <a:rPr lang="en-US" dirty="0" smtClean="0">
                <a:cs typeface="B Nazanin" pitchFamily="2" charset="-78"/>
              </a:rPr>
              <a:t> </a:t>
            </a:r>
            <a:r>
              <a:rPr lang="fa-IR" dirty="0" smtClean="0">
                <a:cs typeface="B Nazanin" pitchFamily="2" charset="-78"/>
              </a:rPr>
              <a:t>و</a:t>
            </a:r>
            <a:r>
              <a:rPr lang="en-US" dirty="0" smtClean="0">
                <a:cs typeface="B Nazanin" pitchFamily="2" charset="-78"/>
              </a:rPr>
              <a:t> </a:t>
            </a:r>
            <a:r>
              <a:rPr lang="fa-IR" dirty="0" smtClean="0">
                <a:cs typeface="B Nazanin" pitchFamily="2" charset="-78"/>
              </a:rPr>
              <a:t>پاداش های</a:t>
            </a:r>
            <a:r>
              <a:rPr lang="en-US" dirty="0" smtClean="0">
                <a:cs typeface="B Nazanin" pitchFamily="2" charset="-78"/>
              </a:rPr>
              <a:t> </a:t>
            </a:r>
            <a:r>
              <a:rPr lang="fa-IR" dirty="0" smtClean="0">
                <a:cs typeface="B Nazanin" pitchFamily="2" charset="-78"/>
              </a:rPr>
              <a:t>مربوطه</a:t>
            </a:r>
            <a:r>
              <a:rPr lang="en-US" dirty="0" smtClean="0">
                <a:cs typeface="B Nazanin" pitchFamily="2" charset="-78"/>
              </a:rPr>
              <a:t> </a:t>
            </a:r>
            <a:r>
              <a:rPr lang="fa-IR" dirty="0" smtClean="0">
                <a:cs typeface="B Nazanin" pitchFamily="2" charset="-78"/>
              </a:rPr>
              <a:t>را</a:t>
            </a:r>
            <a:r>
              <a:rPr lang="en-US" dirty="0" smtClean="0">
                <a:cs typeface="B Nazanin" pitchFamily="2" charset="-78"/>
              </a:rPr>
              <a:t> </a:t>
            </a:r>
            <a:r>
              <a:rPr lang="fa-IR" dirty="0" smtClean="0">
                <a:cs typeface="B Nazanin" pitchFamily="2" charset="-78"/>
              </a:rPr>
              <a:t>به</a:t>
            </a:r>
            <a:r>
              <a:rPr lang="en-US" dirty="0" smtClean="0">
                <a:cs typeface="B Nazanin" pitchFamily="2" charset="-78"/>
              </a:rPr>
              <a:t> </a:t>
            </a:r>
            <a:r>
              <a:rPr lang="fa-IR" dirty="0" smtClean="0">
                <a:cs typeface="B Nazanin" pitchFamily="2" charset="-78"/>
              </a:rPr>
              <a:t>خاطر</a:t>
            </a:r>
            <a:r>
              <a:rPr lang="en-US" dirty="0" smtClean="0">
                <a:cs typeface="B Nazanin" pitchFamily="2" charset="-78"/>
              </a:rPr>
              <a:t> </a:t>
            </a:r>
            <a:r>
              <a:rPr lang="fa-IR" dirty="0" smtClean="0">
                <a:cs typeface="B Nazanin" pitchFamily="2" charset="-78"/>
              </a:rPr>
              <a:t>می</a:t>
            </a:r>
            <a:r>
              <a:rPr lang="en-US" dirty="0" smtClean="0">
                <a:cs typeface="B Nazanin" pitchFamily="2" charset="-78"/>
              </a:rPr>
              <a:t> </a:t>
            </a:r>
            <a:r>
              <a:rPr lang="fa-IR" dirty="0" smtClean="0">
                <a:cs typeface="B Nazanin" pitchFamily="2" charset="-78"/>
              </a:rPr>
              <a:t>سپارد</a:t>
            </a:r>
            <a:r>
              <a:rPr lang="en-US" dirty="0" smtClean="0">
                <a:cs typeface="B Nazanin" pitchFamily="2" charset="-78"/>
              </a:rPr>
              <a:t>.</a:t>
            </a:r>
          </a:p>
          <a:p>
            <a:pPr marL="342900" indent="-342900" algn="just" rtl="1">
              <a:spcBef>
                <a:spcPct val="20000"/>
              </a:spcBef>
              <a:buClr>
                <a:schemeClr val="tx2"/>
              </a:buClr>
            </a:pPr>
            <a:endParaRPr lang="fa-IR" dirty="0" smtClean="0">
              <a:cs typeface="B Nazanin" pitchFamily="2" charset="-78"/>
            </a:endParaRPr>
          </a:p>
          <a:p>
            <a:pPr marL="342900" indent="-342900" algn="just" rtl="1">
              <a:spcBef>
                <a:spcPct val="20000"/>
              </a:spcBef>
              <a:buClr>
                <a:schemeClr val="tx2"/>
              </a:buClr>
            </a:pPr>
            <a:r>
              <a:rPr lang="fa-IR" dirty="0" smtClean="0">
                <a:cs typeface="B Nazanin" pitchFamily="2" charset="-78"/>
              </a:rPr>
              <a:t>عامل</a:t>
            </a:r>
            <a:r>
              <a:rPr lang="en-US" dirty="0" smtClean="0">
                <a:cs typeface="B Nazanin" pitchFamily="2" charset="-78"/>
              </a:rPr>
              <a:t> </a:t>
            </a:r>
            <a:r>
              <a:rPr lang="fa-IR" dirty="0" smtClean="0">
                <a:cs typeface="B Nazanin" pitchFamily="2" charset="-78"/>
              </a:rPr>
              <a:t>سعی</a:t>
            </a:r>
            <a:r>
              <a:rPr lang="en-US" dirty="0" smtClean="0">
                <a:cs typeface="B Nazanin" pitchFamily="2" charset="-78"/>
              </a:rPr>
              <a:t> </a:t>
            </a:r>
            <a:r>
              <a:rPr lang="fa-IR" dirty="0" smtClean="0">
                <a:cs typeface="B Nazanin" pitchFamily="2" charset="-78"/>
              </a:rPr>
              <a:t>می کند</a:t>
            </a:r>
            <a:r>
              <a:rPr lang="en-US" dirty="0" smtClean="0">
                <a:cs typeface="B Nazanin" pitchFamily="2" charset="-78"/>
              </a:rPr>
              <a:t> </a:t>
            </a:r>
            <a:r>
              <a:rPr lang="fa-IR" dirty="0" smtClean="0">
                <a:cs typeface="B Nazanin" pitchFamily="2" charset="-78"/>
              </a:rPr>
              <a:t>طوری</a:t>
            </a:r>
            <a:r>
              <a:rPr lang="en-US" dirty="0" smtClean="0">
                <a:cs typeface="B Nazanin" pitchFamily="2" charset="-78"/>
              </a:rPr>
              <a:t> </a:t>
            </a:r>
            <a:r>
              <a:rPr lang="fa-IR" dirty="0" smtClean="0">
                <a:cs typeface="B Nazanin" pitchFamily="2" charset="-78"/>
              </a:rPr>
              <a:t>رفتار</a:t>
            </a:r>
            <a:r>
              <a:rPr lang="en-US" dirty="0" smtClean="0">
                <a:cs typeface="B Nazanin" pitchFamily="2" charset="-78"/>
              </a:rPr>
              <a:t> </a:t>
            </a:r>
            <a:r>
              <a:rPr lang="fa-IR" dirty="0" smtClean="0">
                <a:cs typeface="B Nazanin" pitchFamily="2" charset="-78"/>
              </a:rPr>
              <a:t>کند</a:t>
            </a:r>
            <a:r>
              <a:rPr lang="en-US" dirty="0" smtClean="0">
                <a:cs typeface="B Nazanin" pitchFamily="2" charset="-78"/>
              </a:rPr>
              <a:t> </a:t>
            </a:r>
            <a:r>
              <a:rPr lang="fa-IR" dirty="0" smtClean="0">
                <a:cs typeface="B Nazanin" pitchFamily="2" charset="-78"/>
              </a:rPr>
              <a:t>که</a:t>
            </a:r>
            <a:r>
              <a:rPr lang="en-US" dirty="0" smtClean="0">
                <a:cs typeface="B Nazanin" pitchFamily="2" charset="-78"/>
              </a:rPr>
              <a:t> </a:t>
            </a:r>
            <a:r>
              <a:rPr lang="fa-IR" dirty="0" smtClean="0">
                <a:cs typeface="B Nazanin" pitchFamily="2" charset="-78"/>
              </a:rPr>
              <a:t>تابع</a:t>
            </a:r>
            <a:r>
              <a:rPr lang="en-US" dirty="0" smtClean="0">
                <a:cs typeface="B Nazanin" pitchFamily="2" charset="-78"/>
              </a:rPr>
              <a:t> </a:t>
            </a:r>
            <a:r>
              <a:rPr lang="fa-IR" dirty="0" smtClean="0">
                <a:cs typeface="B Nazanin" pitchFamily="2" charset="-78"/>
              </a:rPr>
              <a:t>پاداش</a:t>
            </a:r>
            <a:r>
              <a:rPr lang="en-US" dirty="0" smtClean="0">
                <a:cs typeface="B Nazanin" pitchFamily="2" charset="-78"/>
              </a:rPr>
              <a:t> </a:t>
            </a:r>
            <a:r>
              <a:rPr lang="fa-IR" dirty="0" smtClean="0">
                <a:cs typeface="B Nazanin" pitchFamily="2" charset="-78"/>
              </a:rPr>
              <a:t>را</a:t>
            </a:r>
            <a:r>
              <a:rPr lang="en-US" dirty="0" smtClean="0">
                <a:cs typeface="B Nazanin" pitchFamily="2" charset="-78"/>
              </a:rPr>
              <a:t> </a:t>
            </a:r>
            <a:r>
              <a:rPr lang="fa-IR" dirty="0" smtClean="0">
                <a:cs typeface="B Nazanin" pitchFamily="2" charset="-78"/>
              </a:rPr>
              <a:t>ماکزیمم</a:t>
            </a:r>
            <a:r>
              <a:rPr lang="en-US" dirty="0" smtClean="0">
                <a:cs typeface="B Nazanin" pitchFamily="2" charset="-78"/>
              </a:rPr>
              <a:t> </a:t>
            </a:r>
            <a:r>
              <a:rPr lang="fa-IR" dirty="0" smtClean="0">
                <a:cs typeface="B Nazanin" pitchFamily="2" charset="-78"/>
              </a:rPr>
              <a:t>نماید</a:t>
            </a:r>
            <a:r>
              <a:rPr lang="en-US" dirty="0" smtClean="0">
                <a:cs typeface="B Nazanin" pitchFamily="2" charset="-78"/>
              </a:rPr>
              <a:t>.</a:t>
            </a:r>
            <a:endParaRPr lang="fa-IR" dirty="0" smtClean="0">
              <a:cs typeface="B Nazanin" pitchFamily="2" charset="-78"/>
            </a:endParaRPr>
          </a:p>
          <a:p>
            <a:pPr marL="342900" indent="-342900" algn="just" rtl="1">
              <a:spcBef>
                <a:spcPct val="20000"/>
              </a:spcBef>
              <a:buClr>
                <a:schemeClr val="tx2"/>
              </a:buClr>
            </a:pPr>
            <a:endParaRPr lang="fa-IR" dirty="0" smtClean="0">
              <a:cs typeface="B Nazanin" pitchFamily="2" charset="-78"/>
            </a:endParaRPr>
          </a:p>
          <a:p>
            <a:pPr marL="342900" indent="-342900" algn="just" rtl="1">
              <a:spcBef>
                <a:spcPct val="20000"/>
              </a:spcBef>
              <a:buClr>
                <a:schemeClr val="tx2"/>
              </a:buClr>
            </a:pPr>
            <a:r>
              <a:rPr lang="fa-IR" dirty="0" smtClean="0">
                <a:cs typeface="B Nazanin" pitchFamily="2" charset="-78"/>
              </a:rPr>
              <a:t>تابع پاداش باید مناسب</a:t>
            </a:r>
            <a:r>
              <a:rPr lang="en-US" dirty="0" smtClean="0">
                <a:cs typeface="B Nazanin" pitchFamily="2" charset="-78"/>
              </a:rPr>
              <a:t> </a:t>
            </a:r>
            <a:r>
              <a:rPr lang="fa-IR" dirty="0" smtClean="0">
                <a:cs typeface="B Nazanin" pitchFamily="2" charset="-78"/>
              </a:rPr>
              <a:t>با</a:t>
            </a:r>
            <a:r>
              <a:rPr lang="en-US" dirty="0" smtClean="0">
                <a:cs typeface="B Nazanin" pitchFamily="2" charset="-78"/>
              </a:rPr>
              <a:t> </a:t>
            </a:r>
            <a:r>
              <a:rPr lang="fa-IR" dirty="0" smtClean="0">
                <a:cs typeface="B Nazanin" pitchFamily="2" charset="-78"/>
              </a:rPr>
              <a:t>اهداف</a:t>
            </a:r>
            <a:r>
              <a:rPr lang="en-US" dirty="0" smtClean="0">
                <a:cs typeface="B Nazanin" pitchFamily="2" charset="-78"/>
              </a:rPr>
              <a:t> </a:t>
            </a:r>
            <a:r>
              <a:rPr lang="fa-IR" dirty="0" smtClean="0">
                <a:cs typeface="B Nazanin" pitchFamily="2" charset="-78"/>
              </a:rPr>
              <a:t>عامل باشد که</a:t>
            </a:r>
            <a:r>
              <a:rPr lang="en-US" dirty="0" smtClean="0">
                <a:cs typeface="B Nazanin" pitchFamily="2" charset="-78"/>
              </a:rPr>
              <a:t> </a:t>
            </a:r>
            <a:r>
              <a:rPr lang="fa-IR" dirty="0" smtClean="0">
                <a:cs typeface="B Nazanin" pitchFamily="2" charset="-78"/>
              </a:rPr>
              <a:t>اینکار</a:t>
            </a:r>
            <a:r>
              <a:rPr lang="en-US" dirty="0" smtClean="0">
                <a:cs typeface="B Nazanin" pitchFamily="2" charset="-78"/>
              </a:rPr>
              <a:t> </a:t>
            </a:r>
            <a:r>
              <a:rPr lang="fa-IR" dirty="0" smtClean="0">
                <a:cs typeface="B Nazanin" pitchFamily="2" charset="-78"/>
              </a:rPr>
              <a:t>باروش های</a:t>
            </a:r>
            <a:r>
              <a:rPr lang="en-US" dirty="0" smtClean="0">
                <a:cs typeface="B Nazanin" pitchFamily="2" charset="-78"/>
              </a:rPr>
              <a:t> </a:t>
            </a:r>
            <a:r>
              <a:rPr lang="fa-IR" dirty="0" smtClean="0">
                <a:cs typeface="B Nazanin" pitchFamily="2" charset="-78"/>
              </a:rPr>
              <a:t>مختلفی</a:t>
            </a:r>
            <a:r>
              <a:rPr lang="en-US" dirty="0" smtClean="0">
                <a:cs typeface="B Nazanin" pitchFamily="2" charset="-78"/>
              </a:rPr>
              <a:t> </a:t>
            </a:r>
            <a:r>
              <a:rPr lang="fa-IR" dirty="0" smtClean="0">
                <a:cs typeface="B Nazanin" pitchFamily="2" charset="-78"/>
              </a:rPr>
              <a:t>انجام</a:t>
            </a:r>
            <a:r>
              <a:rPr lang="en-US" dirty="0" smtClean="0">
                <a:cs typeface="B Nazanin" pitchFamily="2" charset="-78"/>
              </a:rPr>
              <a:t> </a:t>
            </a:r>
            <a:r>
              <a:rPr lang="fa-IR" dirty="0" smtClean="0">
                <a:cs typeface="B Nazanin" pitchFamily="2" charset="-78"/>
              </a:rPr>
              <a:t>می شود.</a:t>
            </a:r>
            <a:endParaRPr lang="en-US" dirty="0" smtClean="0">
              <a:cs typeface="B Nazanin" pitchFamily="2" charset="-78"/>
            </a:endParaRPr>
          </a:p>
          <a:p>
            <a:pPr marL="342900" indent="-342900" algn="just" rtl="1">
              <a:spcBef>
                <a:spcPct val="20000"/>
              </a:spcBef>
              <a:buClr>
                <a:schemeClr val="tx2"/>
              </a:buClr>
            </a:pPr>
            <a:endParaRPr lang="en-US" dirty="0">
              <a:cs typeface="B Nazanin" pitchFamily="2" charset="-78"/>
            </a:endParaRPr>
          </a:p>
        </p:txBody>
      </p:sp>
      <p:sp>
        <p:nvSpPr>
          <p:cNvPr id="6" name="Rectangle 5"/>
          <p:cNvSpPr/>
          <p:nvPr/>
        </p:nvSpPr>
        <p:spPr>
          <a:xfrm>
            <a:off x="241092" y="6160532"/>
            <a:ext cx="402674" cy="369332"/>
          </a:xfrm>
          <a:prstGeom prst="rect">
            <a:avLst/>
          </a:prstGeom>
        </p:spPr>
        <p:txBody>
          <a:bodyPr wrap="none">
            <a:spAutoFit/>
          </a:bodyPr>
          <a:lstStyle/>
          <a:p>
            <a:r>
              <a:rPr lang="fa-IR" dirty="0" smtClean="0">
                <a:cs typeface="B Nazanin" pitchFamily="2" charset="-78"/>
              </a:rPr>
              <a:t>12</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Nazanin" pitchFamily="2" charset="-78"/>
              </a:rPr>
              <a:t>سیاست</a:t>
            </a:r>
            <a:r>
              <a:rPr lang="fa-IR" dirty="0">
                <a:latin typeface="Times New Roman" pitchFamily="18" charset="0"/>
                <a:cs typeface="Times New Roman" pitchFamily="18" charset="0"/>
              </a:rPr>
              <a:t>(</a:t>
            </a:r>
            <a:r>
              <a:rPr lang="en-US" dirty="0">
                <a:latin typeface="Times New Roman" pitchFamily="18" charset="0"/>
                <a:cs typeface="Times New Roman" pitchFamily="18" charset="0"/>
              </a:rPr>
              <a:t>policy</a:t>
            </a:r>
            <a:r>
              <a:rPr lang="fa-IR" dirty="0">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p:txBody>
          <a:bodyPr/>
          <a:lstStyle/>
          <a:p>
            <a:pPr algn="just" rtl="1"/>
            <a:r>
              <a:rPr lang="fa-IR" dirty="0">
                <a:cs typeface="B Nazanin" pitchFamily="2" charset="-78"/>
              </a:rPr>
              <a:t>چيزي كه نحوه ي انتخاب اعمال در حالات مختلف را براي </a:t>
            </a:r>
            <a:r>
              <a:rPr lang="fa-IR" dirty="0" smtClean="0">
                <a:cs typeface="B Nazanin" pitchFamily="2" charset="-78"/>
              </a:rPr>
              <a:t>عامل تصميم </a:t>
            </a:r>
            <a:r>
              <a:rPr lang="fa-IR" dirty="0">
                <a:cs typeface="B Nazanin" pitchFamily="2" charset="-78"/>
              </a:rPr>
              <a:t>گيرنده معين مي كند، سياست ناميده مي شود.</a:t>
            </a:r>
          </a:p>
          <a:p>
            <a:pPr algn="just" rtl="1"/>
            <a:endParaRPr lang="fa-IR" dirty="0">
              <a:cs typeface="B Nazanin" pitchFamily="2" charset="-78"/>
            </a:endParaRPr>
          </a:p>
          <a:p>
            <a:pPr algn="just" rtl="1"/>
            <a:r>
              <a:rPr lang="fa-IR" dirty="0" smtClean="0">
                <a:cs typeface="B Nazanin" pitchFamily="2" charset="-78"/>
              </a:rPr>
              <a:t>سياست </a:t>
            </a:r>
            <a:r>
              <a:rPr lang="fa-IR" dirty="0">
                <a:cs typeface="B Nazanin" pitchFamily="2" charset="-78"/>
              </a:rPr>
              <a:t>اصلي ترين مجهول مسائل يادگيري تقويتي و هر مسأله </a:t>
            </a:r>
            <a:r>
              <a:rPr lang="fa-IR" dirty="0" smtClean="0">
                <a:cs typeface="B Nazanin" pitchFamily="2" charset="-78"/>
              </a:rPr>
              <a:t>ي يادگيري </a:t>
            </a:r>
            <a:r>
              <a:rPr lang="fa-IR" dirty="0">
                <a:cs typeface="B Nazanin" pitchFamily="2" charset="-78"/>
              </a:rPr>
              <a:t>ديگر است</a:t>
            </a:r>
            <a:r>
              <a:rPr lang="fa-IR" dirty="0" smtClean="0">
                <a:cs typeface="B Nazanin" pitchFamily="2" charset="-78"/>
              </a:rPr>
              <a:t>.</a:t>
            </a:r>
          </a:p>
          <a:p>
            <a:pPr algn="just" rtl="1"/>
            <a:endParaRPr lang="fa-IR" dirty="0">
              <a:cs typeface="B Nazanin" pitchFamily="2" charset="-78"/>
            </a:endParaRPr>
          </a:p>
          <a:p>
            <a:pPr algn="just" rtl="1"/>
            <a:r>
              <a:rPr lang="fa-IR" dirty="0">
                <a:cs typeface="B Nazanin" pitchFamily="2" charset="-78"/>
              </a:rPr>
              <a:t>از نظر رياضي مي توان يك سياست را به صورت يك نگاشت در </a:t>
            </a:r>
            <a:r>
              <a:rPr lang="fa-IR" dirty="0" smtClean="0">
                <a:cs typeface="B Nazanin" pitchFamily="2" charset="-78"/>
              </a:rPr>
              <a:t>نظر گرفت.</a:t>
            </a:r>
          </a:p>
          <a:p>
            <a:pPr algn="just" rtl="1"/>
            <a:endParaRPr lang="en-US" dirty="0">
              <a:cs typeface="B Nazanin"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648200"/>
            <a:ext cx="27717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41092" y="6160532"/>
            <a:ext cx="402674" cy="369332"/>
          </a:xfrm>
          <a:prstGeom prst="rect">
            <a:avLst/>
          </a:prstGeom>
        </p:spPr>
        <p:txBody>
          <a:bodyPr wrap="none">
            <a:spAutoFit/>
          </a:bodyPr>
          <a:lstStyle/>
          <a:p>
            <a:r>
              <a:rPr lang="fa-IR" dirty="0" smtClean="0">
                <a:cs typeface="B Nazanin" pitchFamily="2" charset="-78"/>
              </a:rPr>
              <a:t>13</a:t>
            </a:r>
            <a:endParaRPr lang="en-US" dirty="0"/>
          </a:p>
        </p:txBody>
      </p:sp>
    </p:spTree>
    <p:extLst>
      <p:ext uri="{BB962C8B-B14F-4D97-AF65-F5344CB8AC3E}">
        <p14:creationId xmlns:p14="http://schemas.microsoft.com/office/powerpoint/2010/main" val="1141922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سیاست</a:t>
            </a:r>
            <a:r>
              <a:rPr lang="fa-IR" dirty="0" smtClean="0">
                <a:latin typeface="Times New Roman" pitchFamily="18" charset="0"/>
                <a:cs typeface="Times New Roman" pitchFamily="18" charset="0"/>
              </a:rPr>
              <a:t>(</a:t>
            </a:r>
            <a:r>
              <a:rPr lang="en-US" dirty="0">
                <a:latin typeface="Times New Roman" pitchFamily="18" charset="0"/>
                <a:cs typeface="Times New Roman" pitchFamily="18" charset="0"/>
              </a:rPr>
              <a:t>policy</a:t>
            </a:r>
            <a:r>
              <a:rPr lang="fa-IR" dirty="0">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p:txBody>
          <a:bodyPr/>
          <a:lstStyle/>
          <a:p>
            <a:pPr algn="just" rtl="1"/>
            <a:r>
              <a:rPr lang="fa-IR" dirty="0">
                <a:cs typeface="B Nazanin" pitchFamily="2" charset="-78"/>
              </a:rPr>
              <a:t>اگر</a:t>
            </a:r>
            <a:r>
              <a:rPr lang="en-US" dirty="0">
                <a:cs typeface="B Nazanin" pitchFamily="2" charset="-78"/>
              </a:rPr>
              <a:t> </a:t>
            </a:r>
            <a:r>
              <a:rPr lang="fa-IR" dirty="0">
                <a:cs typeface="B Nazanin" pitchFamily="2" charset="-78"/>
              </a:rPr>
              <a:t>چه</a:t>
            </a:r>
            <a:r>
              <a:rPr lang="en-US" dirty="0">
                <a:cs typeface="B Nazanin" pitchFamily="2" charset="-78"/>
              </a:rPr>
              <a:t> </a:t>
            </a:r>
            <a:r>
              <a:rPr lang="fa-IR" dirty="0">
                <a:cs typeface="B Nazanin" pitchFamily="2" charset="-78"/>
              </a:rPr>
              <a:t>هدف</a:t>
            </a:r>
            <a:r>
              <a:rPr lang="en-US" dirty="0">
                <a:cs typeface="B Nazanin" pitchFamily="2" charset="-78"/>
              </a:rPr>
              <a:t> </a:t>
            </a:r>
            <a:r>
              <a:rPr lang="fa-IR" dirty="0">
                <a:cs typeface="B Nazanin" pitchFamily="2" charset="-78"/>
              </a:rPr>
              <a:t>نهائی</a:t>
            </a:r>
            <a:r>
              <a:rPr lang="en-US" dirty="0">
                <a:cs typeface="B Nazanin" pitchFamily="2" charset="-78"/>
              </a:rPr>
              <a:t> </a:t>
            </a:r>
            <a:r>
              <a:rPr lang="fa-IR" dirty="0">
                <a:cs typeface="B Nazanin" pitchFamily="2" charset="-78"/>
              </a:rPr>
              <a:t>یادگیری</a:t>
            </a:r>
            <a:r>
              <a:rPr lang="en-US" dirty="0">
                <a:cs typeface="B Nazanin" pitchFamily="2" charset="-78"/>
              </a:rPr>
              <a:t> </a:t>
            </a:r>
            <a:r>
              <a:rPr lang="fa-IR" dirty="0">
                <a:cs typeface="B Nazanin" pitchFamily="2" charset="-78"/>
              </a:rPr>
              <a:t>تقویتی</a:t>
            </a:r>
            <a:r>
              <a:rPr lang="en-US" dirty="0">
                <a:cs typeface="B Nazanin" pitchFamily="2" charset="-78"/>
              </a:rPr>
              <a:t> </a:t>
            </a:r>
            <a:r>
              <a:rPr lang="fa-IR" dirty="0">
                <a:cs typeface="B Nazanin" pitchFamily="2" charset="-78"/>
              </a:rPr>
              <a:t>یادگیری</a:t>
            </a:r>
            <a:r>
              <a:rPr lang="en-US" dirty="0">
                <a:cs typeface="B Nazanin" pitchFamily="2" charset="-78"/>
              </a:rPr>
              <a:t> </a:t>
            </a:r>
            <a:r>
              <a:rPr lang="fa-IR" dirty="0">
                <a:cs typeface="B Nazanin" pitchFamily="2" charset="-78"/>
              </a:rPr>
              <a:t>تابعی</a:t>
            </a:r>
            <a:r>
              <a:rPr lang="en-US" dirty="0">
                <a:cs typeface="B Nazanin" pitchFamily="2" charset="-78"/>
              </a:rPr>
              <a:t> </a:t>
            </a:r>
            <a:r>
              <a:rPr lang="fa-IR" dirty="0">
                <a:cs typeface="B Nazanin" pitchFamily="2" charset="-78"/>
              </a:rPr>
              <a:t>بصورت</a:t>
            </a:r>
            <a:r>
              <a:rPr lang="en-US" dirty="0">
                <a:latin typeface="Symbol" pitchFamily="18" charset="2"/>
              </a:rPr>
              <a:t> p</a:t>
            </a:r>
            <a:r>
              <a:rPr lang="en-US" dirty="0"/>
              <a:t>*:S</a:t>
            </a:r>
            <a:r>
              <a:rPr lang="en-US" dirty="0">
                <a:sym typeface="Wingdings" pitchFamily="2" charset="2"/>
              </a:rPr>
              <a:t>A</a:t>
            </a:r>
            <a:r>
              <a:rPr lang="en-US" dirty="0">
                <a:cs typeface="B Nazanin" pitchFamily="2" charset="-78"/>
              </a:rPr>
              <a:t> </a:t>
            </a:r>
            <a:r>
              <a:rPr lang="fa-IR" dirty="0">
                <a:cs typeface="B Nazanin" pitchFamily="2" charset="-78"/>
                <a:sym typeface="Wingdings" pitchFamily="2" charset="2"/>
              </a:rPr>
              <a:t>است</a:t>
            </a:r>
            <a:r>
              <a:rPr lang="en-US" dirty="0">
                <a:cs typeface="B Nazanin" pitchFamily="2" charset="-78"/>
                <a:sym typeface="Wingdings" pitchFamily="2" charset="2"/>
              </a:rPr>
              <a:t> </a:t>
            </a:r>
            <a:r>
              <a:rPr lang="fa-IR" dirty="0">
                <a:cs typeface="B Nazanin" pitchFamily="2" charset="-78"/>
                <a:sym typeface="Wingdings" pitchFamily="2" charset="2"/>
              </a:rPr>
              <a:t>با</a:t>
            </a:r>
            <a:r>
              <a:rPr lang="en-US" dirty="0">
                <a:cs typeface="B Nazanin" pitchFamily="2" charset="-78"/>
                <a:sym typeface="Wingdings" pitchFamily="2" charset="2"/>
              </a:rPr>
              <a:t> </a:t>
            </a:r>
            <a:r>
              <a:rPr lang="fa-IR" dirty="0">
                <a:cs typeface="B Nazanin" pitchFamily="2" charset="-78"/>
                <a:sym typeface="Wingdings" pitchFamily="2" charset="2"/>
              </a:rPr>
              <a:t>این</a:t>
            </a:r>
            <a:r>
              <a:rPr lang="en-US" dirty="0">
                <a:cs typeface="B Nazanin" pitchFamily="2" charset="-78"/>
                <a:sym typeface="Wingdings" pitchFamily="2" charset="2"/>
              </a:rPr>
              <a:t> </a:t>
            </a:r>
            <a:r>
              <a:rPr lang="fa-IR" dirty="0">
                <a:cs typeface="B Nazanin" pitchFamily="2" charset="-78"/>
                <a:sym typeface="Wingdings" pitchFamily="2" charset="2"/>
              </a:rPr>
              <a:t>وجود</a:t>
            </a:r>
            <a:r>
              <a:rPr lang="en-US" dirty="0">
                <a:cs typeface="B Nazanin" pitchFamily="2" charset="-78"/>
                <a:sym typeface="Wingdings" pitchFamily="2" charset="2"/>
              </a:rPr>
              <a:t> </a:t>
            </a:r>
            <a:r>
              <a:rPr lang="fa-IR" dirty="0">
                <a:cs typeface="B Nazanin" pitchFamily="2" charset="-78"/>
                <a:sym typeface="Wingdings" pitchFamily="2" charset="2"/>
              </a:rPr>
              <a:t>در</a:t>
            </a:r>
            <a:r>
              <a:rPr lang="en-US" dirty="0">
                <a:cs typeface="B Nazanin" pitchFamily="2" charset="-78"/>
                <a:sym typeface="Wingdings" pitchFamily="2" charset="2"/>
              </a:rPr>
              <a:t> </a:t>
            </a:r>
            <a:r>
              <a:rPr lang="fa-IR" dirty="0">
                <a:cs typeface="B Nazanin" pitchFamily="2" charset="-78"/>
                <a:sym typeface="Wingdings" pitchFamily="2" charset="2"/>
              </a:rPr>
              <a:t>عمل</a:t>
            </a:r>
            <a:r>
              <a:rPr lang="en-US" dirty="0">
                <a:cs typeface="B Nazanin" pitchFamily="2" charset="-78"/>
                <a:sym typeface="Wingdings" pitchFamily="2" charset="2"/>
              </a:rPr>
              <a:t> </a:t>
            </a:r>
            <a:r>
              <a:rPr lang="fa-IR" dirty="0">
                <a:cs typeface="B Nazanin" pitchFamily="2" charset="-78"/>
                <a:sym typeface="Wingdings" pitchFamily="2" charset="2"/>
              </a:rPr>
              <a:t>انجام</a:t>
            </a:r>
            <a:r>
              <a:rPr lang="en-US" dirty="0">
                <a:cs typeface="B Nazanin" pitchFamily="2" charset="-78"/>
                <a:sym typeface="Wingdings" pitchFamily="2" charset="2"/>
              </a:rPr>
              <a:t> </a:t>
            </a:r>
            <a:r>
              <a:rPr lang="fa-IR" dirty="0">
                <a:cs typeface="B Nazanin" pitchFamily="2" charset="-78"/>
                <a:sym typeface="Wingdings" pitchFamily="2" charset="2"/>
              </a:rPr>
              <a:t>آن</a:t>
            </a:r>
            <a:r>
              <a:rPr lang="en-US" dirty="0">
                <a:cs typeface="B Nazanin" pitchFamily="2" charset="-78"/>
                <a:sym typeface="Wingdings" pitchFamily="2" charset="2"/>
              </a:rPr>
              <a:t> </a:t>
            </a:r>
            <a:r>
              <a:rPr lang="fa-IR" dirty="0">
                <a:cs typeface="B Nazanin" pitchFamily="2" charset="-78"/>
                <a:sym typeface="Wingdings" pitchFamily="2" charset="2"/>
              </a:rPr>
              <a:t>بسیار</a:t>
            </a:r>
            <a:r>
              <a:rPr lang="en-US" dirty="0">
                <a:cs typeface="B Nazanin" pitchFamily="2" charset="-78"/>
                <a:sym typeface="Wingdings" pitchFamily="2" charset="2"/>
              </a:rPr>
              <a:t> </a:t>
            </a:r>
            <a:r>
              <a:rPr lang="fa-IR" dirty="0">
                <a:cs typeface="B Nazanin" pitchFamily="2" charset="-78"/>
                <a:sym typeface="Wingdings" pitchFamily="2" charset="2"/>
              </a:rPr>
              <a:t>مشکل</a:t>
            </a:r>
            <a:r>
              <a:rPr lang="en-US" dirty="0">
                <a:cs typeface="B Nazanin" pitchFamily="2" charset="-78"/>
                <a:sym typeface="Wingdings" pitchFamily="2" charset="2"/>
              </a:rPr>
              <a:t> </a:t>
            </a:r>
            <a:r>
              <a:rPr lang="fa-IR" dirty="0">
                <a:cs typeface="B Nazanin" pitchFamily="2" charset="-78"/>
                <a:sym typeface="Wingdings" pitchFamily="2" charset="2"/>
              </a:rPr>
              <a:t>است</a:t>
            </a:r>
            <a:r>
              <a:rPr lang="en-US" dirty="0">
                <a:cs typeface="B Nazanin" pitchFamily="2" charset="-78"/>
                <a:sym typeface="Wingdings" pitchFamily="2" charset="2"/>
              </a:rPr>
              <a:t> </a:t>
            </a:r>
            <a:r>
              <a:rPr lang="fa-IR" dirty="0">
                <a:cs typeface="B Nazanin" pitchFamily="2" charset="-78"/>
                <a:sym typeface="Wingdings" pitchFamily="2" charset="2"/>
              </a:rPr>
              <a:t>زیرا</a:t>
            </a:r>
            <a:r>
              <a:rPr lang="en-US" dirty="0">
                <a:cs typeface="B Nazanin" pitchFamily="2" charset="-78"/>
                <a:sym typeface="Wingdings" pitchFamily="2" charset="2"/>
              </a:rPr>
              <a:t> </a:t>
            </a:r>
            <a:r>
              <a:rPr lang="fa-IR" dirty="0">
                <a:cs typeface="B Nazanin" pitchFamily="2" charset="-78"/>
                <a:sym typeface="Wingdings" pitchFamily="2" charset="2"/>
              </a:rPr>
              <a:t>مثالها</a:t>
            </a:r>
            <a:r>
              <a:rPr lang="en-US" dirty="0">
                <a:cs typeface="B Nazanin" pitchFamily="2" charset="-78"/>
                <a:sym typeface="Wingdings" pitchFamily="2" charset="2"/>
              </a:rPr>
              <a:t> </a:t>
            </a:r>
            <a:r>
              <a:rPr lang="fa-IR" dirty="0">
                <a:cs typeface="B Nazanin" pitchFamily="2" charset="-78"/>
                <a:sym typeface="Wingdings" pitchFamily="2" charset="2"/>
              </a:rPr>
              <a:t>بصورت</a:t>
            </a:r>
            <a:r>
              <a:rPr lang="en-US" dirty="0">
                <a:cs typeface="B Nazanin" pitchFamily="2" charset="-78"/>
                <a:sym typeface="Wingdings" pitchFamily="2" charset="2"/>
              </a:rPr>
              <a:t> &lt;</a:t>
            </a:r>
            <a:r>
              <a:rPr lang="en-US" dirty="0" err="1">
                <a:cs typeface="B Nazanin" pitchFamily="2" charset="-78"/>
                <a:sym typeface="Wingdings" pitchFamily="2" charset="2"/>
              </a:rPr>
              <a:t>s,a</a:t>
            </a:r>
            <a:r>
              <a:rPr lang="en-US" dirty="0">
                <a:cs typeface="B Nazanin" pitchFamily="2" charset="-78"/>
                <a:sym typeface="Wingdings" pitchFamily="2" charset="2"/>
              </a:rPr>
              <a:t>&gt; </a:t>
            </a:r>
            <a:r>
              <a:rPr lang="fa-IR" dirty="0">
                <a:cs typeface="B Nazanin" pitchFamily="2" charset="-78"/>
                <a:sym typeface="Wingdings" pitchFamily="2" charset="2"/>
              </a:rPr>
              <a:t>عرضه</a:t>
            </a:r>
            <a:r>
              <a:rPr lang="en-US" dirty="0">
                <a:cs typeface="B Nazanin" pitchFamily="2" charset="-78"/>
                <a:sym typeface="Wingdings" pitchFamily="2" charset="2"/>
              </a:rPr>
              <a:t> </a:t>
            </a:r>
            <a:r>
              <a:rPr lang="fa-IR" dirty="0">
                <a:cs typeface="B Nazanin" pitchFamily="2" charset="-78"/>
                <a:sym typeface="Wingdings" pitchFamily="2" charset="2"/>
              </a:rPr>
              <a:t>نمی شوند</a:t>
            </a:r>
            <a:r>
              <a:rPr lang="en-US" dirty="0" smtClean="0">
                <a:cs typeface="B Nazanin" pitchFamily="2" charset="-78"/>
                <a:sym typeface="Wingdings" pitchFamily="2" charset="2"/>
              </a:rPr>
              <a:t>.</a:t>
            </a:r>
            <a:endParaRPr lang="fa-IR" dirty="0" smtClean="0">
              <a:cs typeface="B Nazanin" pitchFamily="2" charset="-78"/>
              <a:sym typeface="Wingdings" pitchFamily="2" charset="2"/>
            </a:endParaRPr>
          </a:p>
          <a:p>
            <a:pPr lvl="0" algn="just" rtl="1"/>
            <a:endParaRPr lang="fa-IR" dirty="0" smtClean="0">
              <a:cs typeface="B Nazanin" pitchFamily="2" charset="-78"/>
              <a:sym typeface="Wingdings" pitchFamily="2" charset="2"/>
            </a:endParaRPr>
          </a:p>
          <a:p>
            <a:pPr lvl="0" algn="just" rtl="1"/>
            <a:r>
              <a:rPr lang="fa-IR" dirty="0" smtClean="0">
                <a:cs typeface="B Nazanin" pitchFamily="2" charset="-78"/>
                <a:sym typeface="Wingdings" pitchFamily="2" charset="2"/>
              </a:rPr>
              <a:t>برای </a:t>
            </a:r>
            <a:r>
              <a:rPr lang="fa-IR" dirty="0">
                <a:cs typeface="B Nazanin" pitchFamily="2" charset="-78"/>
                <a:sym typeface="Wingdings" pitchFamily="2" charset="2"/>
              </a:rPr>
              <a:t>یادگیری سیاست از دو تکنیک زیر استفاده خواهیم کرد:</a:t>
            </a:r>
          </a:p>
          <a:p>
            <a:pPr lvl="1" algn="just" rtl="1"/>
            <a:r>
              <a:rPr lang="en-US" sz="2400" dirty="0">
                <a:latin typeface="Times New Roman" pitchFamily="18" charset="0"/>
                <a:cs typeface="Times New Roman" pitchFamily="18" charset="0"/>
                <a:sym typeface="Wingdings" pitchFamily="2" charset="2"/>
              </a:rPr>
              <a:t>Value Function</a:t>
            </a:r>
          </a:p>
          <a:p>
            <a:pPr lvl="1" algn="just" rtl="1"/>
            <a:r>
              <a:rPr lang="en-US" sz="2400" dirty="0">
                <a:latin typeface="Times New Roman" pitchFamily="18" charset="0"/>
                <a:cs typeface="Times New Roman" pitchFamily="18" charset="0"/>
                <a:sym typeface="Wingdings" pitchFamily="2" charset="2"/>
              </a:rPr>
              <a:t>Q Value</a:t>
            </a:r>
            <a:endParaRPr lang="fa-IR" sz="2400" dirty="0">
              <a:latin typeface="Times New Roman" pitchFamily="18" charset="0"/>
              <a:cs typeface="Times New Roman" pitchFamily="18" charset="0"/>
              <a:sym typeface="Wingdings" pitchFamily="2" charset="2"/>
            </a:endParaRPr>
          </a:p>
          <a:p>
            <a:pPr lvl="1" algn="just" rtl="1"/>
            <a:endParaRPr lang="fa-IR" sz="2400" dirty="0">
              <a:latin typeface="Times New Roman" pitchFamily="18" charset="0"/>
              <a:cs typeface="Times New Roman" pitchFamily="18" charset="0"/>
              <a:sym typeface="Wingdings" pitchFamily="2" charset="2"/>
            </a:endParaRPr>
          </a:p>
          <a:p>
            <a:pPr lvl="0" algn="just" rtl="1"/>
            <a:r>
              <a:rPr lang="fa-IR" dirty="0">
                <a:cs typeface="B Nazanin" pitchFamily="2" charset="-78"/>
              </a:rPr>
              <a:t>در</a:t>
            </a:r>
            <a:r>
              <a:rPr lang="en-US" dirty="0">
                <a:cs typeface="B Nazanin" pitchFamily="2" charset="-78"/>
              </a:rPr>
              <a:t> </a:t>
            </a:r>
            <a:r>
              <a:rPr lang="fa-IR" dirty="0">
                <a:cs typeface="B Nazanin" pitchFamily="2" charset="-78"/>
              </a:rPr>
              <a:t>یادگیری</a:t>
            </a:r>
            <a:r>
              <a:rPr lang="en-US" dirty="0">
                <a:cs typeface="B Nazanin" pitchFamily="2" charset="-78"/>
              </a:rPr>
              <a:t> </a:t>
            </a:r>
            <a:r>
              <a:rPr lang="fa-IR" dirty="0">
                <a:cs typeface="B Nazanin" pitchFamily="2" charset="-78"/>
              </a:rPr>
              <a:t>تقویتی</a:t>
            </a:r>
            <a:r>
              <a:rPr lang="en-US" dirty="0">
                <a:cs typeface="B Nazanin" pitchFamily="2" charset="-78"/>
              </a:rPr>
              <a:t> </a:t>
            </a:r>
            <a:r>
              <a:rPr lang="fa-IR" dirty="0">
                <a:cs typeface="B Nazanin" pitchFamily="2" charset="-78"/>
              </a:rPr>
              <a:t>بجای</a:t>
            </a:r>
            <a:r>
              <a:rPr lang="en-US" dirty="0">
                <a:cs typeface="B Nazanin" pitchFamily="2" charset="-78"/>
              </a:rPr>
              <a:t> </a:t>
            </a:r>
            <a:r>
              <a:rPr lang="fa-IR" dirty="0">
                <a:cs typeface="B Nazanin" pitchFamily="2" charset="-78"/>
              </a:rPr>
              <a:t>یافتن سیاست بهینه</a:t>
            </a:r>
            <a:r>
              <a:rPr lang="en-US" dirty="0">
                <a:cs typeface="B Nazanin" pitchFamily="2" charset="-78"/>
              </a:rPr>
              <a:t> </a:t>
            </a:r>
            <a:r>
              <a:rPr lang="fa-IR" dirty="0">
                <a:cs typeface="B Nazanin" pitchFamily="2" charset="-78"/>
              </a:rPr>
              <a:t>که</a:t>
            </a:r>
            <a:r>
              <a:rPr lang="en-US" dirty="0">
                <a:cs typeface="B Nazanin" pitchFamily="2" charset="-78"/>
              </a:rPr>
              <a:t> </a:t>
            </a:r>
            <a:r>
              <a:rPr lang="fa-IR" dirty="0">
                <a:cs typeface="B Nazanin" pitchFamily="2" charset="-78"/>
              </a:rPr>
              <a:t>مدل</a:t>
            </a:r>
            <a:r>
              <a:rPr lang="en-US" dirty="0">
                <a:cs typeface="B Nazanin" pitchFamily="2" charset="-78"/>
              </a:rPr>
              <a:t> </a:t>
            </a:r>
            <a:r>
              <a:rPr lang="fa-IR" dirty="0">
                <a:cs typeface="B Nazanin" pitchFamily="2" charset="-78"/>
              </a:rPr>
              <a:t>کردن</a:t>
            </a:r>
            <a:r>
              <a:rPr lang="en-US" dirty="0">
                <a:cs typeface="B Nazanin" pitchFamily="2" charset="-78"/>
              </a:rPr>
              <a:t> </a:t>
            </a:r>
            <a:r>
              <a:rPr lang="fa-IR" dirty="0">
                <a:cs typeface="B Nazanin" pitchFamily="2" charset="-78"/>
              </a:rPr>
              <a:t>آن</a:t>
            </a:r>
            <a:r>
              <a:rPr lang="en-US" dirty="0">
                <a:cs typeface="B Nazanin" pitchFamily="2" charset="-78"/>
              </a:rPr>
              <a:t> </a:t>
            </a:r>
            <a:r>
              <a:rPr lang="fa-IR" dirty="0">
                <a:cs typeface="B Nazanin" pitchFamily="2" charset="-78"/>
              </a:rPr>
              <a:t>می تواند</a:t>
            </a:r>
            <a:r>
              <a:rPr lang="en-US" dirty="0">
                <a:cs typeface="B Nazanin" pitchFamily="2" charset="-78"/>
              </a:rPr>
              <a:t> </a:t>
            </a:r>
            <a:r>
              <a:rPr lang="fa-IR" dirty="0">
                <a:cs typeface="B Nazanin" pitchFamily="2" charset="-78"/>
              </a:rPr>
              <a:t>مشکل</a:t>
            </a:r>
            <a:r>
              <a:rPr lang="en-US" dirty="0">
                <a:cs typeface="B Nazanin" pitchFamily="2" charset="-78"/>
              </a:rPr>
              <a:t> </a:t>
            </a:r>
            <a:r>
              <a:rPr lang="fa-IR" dirty="0">
                <a:cs typeface="B Nazanin" pitchFamily="2" charset="-78"/>
              </a:rPr>
              <a:t>باشد،</a:t>
            </a:r>
            <a:r>
              <a:rPr lang="en-US" dirty="0">
                <a:cs typeface="B Nazanin" pitchFamily="2" charset="-78"/>
              </a:rPr>
              <a:t> </a:t>
            </a:r>
            <a:r>
              <a:rPr lang="fa-IR" dirty="0">
                <a:cs typeface="B Nazanin" pitchFamily="2" charset="-78"/>
              </a:rPr>
              <a:t>می توان</a:t>
            </a:r>
            <a:r>
              <a:rPr lang="en-US" dirty="0">
                <a:cs typeface="B Nazanin" pitchFamily="2" charset="-78"/>
              </a:rPr>
              <a:t> </a:t>
            </a:r>
            <a:r>
              <a:rPr lang="fa-IR" dirty="0">
                <a:cs typeface="B Nazanin" pitchFamily="2" charset="-78"/>
              </a:rPr>
              <a:t>تلاش</a:t>
            </a:r>
            <a:r>
              <a:rPr lang="en-US" dirty="0">
                <a:cs typeface="B Nazanin" pitchFamily="2" charset="-78"/>
              </a:rPr>
              <a:t> </a:t>
            </a:r>
            <a:r>
              <a:rPr lang="fa-IR" dirty="0">
                <a:cs typeface="B Nazanin" pitchFamily="2" charset="-78"/>
              </a:rPr>
              <a:t>نمود</a:t>
            </a:r>
            <a:r>
              <a:rPr lang="en-US" dirty="0">
                <a:cs typeface="B Nazanin" pitchFamily="2" charset="-78"/>
              </a:rPr>
              <a:t> </a:t>
            </a:r>
            <a:r>
              <a:rPr lang="fa-IR" dirty="0">
                <a:cs typeface="B Nazanin" pitchFamily="2" charset="-78"/>
              </a:rPr>
              <a:t>تا</a:t>
            </a:r>
            <a:r>
              <a:rPr lang="en-US" dirty="0">
                <a:cs typeface="B Nazanin" pitchFamily="2" charset="-78"/>
              </a:rPr>
              <a:t> </a:t>
            </a:r>
            <a:r>
              <a:rPr lang="fa-IR" dirty="0">
                <a:cs typeface="B Nazanin" pitchFamily="2" charset="-78"/>
              </a:rPr>
              <a:t>مقدار</a:t>
            </a:r>
            <a:r>
              <a:rPr lang="en-US" dirty="0">
                <a:cs typeface="B Nazanin" pitchFamily="2" charset="-78"/>
              </a:rPr>
              <a:t> </a:t>
            </a:r>
            <a:r>
              <a:rPr lang="fa-IR" dirty="0">
                <a:cs typeface="B Nazanin" pitchFamily="2" charset="-78"/>
              </a:rPr>
              <a:t>تابع</a:t>
            </a:r>
            <a:r>
              <a:rPr lang="en-US" dirty="0">
                <a:cs typeface="B Nazanin" pitchFamily="2" charset="-78"/>
              </a:rPr>
              <a:t> </a:t>
            </a:r>
            <a:r>
              <a:rPr lang="fa-IR" dirty="0">
                <a:cs typeface="B Nazanin" pitchFamily="2" charset="-78"/>
              </a:rPr>
              <a:t>بهینه</a:t>
            </a:r>
            <a:r>
              <a:rPr lang="en-US" dirty="0">
                <a:cs typeface="B Nazanin" pitchFamily="2" charset="-78"/>
              </a:rPr>
              <a:t> </a:t>
            </a:r>
            <a:r>
              <a:rPr lang="fa-IR" dirty="0">
                <a:cs typeface="B Nazanin" pitchFamily="2" charset="-78"/>
              </a:rPr>
              <a:t>حالتها</a:t>
            </a:r>
            <a:r>
              <a:rPr lang="en-US" dirty="0">
                <a:cs typeface="B Nazanin" pitchFamily="2" charset="-78"/>
              </a:rPr>
              <a:t> </a:t>
            </a:r>
            <a:r>
              <a:rPr lang="fa-IR" dirty="0">
                <a:cs typeface="B Nazanin" pitchFamily="2" charset="-78"/>
              </a:rPr>
              <a:t>را</a:t>
            </a:r>
            <a:r>
              <a:rPr lang="en-US" dirty="0">
                <a:cs typeface="B Nazanin" pitchFamily="2" charset="-78"/>
              </a:rPr>
              <a:t> </a:t>
            </a:r>
            <a:r>
              <a:rPr lang="fa-IR" dirty="0">
                <a:cs typeface="B Nazanin" pitchFamily="2" charset="-78"/>
              </a:rPr>
              <a:t>بدست</a:t>
            </a:r>
            <a:r>
              <a:rPr lang="en-US" dirty="0">
                <a:cs typeface="B Nazanin" pitchFamily="2" charset="-78"/>
              </a:rPr>
              <a:t> </a:t>
            </a:r>
            <a:r>
              <a:rPr lang="fa-IR" dirty="0">
                <a:cs typeface="B Nazanin" pitchFamily="2" charset="-78"/>
              </a:rPr>
              <a:t>آورد.</a:t>
            </a:r>
            <a:endParaRPr lang="en-US" dirty="0">
              <a:latin typeface="Times New Roman" pitchFamily="18" charset="0"/>
              <a:cs typeface="B Nazanin" pitchFamily="2" charset="-78"/>
            </a:endParaRPr>
          </a:p>
          <a:p>
            <a:pPr algn="just" rtl="1"/>
            <a:endParaRPr lang="en-US" dirty="0">
              <a:cs typeface="B Nazanin" pitchFamily="2" charset="-78"/>
            </a:endParaRPr>
          </a:p>
        </p:txBody>
      </p:sp>
      <p:sp>
        <p:nvSpPr>
          <p:cNvPr id="4" name="Rectangle 3"/>
          <p:cNvSpPr/>
          <p:nvPr/>
        </p:nvSpPr>
        <p:spPr>
          <a:xfrm>
            <a:off x="241092" y="6160532"/>
            <a:ext cx="402674" cy="369332"/>
          </a:xfrm>
          <a:prstGeom prst="rect">
            <a:avLst/>
          </a:prstGeom>
        </p:spPr>
        <p:txBody>
          <a:bodyPr wrap="none">
            <a:spAutoFit/>
          </a:bodyPr>
          <a:lstStyle/>
          <a:p>
            <a:r>
              <a:rPr lang="fa-IR" dirty="0" smtClean="0">
                <a:cs typeface="B Nazanin" pitchFamily="2" charset="-78"/>
              </a:rPr>
              <a:t>14</a:t>
            </a:r>
            <a:endParaRPr lang="en-US" dirty="0"/>
          </a:p>
        </p:txBody>
      </p:sp>
    </p:spTree>
    <p:extLst>
      <p:ext uri="{BB962C8B-B14F-4D97-AF65-F5344CB8AC3E}">
        <p14:creationId xmlns:p14="http://schemas.microsoft.com/office/powerpoint/2010/main" val="3153886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کاربرد های </a:t>
            </a:r>
            <a:r>
              <a:rPr lang="en-US" dirty="0" smtClean="0">
                <a:latin typeface="Times New Roman" pitchFamily="18" charset="0"/>
                <a:cs typeface="Times New Roman" pitchFamily="18" charset="0"/>
              </a:rPr>
              <a:t>RL</a:t>
            </a:r>
            <a:endParaRPr lang="en-US" dirty="0">
              <a:cs typeface="B Nazanin" pitchFamily="2" charset="-78"/>
            </a:endParaRPr>
          </a:p>
        </p:txBody>
      </p:sp>
      <p:sp>
        <p:nvSpPr>
          <p:cNvPr id="3" name="Content Placeholder 2"/>
          <p:cNvSpPr>
            <a:spLocks noGrp="1"/>
          </p:cNvSpPr>
          <p:nvPr>
            <p:ph idx="1"/>
          </p:nvPr>
        </p:nvSpPr>
        <p:spPr/>
        <p:txBody>
          <a:bodyPr/>
          <a:lstStyle/>
          <a:p>
            <a:pPr algn="just" rtl="1"/>
            <a:r>
              <a:rPr lang="fa-IR" dirty="0" smtClean="0">
                <a:cs typeface="B Nazanin" pitchFamily="2" charset="-78"/>
              </a:rPr>
              <a:t>بازي </a:t>
            </a:r>
            <a:r>
              <a:rPr lang="fa-IR" dirty="0">
                <a:cs typeface="B Nazanin" pitchFamily="2" charset="-78"/>
              </a:rPr>
              <a:t>ها</a:t>
            </a:r>
          </a:p>
          <a:p>
            <a:pPr lvl="1" algn="just" rtl="1">
              <a:buFont typeface="Courier New" pitchFamily="49" charset="0"/>
              <a:buChar char="o"/>
            </a:pPr>
            <a:r>
              <a:rPr lang="fa-IR" dirty="0">
                <a:cs typeface="B Nazanin" pitchFamily="2" charset="-78"/>
              </a:rPr>
              <a:t>شطرنج </a:t>
            </a:r>
            <a:endParaRPr lang="en-US" dirty="0" smtClean="0">
              <a:cs typeface="B Nazanin" pitchFamily="2" charset="-78"/>
            </a:endParaRPr>
          </a:p>
          <a:p>
            <a:pPr lvl="1" algn="just" rtl="1">
              <a:buFont typeface="Courier New" pitchFamily="49" charset="0"/>
              <a:buChar char="o"/>
            </a:pPr>
            <a:r>
              <a:rPr lang="fa-IR" dirty="0" smtClean="0">
                <a:cs typeface="B Nazanin" pitchFamily="2" charset="-78"/>
              </a:rPr>
              <a:t>تخته- </a:t>
            </a:r>
            <a:r>
              <a:rPr lang="fa-IR" dirty="0">
                <a:cs typeface="B Nazanin" pitchFamily="2" charset="-78"/>
              </a:rPr>
              <a:t>نرد </a:t>
            </a:r>
            <a:endParaRPr lang="en-US" dirty="0" smtClean="0">
              <a:cs typeface="B Nazanin" pitchFamily="2" charset="-78"/>
            </a:endParaRPr>
          </a:p>
          <a:p>
            <a:pPr algn="just" rtl="1"/>
            <a:endParaRPr lang="en-US" dirty="0" smtClean="0">
              <a:cs typeface="B Nazanin" pitchFamily="2" charset="-78"/>
            </a:endParaRPr>
          </a:p>
          <a:p>
            <a:pPr algn="just" rtl="1"/>
            <a:r>
              <a:rPr lang="fa-IR" dirty="0" smtClean="0">
                <a:cs typeface="B Nazanin" pitchFamily="2" charset="-78"/>
              </a:rPr>
              <a:t>حل </a:t>
            </a:r>
            <a:r>
              <a:rPr lang="fa-IR" dirty="0">
                <a:cs typeface="B Nazanin" pitchFamily="2" charset="-78"/>
              </a:rPr>
              <a:t>مسائل اقتصادي</a:t>
            </a:r>
          </a:p>
          <a:p>
            <a:pPr lvl="1" indent="-342900" algn="just" rtl="1">
              <a:buFont typeface="Courier New" pitchFamily="49" charset="0"/>
              <a:buChar char="o"/>
            </a:pPr>
            <a:r>
              <a:rPr lang="fa-IR" dirty="0">
                <a:cs typeface="B Nazanin" pitchFamily="2" charset="-78"/>
              </a:rPr>
              <a:t>بازارهاي رقابتي (مثلا بازار برق) </a:t>
            </a:r>
            <a:endParaRPr lang="en-US" dirty="0" smtClean="0">
              <a:cs typeface="B Nazanin" pitchFamily="2" charset="-78"/>
            </a:endParaRPr>
          </a:p>
          <a:p>
            <a:pPr lvl="1" indent="-342900" algn="just" rtl="1">
              <a:buFont typeface="Courier New" pitchFamily="49" charset="0"/>
              <a:buChar char="o"/>
            </a:pPr>
            <a:r>
              <a:rPr lang="fa-IR" dirty="0" smtClean="0">
                <a:cs typeface="B Nazanin" pitchFamily="2" charset="-78"/>
              </a:rPr>
              <a:t>مدل </a:t>
            </a:r>
            <a:r>
              <a:rPr lang="fa-IR" dirty="0">
                <a:cs typeface="B Nazanin" pitchFamily="2" charset="-78"/>
              </a:rPr>
              <a:t>سازي و تصميم گيري بهينه در بازار </a:t>
            </a:r>
            <a:r>
              <a:rPr lang="fa-IR" dirty="0" smtClean="0">
                <a:cs typeface="B Nazanin" pitchFamily="2" charset="-78"/>
              </a:rPr>
              <a:t>بورس</a:t>
            </a:r>
            <a:endParaRPr lang="en-US" dirty="0" smtClean="0">
              <a:cs typeface="B Nazanin" pitchFamily="2" charset="-78"/>
            </a:endParaRPr>
          </a:p>
          <a:p>
            <a:pPr algn="just" rtl="1"/>
            <a:endParaRPr lang="en-US" dirty="0" smtClean="0">
              <a:cs typeface="B Nazanin" pitchFamily="2" charset="-78"/>
            </a:endParaRPr>
          </a:p>
          <a:p>
            <a:pPr algn="just" rtl="1"/>
            <a:r>
              <a:rPr lang="fa-IR" dirty="0" smtClean="0">
                <a:cs typeface="B Nazanin" pitchFamily="2" charset="-78"/>
              </a:rPr>
              <a:t>تشخيص </a:t>
            </a:r>
            <a:r>
              <a:rPr lang="fa-IR" dirty="0">
                <a:cs typeface="B Nazanin" pitchFamily="2" charset="-78"/>
              </a:rPr>
              <a:t>الگو</a:t>
            </a:r>
          </a:p>
          <a:p>
            <a:pPr algn="just" rtl="1"/>
            <a:r>
              <a:rPr lang="fa-IR" dirty="0" smtClean="0">
                <a:cs typeface="B Nazanin" pitchFamily="2" charset="-78"/>
              </a:rPr>
              <a:t>آموزش </a:t>
            </a:r>
            <a:r>
              <a:rPr lang="fa-IR" dirty="0">
                <a:cs typeface="B Nazanin" pitchFamily="2" charset="-78"/>
              </a:rPr>
              <a:t>شبكه هاي عصبي</a:t>
            </a:r>
          </a:p>
          <a:p>
            <a:pPr algn="just" rtl="1"/>
            <a:r>
              <a:rPr lang="fa-IR" dirty="0" smtClean="0">
                <a:cs typeface="B Nazanin" pitchFamily="2" charset="-78"/>
              </a:rPr>
              <a:t>كنترل </a:t>
            </a:r>
            <a:r>
              <a:rPr lang="fa-IR" dirty="0">
                <a:cs typeface="B Nazanin" pitchFamily="2" charset="-78"/>
              </a:rPr>
              <a:t>هوشمند</a:t>
            </a:r>
            <a:endParaRPr lang="en-US" dirty="0">
              <a:cs typeface="B Nazanin" pitchFamily="2" charset="-78"/>
            </a:endParaRPr>
          </a:p>
        </p:txBody>
      </p:sp>
      <p:sp>
        <p:nvSpPr>
          <p:cNvPr id="4" name="Rectangle 3"/>
          <p:cNvSpPr/>
          <p:nvPr/>
        </p:nvSpPr>
        <p:spPr>
          <a:xfrm>
            <a:off x="241092" y="6160532"/>
            <a:ext cx="402674" cy="369332"/>
          </a:xfrm>
          <a:prstGeom prst="rect">
            <a:avLst/>
          </a:prstGeom>
        </p:spPr>
        <p:txBody>
          <a:bodyPr wrap="none">
            <a:spAutoFit/>
          </a:bodyPr>
          <a:lstStyle/>
          <a:p>
            <a:r>
              <a:rPr lang="fa-IR" dirty="0" smtClean="0">
                <a:cs typeface="B Nazanin" pitchFamily="2" charset="-78"/>
              </a:rPr>
              <a:t>15</a:t>
            </a:r>
            <a:endParaRPr lang="en-US" dirty="0"/>
          </a:p>
        </p:txBody>
      </p:sp>
    </p:spTree>
    <p:extLst>
      <p:ext uri="{BB962C8B-B14F-4D97-AF65-F5344CB8AC3E}">
        <p14:creationId xmlns:p14="http://schemas.microsoft.com/office/powerpoint/2010/main" val="4138503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روش های </a:t>
            </a:r>
            <a:r>
              <a:rPr lang="en-US" dirty="0" smtClean="0">
                <a:latin typeface="Times New Roman" pitchFamily="18" charset="0"/>
                <a:cs typeface="Times New Roman" pitchFamily="18" charset="0"/>
              </a:rPr>
              <a:t>RL</a:t>
            </a:r>
            <a:endParaRPr lang="en-US" dirty="0">
              <a:cs typeface="B Nazanin" pitchFamily="2" charset="-78"/>
            </a:endParaRPr>
          </a:p>
        </p:txBody>
      </p:sp>
      <p:sp>
        <p:nvSpPr>
          <p:cNvPr id="3" name="Content Placeholder 2"/>
          <p:cNvSpPr>
            <a:spLocks noGrp="1"/>
          </p:cNvSpPr>
          <p:nvPr>
            <p:ph idx="1"/>
          </p:nvPr>
        </p:nvSpPr>
        <p:spPr/>
        <p:txBody>
          <a:bodyPr/>
          <a:lstStyle/>
          <a:p>
            <a:pPr algn="just" rtl="1">
              <a:buFont typeface="Arial" pitchFamily="34" charset="0"/>
              <a:buChar char="•"/>
            </a:pPr>
            <a:r>
              <a:rPr lang="fa-IR" b="1" dirty="0" smtClean="0">
                <a:solidFill>
                  <a:srgbClr val="0070C0"/>
                </a:solidFill>
                <a:cs typeface="B Nazanin" pitchFamily="2" charset="-78"/>
              </a:rPr>
              <a:t>برنامه </a:t>
            </a:r>
            <a:r>
              <a:rPr lang="fa-IR" b="1" dirty="0">
                <a:solidFill>
                  <a:srgbClr val="0070C0"/>
                </a:solidFill>
                <a:cs typeface="B Nazanin" pitchFamily="2" charset="-78"/>
              </a:rPr>
              <a:t>ريزي </a:t>
            </a:r>
            <a:r>
              <a:rPr lang="fa-IR" b="1" dirty="0" smtClean="0">
                <a:solidFill>
                  <a:srgbClr val="0070C0"/>
                </a:solidFill>
                <a:cs typeface="B Nazanin" pitchFamily="2" charset="-78"/>
              </a:rPr>
              <a:t>پويا </a:t>
            </a:r>
            <a:r>
              <a:rPr lang="en-US" dirty="0" smtClean="0">
                <a:cs typeface="B Nazanin" pitchFamily="2" charset="-78"/>
              </a:rPr>
              <a:t>(</a:t>
            </a:r>
            <a:r>
              <a:rPr lang="en-US" dirty="0">
                <a:cs typeface="B Nazanin" pitchFamily="2" charset="-78"/>
              </a:rPr>
              <a:t>Dynamic </a:t>
            </a:r>
            <a:r>
              <a:rPr lang="en-US" dirty="0" smtClean="0">
                <a:cs typeface="B Nazanin" pitchFamily="2" charset="-78"/>
              </a:rPr>
              <a:t>Programming)</a:t>
            </a:r>
            <a:r>
              <a:rPr lang="fa-IR" dirty="0" smtClean="0">
                <a:cs typeface="B Nazanin" pitchFamily="2" charset="-78"/>
              </a:rPr>
              <a:t>: روش </a:t>
            </a:r>
            <a:r>
              <a:rPr lang="fa-IR" dirty="0">
                <a:cs typeface="B Nazanin" pitchFamily="2" charset="-78"/>
              </a:rPr>
              <a:t>هاي مبتني بر مدل، دقيق اما پر هزينه (از نظر محاسباتي</a:t>
            </a:r>
            <a:r>
              <a:rPr lang="fa-IR" dirty="0" smtClean="0">
                <a:cs typeface="B Nazanin" pitchFamily="2" charset="-78"/>
              </a:rPr>
              <a:t>).</a:t>
            </a:r>
            <a:endParaRPr lang="fa-IR" dirty="0">
              <a:cs typeface="B Nazanin" pitchFamily="2" charset="-78"/>
            </a:endParaRPr>
          </a:p>
          <a:p>
            <a:pPr algn="just" rtl="1"/>
            <a:endParaRPr lang="fa-IR" dirty="0" smtClean="0">
              <a:cs typeface="B Nazanin" pitchFamily="2" charset="-78"/>
            </a:endParaRPr>
          </a:p>
          <a:p>
            <a:pPr algn="just" rtl="1"/>
            <a:r>
              <a:rPr lang="fa-IR" b="1" dirty="0" smtClean="0">
                <a:solidFill>
                  <a:srgbClr val="0070C0"/>
                </a:solidFill>
                <a:cs typeface="B Nazanin" pitchFamily="2" charset="-78"/>
              </a:rPr>
              <a:t>روش </a:t>
            </a:r>
            <a:r>
              <a:rPr lang="fa-IR" b="1" dirty="0">
                <a:solidFill>
                  <a:srgbClr val="0070C0"/>
                </a:solidFill>
                <a:cs typeface="B Nazanin" pitchFamily="2" charset="-78"/>
              </a:rPr>
              <a:t>هاي مونت </a:t>
            </a:r>
            <a:r>
              <a:rPr lang="fa-IR" b="1" dirty="0" smtClean="0">
                <a:solidFill>
                  <a:srgbClr val="0070C0"/>
                </a:solidFill>
                <a:cs typeface="B Nazanin" pitchFamily="2" charset="-78"/>
              </a:rPr>
              <a:t>كارلو </a:t>
            </a:r>
            <a:r>
              <a:rPr lang="en-US" dirty="0" smtClean="0">
                <a:cs typeface="B Nazanin" pitchFamily="2" charset="-78"/>
              </a:rPr>
              <a:t>(</a:t>
            </a:r>
            <a:r>
              <a:rPr lang="en-US" dirty="0">
                <a:cs typeface="B Nazanin" pitchFamily="2" charset="-78"/>
              </a:rPr>
              <a:t>Monte Carlo Methods</a:t>
            </a:r>
            <a:r>
              <a:rPr lang="en-US" dirty="0" smtClean="0">
                <a:cs typeface="B Nazanin" pitchFamily="2" charset="-78"/>
              </a:rPr>
              <a:t>) </a:t>
            </a:r>
            <a:r>
              <a:rPr lang="fa-IR" dirty="0" smtClean="0">
                <a:cs typeface="B Nazanin" pitchFamily="2" charset="-78"/>
              </a:rPr>
              <a:t>: روش </a:t>
            </a:r>
            <a:r>
              <a:rPr lang="fa-IR" dirty="0">
                <a:cs typeface="B Nazanin" pitchFamily="2" charset="-78"/>
              </a:rPr>
              <a:t>هاي مبتني بر تجربه، نا دقيق اما </a:t>
            </a:r>
            <a:r>
              <a:rPr lang="fa-IR" dirty="0" smtClean="0">
                <a:cs typeface="B Nazanin" pitchFamily="2" charset="-78"/>
              </a:rPr>
              <a:t>سريع.</a:t>
            </a:r>
          </a:p>
          <a:p>
            <a:pPr algn="just" rtl="1">
              <a:buFont typeface="Arial" pitchFamily="34" charset="0"/>
              <a:buChar char="•"/>
            </a:pPr>
            <a:endParaRPr lang="fa-IR" dirty="0" smtClean="0">
              <a:cs typeface="B Nazanin" pitchFamily="2" charset="-78"/>
            </a:endParaRPr>
          </a:p>
          <a:p>
            <a:pPr algn="just" rtl="1">
              <a:buFont typeface="Arial" pitchFamily="34" charset="0"/>
              <a:buChar char="•"/>
            </a:pPr>
            <a:r>
              <a:rPr lang="fa-IR" b="1" dirty="0" smtClean="0">
                <a:solidFill>
                  <a:srgbClr val="0070C0"/>
                </a:solidFill>
                <a:cs typeface="B Nazanin" pitchFamily="2" charset="-78"/>
              </a:rPr>
              <a:t>يادگيري تفاضلي </a:t>
            </a:r>
            <a:r>
              <a:rPr lang="en-US" dirty="0" smtClean="0">
                <a:cs typeface="B Nazanin" pitchFamily="2" charset="-78"/>
              </a:rPr>
              <a:t>(</a:t>
            </a:r>
            <a:r>
              <a:rPr lang="en-US" dirty="0">
                <a:cs typeface="B Nazanin" pitchFamily="2" charset="-78"/>
              </a:rPr>
              <a:t>Temporal Difference Learning</a:t>
            </a:r>
            <a:r>
              <a:rPr lang="en-US" dirty="0" smtClean="0">
                <a:cs typeface="B Nazanin" pitchFamily="2" charset="-78"/>
              </a:rPr>
              <a:t>)</a:t>
            </a:r>
            <a:r>
              <a:rPr lang="fa-IR" dirty="0" smtClean="0">
                <a:cs typeface="B Nazanin" pitchFamily="2" charset="-78"/>
              </a:rPr>
              <a:t>: تركيبي </a:t>
            </a:r>
            <a:r>
              <a:rPr lang="fa-IR" dirty="0">
                <a:cs typeface="B Nazanin" pitchFamily="2" charset="-78"/>
              </a:rPr>
              <a:t>موثر از دو روش قبلي را ارائه مي دهند</a:t>
            </a:r>
            <a:r>
              <a:rPr lang="fa-IR" dirty="0" smtClean="0">
                <a:cs typeface="B Nazanin" pitchFamily="2" charset="-78"/>
              </a:rPr>
              <a:t>. </a:t>
            </a:r>
            <a:r>
              <a:rPr lang="fa-IR" dirty="0">
                <a:cs typeface="B Nazanin" pitchFamily="2" charset="-78"/>
              </a:rPr>
              <a:t>به عنوان </a:t>
            </a:r>
            <a:r>
              <a:rPr lang="fa-IR" dirty="0" smtClean="0">
                <a:cs typeface="B Nazanin" pitchFamily="2" charset="-78"/>
              </a:rPr>
              <a:t>مثال </a:t>
            </a:r>
            <a:r>
              <a:rPr lang="en-US" dirty="0" smtClean="0">
                <a:cs typeface="B Nazanin" pitchFamily="2" charset="-78"/>
              </a:rPr>
              <a:t>Q-Learning</a:t>
            </a:r>
            <a:r>
              <a:rPr lang="fa-IR" dirty="0" smtClean="0">
                <a:cs typeface="B Nazanin" pitchFamily="2" charset="-78"/>
              </a:rPr>
              <a:t>، </a:t>
            </a:r>
            <a:r>
              <a:rPr lang="en-US" dirty="0">
                <a:cs typeface="B Nazanin" pitchFamily="2" charset="-78"/>
              </a:rPr>
              <a:t>TD(0</a:t>
            </a:r>
            <a:r>
              <a:rPr lang="en-US" dirty="0" smtClean="0">
                <a:cs typeface="B Nazanin" pitchFamily="2" charset="-78"/>
              </a:rPr>
              <a:t>)</a:t>
            </a:r>
            <a:r>
              <a:rPr lang="fa-IR" dirty="0" smtClean="0">
                <a:cs typeface="B Nazanin" pitchFamily="2" charset="-78"/>
              </a:rPr>
              <a:t>، </a:t>
            </a:r>
            <a:r>
              <a:rPr lang="en-US" dirty="0">
                <a:cs typeface="B Nazanin" pitchFamily="2" charset="-78"/>
              </a:rPr>
              <a:t>TD(</a:t>
            </a:r>
            <a:r>
              <a:rPr lang="el-GR" dirty="0" smtClean="0">
                <a:cs typeface="B Nazanin" pitchFamily="2" charset="-78"/>
              </a:rPr>
              <a:t>λ)</a:t>
            </a:r>
            <a:r>
              <a:rPr lang="fa-IR" dirty="0" smtClean="0">
                <a:cs typeface="B Nazanin" pitchFamily="2" charset="-78"/>
              </a:rPr>
              <a:t> و </a:t>
            </a:r>
            <a:r>
              <a:rPr lang="en-US" dirty="0" smtClean="0">
                <a:cs typeface="B Nazanin" pitchFamily="2" charset="-78"/>
              </a:rPr>
              <a:t>SARSA</a:t>
            </a:r>
            <a:r>
              <a:rPr lang="fa-IR" dirty="0" smtClean="0">
                <a:cs typeface="B Nazanin" pitchFamily="2" charset="-78"/>
              </a:rPr>
              <a:t>.</a:t>
            </a:r>
            <a:endParaRPr lang="en-US" dirty="0">
              <a:cs typeface="B Nazanin" pitchFamily="2" charset="-78"/>
            </a:endParaRPr>
          </a:p>
          <a:p>
            <a:pPr marL="0" indent="0" algn="just" rtl="1">
              <a:buNone/>
            </a:pPr>
            <a:endParaRPr lang="fa-IR" dirty="0">
              <a:cs typeface="B Nazanin" pitchFamily="2" charset="-78"/>
            </a:endParaRPr>
          </a:p>
        </p:txBody>
      </p:sp>
      <p:sp>
        <p:nvSpPr>
          <p:cNvPr id="4" name="Rectangle 3"/>
          <p:cNvSpPr/>
          <p:nvPr/>
        </p:nvSpPr>
        <p:spPr>
          <a:xfrm>
            <a:off x="241092" y="6160532"/>
            <a:ext cx="393056" cy="369332"/>
          </a:xfrm>
          <a:prstGeom prst="rect">
            <a:avLst/>
          </a:prstGeom>
        </p:spPr>
        <p:txBody>
          <a:bodyPr wrap="none">
            <a:spAutoFit/>
          </a:bodyPr>
          <a:lstStyle/>
          <a:p>
            <a:r>
              <a:rPr lang="fa-IR" dirty="0" smtClean="0">
                <a:cs typeface="B Nazanin" pitchFamily="2" charset="-78"/>
              </a:rPr>
              <a:t>16</a:t>
            </a:r>
            <a:endParaRPr lang="en-US" dirty="0"/>
          </a:p>
        </p:txBody>
      </p:sp>
    </p:spTree>
    <p:extLst>
      <p:ext uri="{BB962C8B-B14F-4D97-AF65-F5344CB8AC3E}">
        <p14:creationId xmlns:p14="http://schemas.microsoft.com/office/powerpoint/2010/main" val="2299874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latin typeface="Times New Roman" pitchFamily="18" charset="0"/>
                <a:cs typeface="B Nazanin" pitchFamily="2" charset="-78"/>
              </a:rPr>
              <a:t>خاصیت مارکوف</a:t>
            </a:r>
            <a:endParaRPr lang="en-US" sz="4000" dirty="0">
              <a:latin typeface="Times New Roman" pitchFamily="18" charset="0"/>
              <a:cs typeface="B Nazanin" pitchFamily="2" charset="-78"/>
            </a:endParaRPr>
          </a:p>
        </p:txBody>
      </p:sp>
      <p:sp>
        <p:nvSpPr>
          <p:cNvPr id="3" name="Content Placeholder 2"/>
          <p:cNvSpPr>
            <a:spLocks noGrp="1"/>
          </p:cNvSpPr>
          <p:nvPr>
            <p:ph idx="1"/>
          </p:nvPr>
        </p:nvSpPr>
        <p:spPr/>
        <p:txBody>
          <a:bodyPr>
            <a:normAutofit/>
          </a:bodyPr>
          <a:lstStyle/>
          <a:p>
            <a:pPr lvl="0" algn="just" rtl="1" eaLnBrk="0" hangingPunct="0">
              <a:buClr>
                <a:srgbClr val="330066"/>
              </a:buClr>
              <a:buSzPct val="70000"/>
              <a:buFont typeface="Arial" pitchFamily="34" charset="0"/>
              <a:buChar char="•"/>
            </a:pPr>
            <a:r>
              <a:rPr lang="fa-IR" dirty="0" smtClean="0">
                <a:solidFill>
                  <a:srgbClr val="000000"/>
                </a:solidFill>
                <a:latin typeface="Arial"/>
                <a:cs typeface="B Nazanin" pitchFamily="2" charset="-78"/>
              </a:rPr>
              <a:t>حالت </a:t>
            </a:r>
            <a:r>
              <a:rPr lang="en-US" dirty="0" smtClean="0">
                <a:solidFill>
                  <a:srgbClr val="000000"/>
                </a:solidFill>
                <a:latin typeface="Times New Roman" pitchFamily="18" charset="0"/>
                <a:cs typeface="Times New Roman" pitchFamily="18" charset="0"/>
              </a:rPr>
              <a:t>S</a:t>
            </a:r>
            <a:r>
              <a:rPr lang="en-US" baseline="-25000" dirty="0" smtClean="0">
                <a:solidFill>
                  <a:srgbClr val="000000"/>
                </a:solidFill>
                <a:latin typeface="Times New Roman" pitchFamily="18" charset="0"/>
                <a:cs typeface="Times New Roman" pitchFamily="18" charset="0"/>
              </a:rPr>
              <a:t>t</a:t>
            </a:r>
            <a:r>
              <a:rPr lang="fa-IR" dirty="0" smtClean="0">
                <a:solidFill>
                  <a:srgbClr val="000000"/>
                </a:solidFill>
                <a:latin typeface="Arial"/>
                <a:cs typeface="B Nazanin" pitchFamily="2" charset="-78"/>
              </a:rPr>
              <a:t> </a:t>
            </a:r>
            <a:r>
              <a:rPr lang="fa-IR" dirty="0">
                <a:solidFill>
                  <a:srgbClr val="000000"/>
                </a:solidFill>
                <a:latin typeface="Arial"/>
                <a:cs typeface="B Nazanin" pitchFamily="2" charset="-78"/>
              </a:rPr>
              <a:t>تمامی اطلاعات لازم را در اختیار عامل قرار </a:t>
            </a:r>
            <a:r>
              <a:rPr lang="fa-IR" dirty="0" smtClean="0">
                <a:solidFill>
                  <a:srgbClr val="000000"/>
                </a:solidFill>
                <a:latin typeface="Arial"/>
                <a:cs typeface="B Nazanin" pitchFamily="2" charset="-78"/>
              </a:rPr>
              <a:t>می دهد</a:t>
            </a:r>
            <a:r>
              <a:rPr lang="fa-IR" dirty="0">
                <a:solidFill>
                  <a:srgbClr val="000000"/>
                </a:solidFill>
                <a:latin typeface="Arial"/>
                <a:cs typeface="B Nazanin" pitchFamily="2" charset="-78"/>
              </a:rPr>
              <a:t>. یعنی عامل به اطلاعات دیگری نیاز ندارد.</a:t>
            </a:r>
          </a:p>
          <a:p>
            <a:pPr lvl="0" algn="just" rtl="1" eaLnBrk="0" hangingPunct="0">
              <a:buClr>
                <a:srgbClr val="330066"/>
              </a:buClr>
              <a:buSzPct val="70000"/>
              <a:buFont typeface="Arial" pitchFamily="34" charset="0"/>
              <a:buChar char="•"/>
            </a:pPr>
            <a:endParaRPr lang="fa-IR" dirty="0">
              <a:solidFill>
                <a:srgbClr val="000000"/>
              </a:solidFill>
              <a:latin typeface="Arial"/>
              <a:cs typeface="B Nazanin" pitchFamily="2" charset="-78"/>
            </a:endParaRPr>
          </a:p>
          <a:p>
            <a:pPr lvl="0" algn="just" rtl="1" eaLnBrk="0" hangingPunct="0">
              <a:buClr>
                <a:srgbClr val="330066"/>
              </a:buClr>
              <a:buSzPct val="70000"/>
              <a:buFont typeface="Arial" pitchFamily="34" charset="0"/>
              <a:buChar char="•"/>
            </a:pPr>
            <a:r>
              <a:rPr lang="fa-IR" dirty="0">
                <a:solidFill>
                  <a:srgbClr val="000000"/>
                </a:solidFill>
                <a:latin typeface="Arial"/>
                <a:cs typeface="B Nazanin" pitchFamily="2" charset="-78"/>
              </a:rPr>
              <a:t>بعبارت دیگر قرار گرفتن در یک </a:t>
            </a:r>
            <a:r>
              <a:rPr lang="fa-IR" dirty="0" smtClean="0">
                <a:solidFill>
                  <a:srgbClr val="000000"/>
                </a:solidFill>
                <a:latin typeface="Arial"/>
                <a:cs typeface="B Nazanin" pitchFamily="2" charset="-78"/>
              </a:rPr>
              <a:t>حالت </a:t>
            </a:r>
            <a:r>
              <a:rPr lang="fa-IR" dirty="0">
                <a:solidFill>
                  <a:srgbClr val="000000"/>
                </a:solidFill>
                <a:latin typeface="Arial"/>
                <a:cs typeface="B Nazanin" pitchFamily="2" charset="-78"/>
              </a:rPr>
              <a:t>به معنای داشتن خلاصه گذشته عامل است و نیازی نیست تا از گذشته آن چیز دیگری بدانیم.</a:t>
            </a:r>
          </a:p>
          <a:p>
            <a:pPr lvl="0" algn="just" rtl="1" eaLnBrk="0" hangingPunct="0">
              <a:buClr>
                <a:srgbClr val="330066"/>
              </a:buClr>
              <a:buSzPct val="70000"/>
              <a:buFont typeface="Arial" pitchFamily="34" charset="0"/>
              <a:buChar char="•"/>
            </a:pPr>
            <a:endParaRPr lang="fa-IR" dirty="0">
              <a:solidFill>
                <a:srgbClr val="000000"/>
              </a:solidFill>
              <a:latin typeface="Arial"/>
              <a:cs typeface="B Nazanin" pitchFamily="2" charset="-78"/>
            </a:endParaRPr>
          </a:p>
          <a:p>
            <a:pPr lvl="0" algn="just" rtl="1" eaLnBrk="0" hangingPunct="0">
              <a:buClr>
                <a:srgbClr val="330066"/>
              </a:buClr>
              <a:buSzPct val="70000"/>
              <a:buFont typeface="Arial" pitchFamily="34" charset="0"/>
              <a:buChar char="•"/>
            </a:pPr>
            <a:r>
              <a:rPr lang="fa-IR" dirty="0">
                <a:solidFill>
                  <a:srgbClr val="000000"/>
                </a:solidFill>
                <a:latin typeface="Arial"/>
                <a:cs typeface="B Nazanin" pitchFamily="2" charset="-78"/>
              </a:rPr>
              <a:t>نمایش یک </a:t>
            </a:r>
            <a:r>
              <a:rPr lang="fa-IR" dirty="0" smtClean="0">
                <a:solidFill>
                  <a:srgbClr val="000000"/>
                </a:solidFill>
                <a:latin typeface="Arial"/>
                <a:cs typeface="B Nazanin" pitchFamily="2" charset="-78"/>
              </a:rPr>
              <a:t>حالت </a:t>
            </a:r>
            <a:r>
              <a:rPr lang="fa-IR" dirty="0" smtClean="0">
                <a:solidFill>
                  <a:srgbClr val="000000"/>
                </a:solidFill>
                <a:latin typeface="Arial"/>
                <a:cs typeface="B Nazanin" pitchFamily="2" charset="-78"/>
              </a:rPr>
              <a:t>می تواند </a:t>
            </a:r>
            <a:r>
              <a:rPr lang="fa-IR" dirty="0">
                <a:solidFill>
                  <a:srgbClr val="000000"/>
                </a:solidFill>
                <a:latin typeface="Arial"/>
                <a:cs typeface="B Nazanin" pitchFamily="2" charset="-78"/>
              </a:rPr>
              <a:t>شامل ورودیهای فوری، ورودیهای پردازش شده و یا ساختارهای داده ای باشد که در طول زمان از روی ورودی های حس شده تشکیل شده باشند.</a:t>
            </a:r>
            <a:endParaRPr lang="en-US" dirty="0">
              <a:solidFill>
                <a:srgbClr val="000000"/>
              </a:solidFill>
              <a:latin typeface="Arial"/>
              <a:cs typeface="B Nazanin" pitchFamily="2" charset="-78"/>
            </a:endParaRPr>
          </a:p>
          <a:p>
            <a:pPr algn="just" rtl="1"/>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905375"/>
            <a:ext cx="74771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41092" y="6160532"/>
            <a:ext cx="402674" cy="369332"/>
          </a:xfrm>
          <a:prstGeom prst="rect">
            <a:avLst/>
          </a:prstGeom>
        </p:spPr>
        <p:txBody>
          <a:bodyPr wrap="none">
            <a:spAutoFit/>
          </a:bodyPr>
          <a:lstStyle/>
          <a:p>
            <a:r>
              <a:rPr lang="fa-IR" dirty="0" smtClean="0">
                <a:cs typeface="B Nazanin" pitchFamily="2" charset="-78"/>
              </a:rPr>
              <a:t>17</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latin typeface="Times New Roman" pitchFamily="18" charset="0"/>
                <a:cs typeface="B Nazanin" pitchFamily="2" charset="-78"/>
              </a:rPr>
              <a:t>فرایند تصمیم گیری مارکوف</a:t>
            </a:r>
            <a:endParaRPr lang="en-US" dirty="0">
              <a:latin typeface="Times New Roman" pitchFamily="18" charset="0"/>
              <a:cs typeface="B Nazanin" pitchFamily="2" charset="-78"/>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0" algn="just" rtl="1" eaLnBrk="0" hangingPunct="0">
                  <a:lnSpc>
                    <a:spcPct val="90000"/>
                  </a:lnSpc>
                  <a:buClr>
                    <a:srgbClr val="330066"/>
                  </a:buClr>
                  <a:buSzPct val="70000"/>
                  <a:buFont typeface="Arial" pitchFamily="34" charset="0"/>
                  <a:buChar char="•"/>
                </a:pPr>
                <a:r>
                  <a:rPr lang="fa-IR" dirty="0" smtClean="0">
                    <a:solidFill>
                      <a:srgbClr val="000000"/>
                    </a:solidFill>
                    <a:latin typeface="Arial"/>
                    <a:cs typeface="B Nazanin" pitchFamily="2" charset="-78"/>
                  </a:rPr>
                  <a:t>اگر یک مسئله یادگیری تقویتی دارای خاصیت مارکوف </a:t>
                </a:r>
                <a:r>
                  <a:rPr lang="fa-IR" dirty="0">
                    <a:solidFill>
                      <a:srgbClr val="000000"/>
                    </a:solidFill>
                    <a:latin typeface="Arial"/>
                    <a:cs typeface="B Nazanin" pitchFamily="2" charset="-78"/>
                  </a:rPr>
                  <a:t>باشد </a:t>
                </a:r>
                <a:r>
                  <a:rPr lang="fa-IR" dirty="0" smtClean="0">
                    <a:solidFill>
                      <a:srgbClr val="000000"/>
                    </a:solidFill>
                    <a:latin typeface="Arial"/>
                    <a:cs typeface="B Nazanin" pitchFamily="2" charset="-78"/>
                  </a:rPr>
                  <a:t>می توان </a:t>
                </a:r>
                <a:r>
                  <a:rPr lang="fa-IR" dirty="0">
                    <a:solidFill>
                      <a:srgbClr val="000000"/>
                    </a:solidFill>
                    <a:latin typeface="Arial"/>
                    <a:cs typeface="B Nazanin" pitchFamily="2" charset="-78"/>
                  </a:rPr>
                  <a:t>آنرا  یک </a:t>
                </a:r>
                <a:r>
                  <a:rPr lang="en-US" dirty="0">
                    <a:solidFill>
                      <a:srgbClr val="000000"/>
                    </a:solidFill>
                    <a:latin typeface="Times New Roman" pitchFamily="18" charset="0"/>
                    <a:cs typeface="Times New Roman" pitchFamily="18" charset="0"/>
                  </a:rPr>
                  <a:t>Markov Decision Process (MDP) </a:t>
                </a:r>
                <a:r>
                  <a:rPr lang="fa-IR" dirty="0">
                    <a:solidFill>
                      <a:srgbClr val="000000"/>
                    </a:solidFill>
                    <a:latin typeface="Times New Roman" pitchFamily="18" charset="0"/>
                    <a:cs typeface="Times New Roman" pitchFamily="18" charset="0"/>
                  </a:rPr>
                  <a:t> </a:t>
                </a:r>
                <a:r>
                  <a:rPr lang="fa-IR" dirty="0">
                    <a:solidFill>
                      <a:srgbClr val="000000"/>
                    </a:solidFill>
                    <a:latin typeface="Arial"/>
                    <a:cs typeface="B Nazanin" pitchFamily="2" charset="-78"/>
                  </a:rPr>
                  <a:t>دانست</a:t>
                </a:r>
                <a:r>
                  <a:rPr lang="fa-IR" dirty="0" smtClean="0">
                    <a:solidFill>
                      <a:srgbClr val="000000"/>
                    </a:solidFill>
                    <a:latin typeface="Arial"/>
                    <a:cs typeface="B Nazanin" pitchFamily="2" charset="-78"/>
                  </a:rPr>
                  <a:t>.</a:t>
                </a:r>
              </a:p>
              <a:p>
                <a:pPr lvl="0" algn="just" rtl="1" eaLnBrk="0" hangingPunct="0">
                  <a:lnSpc>
                    <a:spcPct val="90000"/>
                  </a:lnSpc>
                  <a:buClr>
                    <a:srgbClr val="330066"/>
                  </a:buClr>
                  <a:buSzPct val="70000"/>
                  <a:buFont typeface="Arial" pitchFamily="34" charset="0"/>
                  <a:buChar char="•"/>
                </a:pPr>
                <a:endParaRPr lang="fa-IR" dirty="0">
                  <a:solidFill>
                    <a:srgbClr val="000000"/>
                  </a:solidFill>
                  <a:latin typeface="Arial"/>
                  <a:cs typeface="B Nazanin" pitchFamily="2" charset="-78"/>
                </a:endParaRPr>
              </a:p>
              <a:p>
                <a:pPr lvl="0" algn="just" rtl="1" eaLnBrk="0" hangingPunct="0">
                  <a:lnSpc>
                    <a:spcPct val="90000"/>
                  </a:lnSpc>
                  <a:buClr>
                    <a:srgbClr val="330066"/>
                  </a:buClr>
                  <a:buSzPct val="70000"/>
                  <a:buFont typeface="Arial" pitchFamily="34" charset="0"/>
                  <a:buChar char="•"/>
                </a:pPr>
                <a:r>
                  <a:rPr lang="fa-IR" dirty="0" smtClean="0">
                    <a:solidFill>
                      <a:srgbClr val="000000"/>
                    </a:solidFill>
                    <a:latin typeface="Arial"/>
                    <a:cs typeface="B Nazanin" pitchFamily="2" charset="-78"/>
                  </a:rPr>
                  <a:t>یک </a:t>
                </a:r>
                <a:r>
                  <a:rPr lang="en-US" dirty="0" smtClean="0">
                    <a:solidFill>
                      <a:srgbClr val="000000"/>
                    </a:solidFill>
                    <a:latin typeface="Times New Roman" pitchFamily="18" charset="0"/>
                    <a:cs typeface="Times New Roman" pitchFamily="18" charset="0"/>
                  </a:rPr>
                  <a:t>MDP</a:t>
                </a:r>
                <a:r>
                  <a:rPr lang="fa-IR" dirty="0" smtClean="0">
                    <a:solidFill>
                      <a:srgbClr val="000000"/>
                    </a:solidFill>
                    <a:latin typeface="Times New Roman" pitchFamily="18" charset="0"/>
                    <a:cs typeface="Times New Roman" pitchFamily="18" charset="0"/>
                  </a:rPr>
                  <a:t> </a:t>
                </a:r>
                <a:r>
                  <a:rPr lang="fa-IR" dirty="0" smtClean="0">
                    <a:solidFill>
                      <a:srgbClr val="000000"/>
                    </a:solidFill>
                    <a:latin typeface="Times New Roman" pitchFamily="18" charset="0"/>
                    <a:cs typeface="B Nazanin" pitchFamily="2" charset="-78"/>
                  </a:rPr>
                  <a:t>بصورت چندتایی زیر تعریف می شود:</a:t>
                </a:r>
              </a:p>
              <a:p>
                <a:pPr marL="0" lvl="0" indent="0" algn="just" rtl="1" eaLnBrk="0" hangingPunct="0">
                  <a:lnSpc>
                    <a:spcPct val="90000"/>
                  </a:lnSpc>
                  <a:buClr>
                    <a:srgbClr val="330066"/>
                  </a:buClr>
                  <a:buSzPct val="70000"/>
                  <a:buNone/>
                </a:pPr>
                <a:endParaRPr lang="fa-IR" dirty="0">
                  <a:solidFill>
                    <a:srgbClr val="000000"/>
                  </a:solidFill>
                  <a:latin typeface="Arial"/>
                  <a:cs typeface="B Nazanin" pitchFamily="2" charset="-78"/>
                </a:endParaRPr>
              </a:p>
              <a:p>
                <a:pPr lvl="1" algn="just" rtl="1" eaLnBrk="0" hangingPunct="0">
                  <a:lnSpc>
                    <a:spcPct val="90000"/>
                  </a:lnSpc>
                  <a:buClr>
                    <a:srgbClr val="330066"/>
                  </a:buClr>
                  <a:buSzPct val="70000"/>
                  <a:buFont typeface="Arial" pitchFamily="34" charset="0"/>
                  <a:buChar char="•"/>
                </a:pPr>
                <a:r>
                  <a:rPr lang="en-US" sz="2400" dirty="0" smtClean="0">
                    <a:solidFill>
                      <a:srgbClr val="000000"/>
                    </a:solidFill>
                    <a:latin typeface="Times New Roman" pitchFamily="18" charset="0"/>
                    <a:cs typeface="Times New Roman" pitchFamily="18" charset="0"/>
                  </a:rPr>
                  <a:t>S</a:t>
                </a:r>
                <a:r>
                  <a:rPr lang="fa-IR" sz="2400" dirty="0" smtClean="0">
                    <a:solidFill>
                      <a:srgbClr val="000000"/>
                    </a:solidFill>
                    <a:latin typeface="Times New Roman" pitchFamily="18" charset="0"/>
                    <a:cs typeface="Times New Roman" pitchFamily="18" charset="0"/>
                  </a:rPr>
                  <a:t> </a:t>
                </a:r>
                <a:r>
                  <a:rPr lang="fa-IR" sz="2400" dirty="0" smtClean="0">
                    <a:solidFill>
                      <a:srgbClr val="000000"/>
                    </a:solidFill>
                    <a:latin typeface="Times New Roman" pitchFamily="18" charset="0"/>
                    <a:cs typeface="B Nazanin" pitchFamily="2" charset="-78"/>
                  </a:rPr>
                  <a:t>مجموعه حالتها.</a:t>
                </a:r>
              </a:p>
              <a:p>
                <a:pPr lvl="1" algn="just" rtl="1" eaLnBrk="0" hangingPunct="0">
                  <a:lnSpc>
                    <a:spcPct val="90000"/>
                  </a:lnSpc>
                  <a:buClr>
                    <a:srgbClr val="330066"/>
                  </a:buClr>
                  <a:buSzPct val="70000"/>
                  <a:buFont typeface="Arial" pitchFamily="34" charset="0"/>
                  <a:buChar char="•"/>
                </a:pPr>
                <a:endParaRPr lang="fa-IR" sz="2400" dirty="0" smtClean="0">
                  <a:solidFill>
                    <a:srgbClr val="000000"/>
                  </a:solidFill>
                  <a:latin typeface="Times New Roman" pitchFamily="18" charset="0"/>
                  <a:cs typeface="B Nazanin" pitchFamily="2" charset="-78"/>
                </a:endParaRPr>
              </a:p>
              <a:p>
                <a:pPr lvl="1" algn="just" rtl="1" eaLnBrk="0" hangingPunct="0">
                  <a:lnSpc>
                    <a:spcPct val="90000"/>
                  </a:lnSpc>
                  <a:buClr>
                    <a:srgbClr val="330066"/>
                  </a:buClr>
                  <a:buSzPct val="70000"/>
                  <a:buFont typeface="Arial" pitchFamily="34" charset="0"/>
                  <a:buChar char="•"/>
                </a:pPr>
                <a:r>
                  <a:rPr lang="en-US" sz="2400" dirty="0" smtClean="0">
                    <a:solidFill>
                      <a:srgbClr val="000000"/>
                    </a:solidFill>
                    <a:latin typeface="Times New Roman" pitchFamily="18" charset="0"/>
                    <a:cs typeface="B Nazanin" pitchFamily="2" charset="-78"/>
                  </a:rPr>
                  <a:t>A</a:t>
                </a:r>
                <a:r>
                  <a:rPr lang="fa-IR" sz="2400" dirty="0" smtClean="0">
                    <a:solidFill>
                      <a:srgbClr val="000000"/>
                    </a:solidFill>
                    <a:latin typeface="Times New Roman" pitchFamily="18" charset="0"/>
                    <a:cs typeface="B Nazanin" pitchFamily="2" charset="-78"/>
                  </a:rPr>
                  <a:t> مجموعه اعمال.</a:t>
                </a:r>
              </a:p>
              <a:p>
                <a:pPr lvl="1" algn="just" rtl="1" eaLnBrk="0" hangingPunct="0">
                  <a:lnSpc>
                    <a:spcPct val="90000"/>
                  </a:lnSpc>
                  <a:buClr>
                    <a:srgbClr val="330066"/>
                  </a:buClr>
                  <a:buSzPct val="70000"/>
                  <a:buFont typeface="Arial" pitchFamily="34" charset="0"/>
                  <a:buChar char="•"/>
                </a:pPr>
                <a:endParaRPr lang="fa-IR" sz="2400" dirty="0" smtClean="0">
                  <a:solidFill>
                    <a:srgbClr val="000000"/>
                  </a:solidFill>
                  <a:latin typeface="Times New Roman" pitchFamily="18" charset="0"/>
                  <a:cs typeface="B Nazanin" pitchFamily="2" charset="-78"/>
                </a:endParaRPr>
              </a:p>
              <a:p>
                <a:pPr lvl="1" algn="just" rtl="1" eaLnBrk="0" hangingPunct="0">
                  <a:lnSpc>
                    <a:spcPct val="90000"/>
                  </a:lnSpc>
                  <a:buClr>
                    <a:srgbClr val="330066"/>
                  </a:buClr>
                  <a:buSzPct val="70000"/>
                  <a:buFont typeface="Arial" pitchFamily="34" charset="0"/>
                  <a:buChar char="•"/>
                </a:pPr>
                <a:r>
                  <a:rPr lang="en-US" sz="2400" dirty="0" smtClean="0">
                    <a:solidFill>
                      <a:srgbClr val="000000"/>
                    </a:solidFill>
                    <a:latin typeface="Times New Roman" pitchFamily="18" charset="0"/>
                    <a:cs typeface="B Nazanin" pitchFamily="2" charset="-78"/>
                  </a:rPr>
                  <a:t>P</a:t>
                </a:r>
                <a:r>
                  <a:rPr lang="fa-IR" sz="2400" dirty="0" smtClean="0">
                    <a:solidFill>
                      <a:srgbClr val="000000"/>
                    </a:solidFill>
                    <a:latin typeface="Times New Roman" pitchFamily="18" charset="0"/>
                    <a:cs typeface="B Nazanin" pitchFamily="2" charset="-78"/>
                  </a:rPr>
                  <a:t> احتمال انتقال:</a:t>
                </a:r>
                <a:r>
                  <a:rPr lang="en-US" sz="2400" dirty="0" smtClean="0">
                    <a:solidFill>
                      <a:srgbClr val="000000"/>
                    </a:solidFill>
                    <a:latin typeface="Times New Roman" pitchFamily="18" charset="0"/>
                    <a:cs typeface="B Nazanin" pitchFamily="2" charset="-78"/>
                  </a:rPr>
                  <a:t> </a:t>
                </a:r>
                <a:r>
                  <a:rPr lang="fa-IR" sz="2400" dirty="0" smtClean="0">
                    <a:solidFill>
                      <a:srgbClr val="000000"/>
                    </a:solidFill>
                    <a:latin typeface="Times New Roman" pitchFamily="18" charset="0"/>
                    <a:cs typeface="B Nazanin" pitchFamily="2" charset="-78"/>
                  </a:rPr>
                  <a:t> </a:t>
                </a:r>
                <a14:m>
                  <m:oMath xmlns:m="http://schemas.openxmlformats.org/officeDocument/2006/math">
                    <m:r>
                      <a:rPr lang="en-US" sz="2400" i="1">
                        <a:latin typeface="Cambria Math"/>
                      </a:rPr>
                      <m:t>𝑃</m:t>
                    </m:r>
                    <m:r>
                      <a:rPr lang="en-US" sz="2400" i="1">
                        <a:latin typeface="Cambria Math"/>
                      </a:rPr>
                      <m:t>:</m:t>
                    </m:r>
                    <m:r>
                      <a:rPr lang="en-US" sz="2400" i="1">
                        <a:latin typeface="Cambria Math"/>
                      </a:rPr>
                      <m:t>𝑆</m:t>
                    </m:r>
                    <m:r>
                      <a:rPr lang="en-US" sz="2400" i="1">
                        <a:latin typeface="Cambria Math"/>
                      </a:rPr>
                      <m:t>×</m:t>
                    </m:r>
                    <m:r>
                      <a:rPr lang="en-US" sz="2400" i="1">
                        <a:latin typeface="Cambria Math"/>
                      </a:rPr>
                      <m:t>𝐴</m:t>
                    </m:r>
                    <m:r>
                      <a:rPr lang="en-US" sz="2400" i="1">
                        <a:latin typeface="Cambria Math"/>
                      </a:rPr>
                      <m:t>×</m:t>
                    </m:r>
                    <m:r>
                      <a:rPr lang="en-US" sz="2400" i="1">
                        <a:latin typeface="Cambria Math"/>
                      </a:rPr>
                      <m:t>𝑆</m:t>
                    </m:r>
                    <m:r>
                      <a:rPr lang="en-US" sz="2400" i="1">
                        <a:latin typeface="Cambria Math"/>
                      </a:rPr>
                      <m:t>→</m:t>
                    </m:r>
                    <m:r>
                      <a:rPr lang="en-US" sz="2400" i="1">
                        <a:latin typeface="Cambria Math"/>
                      </a:rPr>
                      <m:t>ℛ</m:t>
                    </m:r>
                    <m:r>
                      <a:rPr lang="en-US" sz="2400" i="1">
                        <a:latin typeface="Cambria Math"/>
                      </a:rPr>
                      <m:t> </m:t>
                    </m:r>
                  </m:oMath>
                </a14:m>
                <a:endParaRPr lang="fa-IR" sz="2400" dirty="0" smtClean="0">
                  <a:solidFill>
                    <a:srgbClr val="000000"/>
                  </a:solidFill>
                  <a:latin typeface="Times New Roman" pitchFamily="18" charset="0"/>
                  <a:cs typeface="B Nazanin" pitchFamily="2" charset="-78"/>
                </a:endParaRPr>
              </a:p>
              <a:p>
                <a:pPr marL="400050" lvl="1" indent="0" algn="just" rtl="1" eaLnBrk="0" hangingPunct="0">
                  <a:lnSpc>
                    <a:spcPct val="90000"/>
                  </a:lnSpc>
                  <a:buClr>
                    <a:srgbClr val="330066"/>
                  </a:buClr>
                  <a:buSzPct val="70000"/>
                  <a:buNone/>
                </a:pPr>
                <a:endParaRPr lang="fa-IR" sz="2400" dirty="0">
                  <a:solidFill>
                    <a:srgbClr val="000000"/>
                  </a:solidFill>
                  <a:latin typeface="Times New Roman" pitchFamily="18" charset="0"/>
                  <a:cs typeface="B Nazanin" pitchFamily="2" charset="-78"/>
                </a:endParaRPr>
              </a:p>
              <a:p>
                <a:pPr lvl="1" algn="just" rtl="1" eaLnBrk="0" hangingPunct="0">
                  <a:lnSpc>
                    <a:spcPct val="90000"/>
                  </a:lnSpc>
                  <a:buClr>
                    <a:srgbClr val="330066"/>
                  </a:buClr>
                  <a:buSzPct val="70000"/>
                  <a:buFont typeface="Arial" pitchFamily="34" charset="0"/>
                  <a:buChar char="•"/>
                </a:pPr>
                <a:r>
                  <a:rPr lang="en-US" sz="2400" dirty="0" smtClean="0">
                    <a:solidFill>
                      <a:srgbClr val="000000"/>
                    </a:solidFill>
                    <a:latin typeface="Times New Roman" pitchFamily="18" charset="0"/>
                    <a:cs typeface="B Nazanin" pitchFamily="2" charset="-78"/>
                  </a:rPr>
                  <a:t>R</a:t>
                </a:r>
                <a:r>
                  <a:rPr lang="fa-IR" sz="2400" dirty="0" smtClean="0">
                    <a:solidFill>
                      <a:srgbClr val="000000"/>
                    </a:solidFill>
                    <a:latin typeface="Times New Roman" pitchFamily="18" charset="0"/>
                    <a:cs typeface="B Nazanin" pitchFamily="2" charset="-78"/>
                  </a:rPr>
                  <a:t> تابع پاداش:  </a:t>
                </a:r>
                <a14:m>
                  <m:oMath xmlns:m="http://schemas.openxmlformats.org/officeDocument/2006/math">
                    <m:r>
                      <a:rPr lang="en-US" sz="2400" i="1">
                        <a:latin typeface="Cambria Math"/>
                      </a:rPr>
                      <m:t>𝑅</m:t>
                    </m:r>
                    <m:r>
                      <a:rPr lang="en-US" sz="2400" i="1">
                        <a:latin typeface="Cambria Math"/>
                      </a:rPr>
                      <m:t>:</m:t>
                    </m:r>
                    <m:r>
                      <a:rPr lang="en-US" sz="2400" i="1">
                        <a:latin typeface="Cambria Math"/>
                      </a:rPr>
                      <m:t>𝑆</m:t>
                    </m:r>
                    <m:r>
                      <a:rPr lang="en-US" sz="2400" i="1">
                        <a:latin typeface="Cambria Math"/>
                      </a:rPr>
                      <m:t>×</m:t>
                    </m:r>
                    <m:r>
                      <a:rPr lang="en-US" sz="2400" i="1">
                        <a:latin typeface="Cambria Math"/>
                      </a:rPr>
                      <m:t>𝐴</m:t>
                    </m:r>
                    <m:r>
                      <a:rPr lang="en-US" sz="2400" i="1">
                        <a:latin typeface="Cambria Math"/>
                      </a:rPr>
                      <m:t>→</m:t>
                    </m:r>
                    <m:r>
                      <a:rPr lang="en-US" sz="2400" i="1">
                        <a:latin typeface="Cambria Math"/>
                      </a:rPr>
                      <m:t>ℛ</m:t>
                    </m:r>
                  </m:oMath>
                </a14:m>
                <a:endParaRPr lang="en-US" sz="2400" dirty="0"/>
              </a:p>
              <a:p>
                <a:pPr lvl="0" algn="just" rtl="1" eaLnBrk="0" hangingPunct="0">
                  <a:lnSpc>
                    <a:spcPct val="90000"/>
                  </a:lnSpc>
                  <a:buClr>
                    <a:srgbClr val="330066"/>
                  </a:buClr>
                  <a:buSzPct val="70000"/>
                  <a:buFont typeface="Arial" pitchFamily="34" charset="0"/>
                  <a:buChar char="•"/>
                </a:pPr>
                <a:endParaRPr lang="fa-IR" dirty="0" smtClean="0">
                  <a:solidFill>
                    <a:srgbClr val="000000"/>
                  </a:solidFill>
                  <a:latin typeface="Times New Roman" pitchFamily="18" charset="0"/>
                  <a:cs typeface="B Nazanin" pitchFamily="2" charset="-78"/>
                </a:endParaRPr>
              </a:p>
              <a:p>
                <a:pPr lvl="0" algn="just" rtl="1" eaLnBrk="0" hangingPunct="0">
                  <a:lnSpc>
                    <a:spcPct val="90000"/>
                  </a:lnSpc>
                  <a:buClr>
                    <a:srgbClr val="330066"/>
                  </a:buClr>
                  <a:buSzPct val="70000"/>
                  <a:buFont typeface="Arial" pitchFamily="34" charset="0"/>
                  <a:buChar char="•"/>
                </a:pPr>
                <a:endParaRPr lang="fa-IR" dirty="0">
                  <a:solidFill>
                    <a:srgbClr val="000000"/>
                  </a:solidFill>
                  <a:latin typeface="Times New Roman" pitchFamily="18" charset="0"/>
                  <a:cs typeface="Times New Roman" pitchFamily="18" charset="0"/>
                </a:endParaRPr>
              </a:p>
              <a:p>
                <a:pPr algn="just" rtl="1"/>
                <a:endParaRPr lang="en-US" dirty="0">
                  <a:cs typeface="B Nazanin"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3265" t="-1446" r="-490"/>
                </a:stretch>
              </a:blipFill>
            </p:spPr>
            <p:txBody>
              <a:bodyPr/>
              <a:lstStyle/>
              <a:p>
                <a:r>
                  <a:rPr lang="en-US">
                    <a:noFill/>
                  </a:rPr>
                  <a:t> </a:t>
                </a:r>
              </a:p>
            </p:txBody>
          </p:sp>
        </mc:Fallback>
      </mc:AlternateContent>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764" y="2576944"/>
            <a:ext cx="2286000"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41092" y="6160532"/>
            <a:ext cx="402674" cy="369332"/>
          </a:xfrm>
          <a:prstGeom prst="rect">
            <a:avLst/>
          </a:prstGeom>
        </p:spPr>
        <p:txBody>
          <a:bodyPr wrap="none">
            <a:spAutoFit/>
          </a:bodyPr>
          <a:lstStyle/>
          <a:p>
            <a:r>
              <a:rPr lang="fa-IR" dirty="0" smtClean="0">
                <a:cs typeface="B Nazanin" pitchFamily="2" charset="-78"/>
              </a:rPr>
              <a:t>18</a:t>
            </a:r>
            <a:endParaRPr lang="en-US" dirty="0"/>
          </a:p>
        </p:txBody>
      </p:sp>
    </p:spTree>
    <p:extLst>
      <p:ext uri="{BB962C8B-B14F-4D97-AF65-F5344CB8AC3E}">
        <p14:creationId xmlns:p14="http://schemas.microsoft.com/office/powerpoint/2010/main" val="2473124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latin typeface="Times New Roman" pitchFamily="18" charset="0"/>
                <a:cs typeface="B Nazanin" pitchFamily="2" charset="-78"/>
              </a:rPr>
              <a:t>فرایند تصمیم گیری مارکوف</a:t>
            </a:r>
            <a:endParaRPr lang="en-US" dirty="0">
              <a:cs typeface="B Nazanin" pitchFamily="2" charset="-78"/>
            </a:endParaRPr>
          </a:p>
        </p:txBody>
      </p:sp>
      <p:sp>
        <p:nvSpPr>
          <p:cNvPr id="3" name="Content Placeholder 2"/>
          <p:cNvSpPr>
            <a:spLocks noGrp="1"/>
          </p:cNvSpPr>
          <p:nvPr>
            <p:ph idx="1"/>
          </p:nvPr>
        </p:nvSpPr>
        <p:spPr/>
        <p:txBody>
          <a:bodyPr/>
          <a:lstStyle/>
          <a:p>
            <a:pPr lvl="0" algn="just" rtl="1">
              <a:buClr>
                <a:srgbClr val="330066"/>
              </a:buClr>
              <a:buSzPct val="70000"/>
              <a:buFont typeface="Arial" pitchFamily="34" charset="0"/>
              <a:buChar char="•"/>
            </a:pPr>
            <a:r>
              <a:rPr lang="fa-IR" dirty="0">
                <a:solidFill>
                  <a:sysClr val="windowText" lastClr="000000"/>
                </a:solidFill>
                <a:latin typeface="Arial"/>
                <a:cs typeface="B Nazanin" pitchFamily="2" charset="-78"/>
              </a:rPr>
              <a:t>در</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مسائل</a:t>
            </a:r>
            <a:r>
              <a:rPr lang="en-US" dirty="0">
                <a:solidFill>
                  <a:sysClr val="windowText" lastClr="000000"/>
                </a:solidFill>
                <a:latin typeface="Arial"/>
                <a:cs typeface="B Nazanin" pitchFamily="2" charset="-78"/>
              </a:rPr>
              <a:t> </a:t>
            </a:r>
            <a:r>
              <a:rPr lang="en-US" dirty="0" smtClean="0">
                <a:solidFill>
                  <a:sysClr val="windowText" lastClr="000000"/>
                </a:solidFill>
                <a:latin typeface="Times New Roman" pitchFamily="18" charset="0"/>
                <a:cs typeface="Times New Roman" pitchFamily="18" charset="0"/>
              </a:rPr>
              <a:t>MDP</a:t>
            </a:r>
            <a:r>
              <a:rPr lang="en-US" dirty="0" smtClean="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با</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شرایطی</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مواجه</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هستیم</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که</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عامل</a:t>
            </a:r>
            <a:r>
              <a:rPr lang="en-US" dirty="0">
                <a:solidFill>
                  <a:sysClr val="windowText" lastClr="000000"/>
                </a:solidFill>
                <a:latin typeface="Arial"/>
                <a:cs typeface="B Nazanin" pitchFamily="2" charset="-78"/>
              </a:rPr>
              <a:t> </a:t>
            </a:r>
            <a:r>
              <a:rPr lang="fa-IR" dirty="0" smtClean="0">
                <a:solidFill>
                  <a:sysClr val="windowText" lastClr="000000"/>
                </a:solidFill>
                <a:latin typeface="Arial"/>
                <a:cs typeface="B Nazanin" pitchFamily="2" charset="-78"/>
              </a:rPr>
              <a:t>می تواند</a:t>
            </a:r>
            <a:r>
              <a:rPr lang="en-US" dirty="0" smtClean="0">
                <a:solidFill>
                  <a:sysClr val="windowText" lastClr="000000"/>
                </a:solidFill>
                <a:latin typeface="Arial"/>
                <a:cs typeface="B Nazanin" pitchFamily="2" charset="-78"/>
              </a:rPr>
              <a:t> </a:t>
            </a:r>
            <a:r>
              <a:rPr lang="en-US" dirty="0">
                <a:solidFill>
                  <a:sysClr val="windowText" lastClr="000000"/>
                </a:solidFill>
                <a:latin typeface="Times New Roman" pitchFamily="18" charset="0"/>
                <a:cs typeface="Times New Roman" pitchFamily="18" charset="0"/>
              </a:rPr>
              <a:t>S</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حالت</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مجزا</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را</a:t>
            </a:r>
            <a:r>
              <a:rPr lang="en-US" dirty="0">
                <a:solidFill>
                  <a:sysClr val="windowText" lastClr="000000"/>
                </a:solidFill>
                <a:latin typeface="Arial"/>
                <a:cs typeface="B Nazanin" pitchFamily="2" charset="-78"/>
              </a:rPr>
              <a:t> </a:t>
            </a:r>
            <a:r>
              <a:rPr lang="fa-IR" dirty="0" smtClean="0">
                <a:solidFill>
                  <a:sysClr val="windowText" lastClr="000000"/>
                </a:solidFill>
                <a:latin typeface="Arial"/>
                <a:cs typeface="B Nazanin" pitchFamily="2" charset="-78"/>
              </a:rPr>
              <a:t>در</a:t>
            </a:r>
            <a:r>
              <a:rPr lang="en-US" dirty="0" smtClean="0">
                <a:solidFill>
                  <a:sysClr val="windowText" lastClr="000000"/>
                </a:solidFill>
                <a:latin typeface="Arial"/>
                <a:cs typeface="B Nazanin" pitchFamily="2" charset="-78"/>
              </a:rPr>
              <a:t> </a:t>
            </a:r>
            <a:r>
              <a:rPr lang="fa-IR" dirty="0" smtClean="0">
                <a:solidFill>
                  <a:sysClr val="windowText" lastClr="000000"/>
                </a:solidFill>
                <a:latin typeface="Arial"/>
                <a:cs typeface="B Nazanin" pitchFamily="2" charset="-78"/>
              </a:rPr>
              <a:t>محیط</a:t>
            </a:r>
            <a:r>
              <a:rPr lang="en-US" dirty="0" smtClean="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تشخیص</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دهد</a:t>
            </a:r>
            <a:r>
              <a:rPr lang="en-US" dirty="0" smtClean="0">
                <a:solidFill>
                  <a:sysClr val="windowText" lastClr="000000"/>
                </a:solidFill>
                <a:latin typeface="Arial"/>
                <a:cs typeface="B Nazanin" pitchFamily="2" charset="-78"/>
              </a:rPr>
              <a:t>.</a:t>
            </a:r>
            <a:r>
              <a:rPr lang="fa-IR" dirty="0" smtClean="0">
                <a:solidFill>
                  <a:sysClr val="windowText" lastClr="000000"/>
                </a:solidFill>
                <a:latin typeface="Arial"/>
                <a:cs typeface="B Nazanin" pitchFamily="2" charset="-78"/>
              </a:rPr>
              <a:t> این</a:t>
            </a:r>
            <a:r>
              <a:rPr lang="en-US" dirty="0" smtClean="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عامل</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قادر</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به</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انجام</a:t>
            </a:r>
            <a:r>
              <a:rPr lang="en-US" dirty="0">
                <a:solidFill>
                  <a:sysClr val="windowText" lastClr="000000"/>
                </a:solidFill>
                <a:latin typeface="Arial"/>
                <a:cs typeface="B Nazanin" pitchFamily="2" charset="-78"/>
              </a:rPr>
              <a:t> </a:t>
            </a:r>
            <a:r>
              <a:rPr lang="en-US" dirty="0">
                <a:solidFill>
                  <a:sysClr val="windowText" lastClr="000000"/>
                </a:solidFill>
                <a:latin typeface="Times New Roman" pitchFamily="18" charset="0"/>
                <a:cs typeface="Times New Roman" pitchFamily="18" charset="0"/>
              </a:rPr>
              <a:t>A</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عمل</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مجزا</a:t>
            </a:r>
            <a:r>
              <a:rPr lang="en-US" dirty="0">
                <a:solidFill>
                  <a:sysClr val="windowText" lastClr="000000"/>
                </a:solidFill>
                <a:latin typeface="Arial"/>
                <a:cs typeface="B Nazanin" pitchFamily="2" charset="-78"/>
              </a:rPr>
              <a:t>  </a:t>
            </a:r>
            <a:r>
              <a:rPr lang="fa-IR" dirty="0" smtClean="0">
                <a:solidFill>
                  <a:sysClr val="windowText" lastClr="000000"/>
                </a:solidFill>
                <a:latin typeface="Arial"/>
                <a:cs typeface="B Nazanin" pitchFamily="2" charset="-78"/>
              </a:rPr>
              <a:t>می باشد</a:t>
            </a:r>
            <a:r>
              <a:rPr lang="en-US" dirty="0">
                <a:solidFill>
                  <a:sysClr val="windowText" lastClr="000000"/>
                </a:solidFill>
                <a:latin typeface="Arial"/>
                <a:cs typeface="B Nazanin" pitchFamily="2" charset="-78"/>
              </a:rPr>
              <a:t>.</a:t>
            </a:r>
          </a:p>
          <a:p>
            <a:pPr lvl="0" algn="just" rtl="1">
              <a:buClr>
                <a:srgbClr val="330066"/>
              </a:buClr>
              <a:buSzPct val="70000"/>
              <a:buFont typeface="Arial" pitchFamily="34" charset="0"/>
              <a:buChar char="•"/>
            </a:pPr>
            <a:endParaRPr lang="en-US" dirty="0" smtClean="0">
              <a:solidFill>
                <a:sysClr val="windowText" lastClr="000000"/>
              </a:solidFill>
              <a:latin typeface="Arial"/>
              <a:cs typeface="B Nazanin" pitchFamily="2" charset="-78"/>
            </a:endParaRPr>
          </a:p>
          <a:p>
            <a:pPr lvl="0" algn="just" rtl="1">
              <a:buClr>
                <a:srgbClr val="330066"/>
              </a:buClr>
              <a:buSzPct val="70000"/>
              <a:buFont typeface="Arial" pitchFamily="34" charset="0"/>
              <a:buChar char="•"/>
            </a:pPr>
            <a:r>
              <a:rPr lang="fa-IR" dirty="0" smtClean="0">
                <a:solidFill>
                  <a:sysClr val="windowText" lastClr="000000"/>
                </a:solidFill>
                <a:latin typeface="Arial"/>
                <a:cs typeface="B Nazanin" pitchFamily="2" charset="-78"/>
              </a:rPr>
              <a:t>در</a:t>
            </a:r>
            <a:r>
              <a:rPr lang="en-US" dirty="0" smtClean="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هر</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لحظه</a:t>
            </a:r>
            <a:r>
              <a:rPr lang="en-US" dirty="0">
                <a:solidFill>
                  <a:sysClr val="windowText" lastClr="000000"/>
                </a:solidFill>
                <a:latin typeface="Arial"/>
                <a:cs typeface="B Nazanin" pitchFamily="2" charset="-78"/>
              </a:rPr>
              <a:t> </a:t>
            </a:r>
            <a:r>
              <a:rPr lang="en-US" dirty="0">
                <a:solidFill>
                  <a:sysClr val="windowText" lastClr="000000"/>
                </a:solidFill>
                <a:latin typeface="Times New Roman" pitchFamily="18" charset="0"/>
                <a:cs typeface="Times New Roman" pitchFamily="18" charset="0"/>
              </a:rPr>
              <a:t>t</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عامل</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حالت</a:t>
            </a:r>
            <a:r>
              <a:rPr lang="en-US" dirty="0">
                <a:solidFill>
                  <a:sysClr val="windowText" lastClr="000000"/>
                </a:solidFill>
                <a:latin typeface="Arial"/>
                <a:cs typeface="B Nazanin" pitchFamily="2" charset="-78"/>
              </a:rPr>
              <a:t> </a:t>
            </a:r>
            <a:r>
              <a:rPr lang="en-US" dirty="0" err="1">
                <a:solidFill>
                  <a:sysClr val="windowText" lastClr="000000"/>
                </a:solidFill>
                <a:latin typeface="Times New Roman" pitchFamily="18" charset="0"/>
                <a:cs typeface="Times New Roman" pitchFamily="18" charset="0"/>
              </a:rPr>
              <a:t>s</a:t>
            </a:r>
            <a:r>
              <a:rPr lang="en-US" baseline="-25000" dirty="0" err="1">
                <a:solidFill>
                  <a:sysClr val="windowText" lastClr="000000"/>
                </a:solidFill>
                <a:latin typeface="Times New Roman" pitchFamily="18" charset="0"/>
                <a:cs typeface="Times New Roman" pitchFamily="18" charset="0"/>
              </a:rPr>
              <a:t>t</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را</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تشخیص</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داده</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و</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عمل</a:t>
            </a:r>
            <a:r>
              <a:rPr lang="en-US" dirty="0">
                <a:solidFill>
                  <a:sysClr val="windowText" lastClr="000000"/>
                </a:solidFill>
                <a:latin typeface="Arial"/>
                <a:cs typeface="B Nazanin" pitchFamily="2" charset="-78"/>
              </a:rPr>
              <a:t> </a:t>
            </a:r>
            <a:r>
              <a:rPr lang="en-US" dirty="0">
                <a:solidFill>
                  <a:sysClr val="windowText" lastClr="000000"/>
                </a:solidFill>
                <a:latin typeface="Times New Roman" pitchFamily="18" charset="0"/>
                <a:cs typeface="Times New Roman" pitchFamily="18" charset="0"/>
              </a:rPr>
              <a:t>a</a:t>
            </a:r>
            <a:r>
              <a:rPr lang="en-US" baseline="-25000" dirty="0">
                <a:solidFill>
                  <a:sysClr val="windowText" lastClr="000000"/>
                </a:solidFill>
                <a:latin typeface="Times New Roman" pitchFamily="18" charset="0"/>
                <a:cs typeface="Times New Roman" pitchFamily="18" charset="0"/>
              </a:rPr>
              <a:t>t</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را انجام</a:t>
            </a:r>
            <a:r>
              <a:rPr lang="en-US" dirty="0">
                <a:solidFill>
                  <a:sysClr val="windowText" lastClr="000000"/>
                </a:solidFill>
                <a:latin typeface="Arial"/>
                <a:cs typeface="B Nazanin" pitchFamily="2" charset="-78"/>
              </a:rPr>
              <a:t> </a:t>
            </a:r>
            <a:r>
              <a:rPr lang="fa-IR" dirty="0" smtClean="0">
                <a:solidFill>
                  <a:sysClr val="windowText" lastClr="000000"/>
                </a:solidFill>
                <a:latin typeface="Arial"/>
                <a:cs typeface="B Nazanin" pitchFamily="2" charset="-78"/>
              </a:rPr>
              <a:t>می دهد.</a:t>
            </a:r>
            <a:r>
              <a:rPr lang="en-US" dirty="0" smtClean="0">
                <a:solidFill>
                  <a:sysClr val="windowText" lastClr="000000"/>
                </a:solidFill>
                <a:latin typeface="Arial"/>
                <a:cs typeface="B Nazanin" pitchFamily="2" charset="-78"/>
              </a:rPr>
              <a:t> </a:t>
            </a:r>
          </a:p>
          <a:p>
            <a:pPr lvl="0" algn="just" rtl="1">
              <a:buClr>
                <a:srgbClr val="330066"/>
              </a:buClr>
              <a:buSzPct val="70000"/>
              <a:buFont typeface="Arial" pitchFamily="34" charset="0"/>
              <a:buChar char="•"/>
            </a:pPr>
            <a:endParaRPr lang="en-US" dirty="0" smtClean="0">
              <a:solidFill>
                <a:sysClr val="windowText" lastClr="000000"/>
              </a:solidFill>
              <a:latin typeface="Arial"/>
              <a:cs typeface="B Nazanin" pitchFamily="2" charset="-78"/>
            </a:endParaRPr>
          </a:p>
          <a:p>
            <a:pPr lvl="0" algn="just" rtl="1">
              <a:buClr>
                <a:srgbClr val="330066"/>
              </a:buClr>
              <a:buSzPct val="70000"/>
              <a:buFont typeface="Arial" pitchFamily="34" charset="0"/>
              <a:buChar char="•"/>
            </a:pPr>
            <a:r>
              <a:rPr lang="fa-IR" dirty="0" smtClean="0">
                <a:solidFill>
                  <a:sysClr val="windowText" lastClr="000000"/>
                </a:solidFill>
                <a:latin typeface="Arial"/>
                <a:cs typeface="B Nazanin" pitchFamily="2" charset="-78"/>
              </a:rPr>
              <a:t>محیط</a:t>
            </a:r>
            <a:r>
              <a:rPr lang="en-US" dirty="0" smtClean="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در</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پاسخ</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به</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این</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عمل</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پاداش</a:t>
            </a:r>
            <a:r>
              <a:rPr lang="en-US" dirty="0">
                <a:solidFill>
                  <a:sysClr val="windowText" lastClr="000000"/>
                </a:solidFill>
                <a:latin typeface="Arial"/>
                <a:cs typeface="B Nazanin" pitchFamily="2" charset="-78"/>
              </a:rPr>
              <a:t> </a:t>
            </a:r>
            <a:r>
              <a:rPr lang="en-US" dirty="0" err="1">
                <a:solidFill>
                  <a:sysClr val="windowText" lastClr="000000"/>
                </a:solidFill>
                <a:latin typeface="Times New Roman" pitchFamily="18" charset="0"/>
                <a:cs typeface="Times New Roman" pitchFamily="18" charset="0"/>
              </a:rPr>
              <a:t>R</a:t>
            </a:r>
            <a:r>
              <a:rPr lang="en-US" baseline="-25000" dirty="0" err="1" smtClean="0">
                <a:solidFill>
                  <a:sysClr val="windowText" lastClr="000000"/>
                </a:solidFill>
                <a:latin typeface="Times New Roman" pitchFamily="18" charset="0"/>
                <a:cs typeface="Times New Roman" pitchFamily="18" charset="0"/>
              </a:rPr>
              <a:t>t</a:t>
            </a:r>
            <a:r>
              <a:rPr lang="en-US" dirty="0">
                <a:solidFill>
                  <a:sysClr val="windowText" lastClr="000000"/>
                </a:solidFill>
                <a:latin typeface="Times New Roman" pitchFamily="18" charset="0"/>
                <a:cs typeface="Times New Roman" pitchFamily="18" charset="0"/>
              </a:rPr>
              <a:t>=(</a:t>
            </a:r>
            <a:r>
              <a:rPr lang="en-US" dirty="0" err="1">
                <a:solidFill>
                  <a:sysClr val="windowText" lastClr="000000"/>
                </a:solidFill>
                <a:latin typeface="Times New Roman" pitchFamily="18" charset="0"/>
                <a:cs typeface="Times New Roman" pitchFamily="18" charset="0"/>
              </a:rPr>
              <a:t>s</a:t>
            </a:r>
            <a:r>
              <a:rPr lang="en-US" baseline="-25000" dirty="0" err="1">
                <a:solidFill>
                  <a:sysClr val="windowText" lastClr="000000"/>
                </a:solidFill>
                <a:latin typeface="Times New Roman" pitchFamily="18" charset="0"/>
                <a:cs typeface="Times New Roman" pitchFamily="18" charset="0"/>
              </a:rPr>
              <a:t>t</a:t>
            </a:r>
            <a:r>
              <a:rPr lang="en-US" dirty="0" err="1">
                <a:solidFill>
                  <a:sysClr val="windowText" lastClr="000000"/>
                </a:solidFill>
                <a:latin typeface="Times New Roman" pitchFamily="18" charset="0"/>
                <a:cs typeface="Times New Roman" pitchFamily="18" charset="0"/>
              </a:rPr>
              <a:t>,a</a:t>
            </a:r>
            <a:r>
              <a:rPr lang="en-US" baseline="-25000" dirty="0" err="1">
                <a:solidFill>
                  <a:sysClr val="windowText" lastClr="000000"/>
                </a:solidFill>
                <a:latin typeface="Times New Roman" pitchFamily="18" charset="0"/>
                <a:cs typeface="Times New Roman" pitchFamily="18" charset="0"/>
              </a:rPr>
              <a:t>t</a:t>
            </a:r>
            <a:r>
              <a:rPr lang="en-US" dirty="0">
                <a:solidFill>
                  <a:sysClr val="windowText" lastClr="000000"/>
                </a:solidFill>
                <a:latin typeface="Times New Roman" pitchFamily="18" charset="0"/>
                <a:cs typeface="Times New Roman" pitchFamily="18" charset="0"/>
              </a:rPr>
              <a:t>)  </a:t>
            </a:r>
            <a:r>
              <a:rPr lang="fa-IR" dirty="0">
                <a:solidFill>
                  <a:sysClr val="windowText" lastClr="000000"/>
                </a:solidFill>
                <a:latin typeface="Arial"/>
                <a:cs typeface="B Nazanin" pitchFamily="2" charset="-78"/>
              </a:rPr>
              <a:t>را</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به</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عامل</a:t>
            </a:r>
            <a:r>
              <a:rPr lang="en-US" dirty="0">
                <a:solidFill>
                  <a:sysClr val="windowText" lastClr="000000"/>
                </a:solidFill>
                <a:latin typeface="Arial"/>
                <a:cs typeface="B Nazanin" pitchFamily="2" charset="-78"/>
              </a:rPr>
              <a:t> </a:t>
            </a:r>
            <a:r>
              <a:rPr lang="fa-IR" dirty="0" smtClean="0">
                <a:solidFill>
                  <a:sysClr val="windowText" lastClr="000000"/>
                </a:solidFill>
                <a:latin typeface="Arial"/>
                <a:cs typeface="B Nazanin" pitchFamily="2" charset="-78"/>
              </a:rPr>
              <a:t>می</a:t>
            </a:r>
            <a:r>
              <a:rPr lang="en-US" dirty="0" smtClean="0">
                <a:solidFill>
                  <a:sysClr val="windowText" lastClr="000000"/>
                </a:solidFill>
                <a:latin typeface="Arial"/>
                <a:cs typeface="B Nazanin" pitchFamily="2" charset="-78"/>
              </a:rPr>
              <a:t> </a:t>
            </a:r>
            <a:r>
              <a:rPr lang="fa-IR" dirty="0" smtClean="0">
                <a:solidFill>
                  <a:sysClr val="windowText" lastClr="000000"/>
                </a:solidFill>
                <a:latin typeface="Arial"/>
                <a:cs typeface="B Nazanin" pitchFamily="2" charset="-78"/>
              </a:rPr>
              <a:t>دهد</a:t>
            </a:r>
            <a:r>
              <a:rPr lang="en-US" dirty="0" smtClean="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و</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به</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حالت</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بعدی</a:t>
            </a:r>
            <a:r>
              <a:rPr lang="en-US" dirty="0">
                <a:solidFill>
                  <a:sysClr val="windowText" lastClr="000000"/>
                </a:solidFill>
                <a:latin typeface="Arial"/>
                <a:cs typeface="B Nazanin" pitchFamily="2" charset="-78"/>
              </a:rPr>
              <a:t> </a:t>
            </a:r>
            <a:r>
              <a:rPr lang="en-US" dirty="0" smtClean="0">
                <a:solidFill>
                  <a:sysClr val="windowText" lastClr="000000"/>
                </a:solidFill>
                <a:latin typeface="Times New Roman" pitchFamily="18" charset="0"/>
                <a:cs typeface="Times New Roman" pitchFamily="18" charset="0"/>
              </a:rPr>
              <a:t>s</a:t>
            </a:r>
            <a:r>
              <a:rPr lang="en-US" baseline="-25000" dirty="0" smtClean="0">
                <a:solidFill>
                  <a:sysClr val="windowText" lastClr="000000"/>
                </a:solidFill>
                <a:latin typeface="Times New Roman" pitchFamily="18" charset="0"/>
                <a:cs typeface="Times New Roman" pitchFamily="18" charset="0"/>
              </a:rPr>
              <a:t>t+1</a:t>
            </a:r>
            <a:r>
              <a:rPr lang="en-US" dirty="0" smtClean="0">
                <a:solidFill>
                  <a:sysClr val="windowText" lastClr="000000"/>
                </a:solidFill>
                <a:latin typeface="Times New Roman" pitchFamily="18" charset="0"/>
                <a:cs typeface="Times New Roman" pitchFamily="18" charset="0"/>
              </a:rPr>
              <a:t>= </a:t>
            </a:r>
            <a:r>
              <a:rPr lang="en-US" dirty="0">
                <a:solidFill>
                  <a:sysClr val="windowText" lastClr="000000"/>
                </a:solidFill>
                <a:latin typeface="Symbol" pitchFamily="18" charset="2"/>
                <a:cs typeface="Times New Roman" pitchFamily="18" charset="0"/>
              </a:rPr>
              <a:t>R</a:t>
            </a:r>
            <a:r>
              <a:rPr lang="en-US" dirty="0" smtClean="0">
                <a:solidFill>
                  <a:sysClr val="windowText" lastClr="000000"/>
                </a:solidFill>
                <a:latin typeface="Times New Roman" pitchFamily="18" charset="0"/>
                <a:cs typeface="Times New Roman" pitchFamily="18" charset="0"/>
              </a:rPr>
              <a:t>(</a:t>
            </a:r>
            <a:r>
              <a:rPr lang="en-US" dirty="0" err="1" smtClean="0">
                <a:solidFill>
                  <a:sysClr val="windowText" lastClr="000000"/>
                </a:solidFill>
                <a:latin typeface="Times New Roman" pitchFamily="18" charset="0"/>
                <a:cs typeface="Times New Roman" pitchFamily="18" charset="0"/>
              </a:rPr>
              <a:t>s</a:t>
            </a:r>
            <a:r>
              <a:rPr lang="en-US" baseline="-25000" dirty="0" err="1" smtClean="0">
                <a:solidFill>
                  <a:sysClr val="windowText" lastClr="000000"/>
                </a:solidFill>
                <a:latin typeface="Times New Roman" pitchFamily="18" charset="0"/>
                <a:cs typeface="Times New Roman" pitchFamily="18" charset="0"/>
              </a:rPr>
              <a:t>t</a:t>
            </a:r>
            <a:r>
              <a:rPr lang="en-US" dirty="0" err="1" smtClean="0">
                <a:solidFill>
                  <a:sysClr val="windowText" lastClr="000000"/>
                </a:solidFill>
                <a:latin typeface="Times New Roman" pitchFamily="18" charset="0"/>
                <a:cs typeface="Times New Roman" pitchFamily="18" charset="0"/>
              </a:rPr>
              <a:t>,a</a:t>
            </a:r>
            <a:r>
              <a:rPr lang="en-US" baseline="-25000" dirty="0" err="1" smtClean="0">
                <a:solidFill>
                  <a:sysClr val="windowText" lastClr="000000"/>
                </a:solidFill>
                <a:latin typeface="Times New Roman" pitchFamily="18" charset="0"/>
                <a:cs typeface="Times New Roman" pitchFamily="18" charset="0"/>
              </a:rPr>
              <a:t>t</a:t>
            </a:r>
            <a:r>
              <a:rPr lang="en-US" dirty="0">
                <a:solidFill>
                  <a:sysClr val="windowText" lastClr="000000"/>
                </a:solidFill>
                <a:latin typeface="Times New Roman" pitchFamily="18" charset="0"/>
                <a:cs typeface="Times New Roman" pitchFamily="18" charset="0"/>
              </a:rPr>
              <a:t>)</a:t>
            </a:r>
            <a:r>
              <a:rPr lang="en-US" dirty="0">
                <a:solidFill>
                  <a:sysClr val="windowText" lastClr="000000"/>
                </a:solidFill>
                <a:latin typeface="Arial"/>
                <a:cs typeface="B Nazanin" pitchFamily="2" charset="-78"/>
              </a:rPr>
              <a:t> </a:t>
            </a:r>
            <a:r>
              <a:rPr lang="fa-IR" dirty="0" smtClean="0">
                <a:solidFill>
                  <a:sysClr val="windowText" lastClr="000000"/>
                </a:solidFill>
                <a:latin typeface="Arial"/>
                <a:cs typeface="B Nazanin" pitchFamily="2" charset="-78"/>
              </a:rPr>
              <a:t>می</a:t>
            </a:r>
            <a:r>
              <a:rPr lang="en-US" dirty="0" smtClean="0">
                <a:solidFill>
                  <a:sysClr val="windowText" lastClr="000000"/>
                </a:solidFill>
                <a:latin typeface="Arial"/>
                <a:cs typeface="B Nazanin" pitchFamily="2" charset="-78"/>
              </a:rPr>
              <a:t> </a:t>
            </a:r>
            <a:r>
              <a:rPr lang="fa-IR" dirty="0" smtClean="0">
                <a:solidFill>
                  <a:sysClr val="windowText" lastClr="000000"/>
                </a:solidFill>
                <a:latin typeface="Arial"/>
                <a:cs typeface="B Nazanin" pitchFamily="2" charset="-78"/>
              </a:rPr>
              <a:t>رود</a:t>
            </a:r>
            <a:r>
              <a:rPr lang="en-US" dirty="0">
                <a:solidFill>
                  <a:sysClr val="windowText" lastClr="000000"/>
                </a:solidFill>
                <a:latin typeface="Arial"/>
                <a:cs typeface="B Nazanin" pitchFamily="2" charset="-78"/>
              </a:rPr>
              <a:t>.</a:t>
            </a:r>
          </a:p>
          <a:p>
            <a:pPr lvl="0" algn="just" rtl="1">
              <a:buClr>
                <a:srgbClr val="330066"/>
              </a:buClr>
              <a:buSzPct val="70000"/>
              <a:buFont typeface="Arial" pitchFamily="34" charset="0"/>
              <a:buChar char="•"/>
            </a:pPr>
            <a:endParaRPr lang="en-US" dirty="0" smtClean="0">
              <a:solidFill>
                <a:sysClr val="windowText" lastClr="000000"/>
              </a:solidFill>
              <a:latin typeface="Arial"/>
              <a:cs typeface="B Nazanin" pitchFamily="2" charset="-78"/>
            </a:endParaRPr>
          </a:p>
          <a:p>
            <a:pPr lvl="0" algn="just" rtl="1">
              <a:buClr>
                <a:srgbClr val="330066"/>
              </a:buClr>
              <a:buSzPct val="70000"/>
              <a:buFont typeface="Arial" pitchFamily="34" charset="0"/>
              <a:buChar char="•"/>
            </a:pPr>
            <a:r>
              <a:rPr lang="fa-IR" dirty="0" smtClean="0">
                <a:solidFill>
                  <a:sysClr val="windowText" lastClr="000000"/>
                </a:solidFill>
                <a:latin typeface="Arial"/>
                <a:cs typeface="B Nazanin" pitchFamily="2" charset="-78"/>
              </a:rPr>
              <a:t>توابع</a:t>
            </a:r>
            <a:r>
              <a:rPr lang="en-US" dirty="0" smtClean="0">
                <a:solidFill>
                  <a:sysClr val="windowText" lastClr="000000"/>
                </a:solidFill>
                <a:latin typeface="Arial"/>
                <a:cs typeface="B Nazanin" pitchFamily="2" charset="-78"/>
              </a:rPr>
              <a:t> </a:t>
            </a:r>
            <a:r>
              <a:rPr lang="en-US" dirty="0" smtClean="0">
                <a:solidFill>
                  <a:sysClr val="windowText" lastClr="000000"/>
                </a:solidFill>
                <a:latin typeface="Times New Roman" pitchFamily="18" charset="0"/>
                <a:cs typeface="Times New Roman" pitchFamily="18" charset="0"/>
              </a:rPr>
              <a:t>R </a:t>
            </a:r>
            <a:r>
              <a:rPr lang="en-US" dirty="0">
                <a:solidFill>
                  <a:sysClr val="windowText" lastClr="000000"/>
                </a:solidFill>
                <a:latin typeface="Times New Roman" pitchFamily="18" charset="0"/>
                <a:cs typeface="Times New Roman" pitchFamily="18" charset="0"/>
              </a:rPr>
              <a:t>, </a:t>
            </a:r>
            <a:r>
              <a:rPr lang="en-US" dirty="0" smtClean="0">
                <a:solidFill>
                  <a:sysClr val="windowText" lastClr="000000"/>
                </a:solidFill>
                <a:latin typeface="Times New Roman" pitchFamily="18" charset="0"/>
                <a:cs typeface="Times New Roman" pitchFamily="18" charset="0"/>
              </a:rPr>
              <a:t>P</a:t>
            </a:r>
            <a:r>
              <a:rPr lang="fa-IR" dirty="0" smtClean="0">
                <a:solidFill>
                  <a:sysClr val="windowText" lastClr="000000"/>
                </a:solidFill>
                <a:latin typeface="Arial"/>
                <a:cs typeface="B Nazanin" pitchFamily="2" charset="-78"/>
              </a:rPr>
              <a:t>جزئی</a:t>
            </a:r>
            <a:r>
              <a:rPr lang="en-US" dirty="0" smtClean="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از</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محیط</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بوده</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و</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برای</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عامل</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ناشناخته</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هستند</a:t>
            </a:r>
            <a:r>
              <a:rPr lang="en-US" dirty="0">
                <a:solidFill>
                  <a:sysClr val="windowText" lastClr="000000"/>
                </a:solidFill>
                <a:latin typeface="Arial"/>
                <a:cs typeface="B Nazanin" pitchFamily="2" charset="-78"/>
              </a:rPr>
              <a:t>.</a:t>
            </a:r>
          </a:p>
          <a:p>
            <a:pPr lvl="0" algn="just" rtl="1">
              <a:buClr>
                <a:srgbClr val="330066"/>
              </a:buClr>
              <a:buSzPct val="70000"/>
              <a:buFont typeface="Arial" pitchFamily="34" charset="0"/>
              <a:buChar char="•"/>
            </a:pPr>
            <a:endParaRPr lang="en-US" dirty="0" smtClean="0">
              <a:solidFill>
                <a:sysClr val="windowText" lastClr="000000"/>
              </a:solidFill>
              <a:latin typeface="Arial"/>
              <a:cs typeface="B Nazanin" pitchFamily="2" charset="-78"/>
            </a:endParaRPr>
          </a:p>
          <a:p>
            <a:pPr lvl="0" algn="just" rtl="1">
              <a:buClr>
                <a:srgbClr val="330066"/>
              </a:buClr>
              <a:buSzPct val="70000"/>
              <a:buFont typeface="Arial" pitchFamily="34" charset="0"/>
              <a:buChar char="•"/>
            </a:pPr>
            <a:r>
              <a:rPr lang="fa-IR" dirty="0" smtClean="0">
                <a:solidFill>
                  <a:sysClr val="windowText" lastClr="000000"/>
                </a:solidFill>
                <a:latin typeface="Arial"/>
                <a:cs typeface="B Nazanin" pitchFamily="2" charset="-78"/>
              </a:rPr>
              <a:t>در</a:t>
            </a:r>
            <a:r>
              <a:rPr lang="en-US" dirty="0" smtClean="0">
                <a:solidFill>
                  <a:sysClr val="windowText" lastClr="000000"/>
                </a:solidFill>
                <a:latin typeface="Arial"/>
                <a:cs typeface="B Nazanin" pitchFamily="2" charset="-78"/>
              </a:rPr>
              <a:t> </a:t>
            </a:r>
            <a:r>
              <a:rPr lang="en-US" dirty="0">
                <a:solidFill>
                  <a:sysClr val="windowText" lastClr="000000"/>
                </a:solidFill>
                <a:latin typeface="Times New Roman" pitchFamily="18" charset="0"/>
                <a:cs typeface="Times New Roman" pitchFamily="18" charset="0"/>
              </a:rPr>
              <a:t>MDP</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توابع</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فقط</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به</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حالت</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و</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عمل</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فعلی</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بستگی</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داشته</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و</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از</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حالت</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وعمل</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های</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قبلی</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مستقل</a:t>
            </a:r>
            <a:r>
              <a:rPr lang="en-US" dirty="0">
                <a:solidFill>
                  <a:sysClr val="windowText" lastClr="000000"/>
                </a:solidFill>
                <a:latin typeface="Arial"/>
                <a:cs typeface="B Nazanin" pitchFamily="2" charset="-78"/>
              </a:rPr>
              <a:t> </a:t>
            </a:r>
            <a:r>
              <a:rPr lang="fa-IR" dirty="0">
                <a:solidFill>
                  <a:sysClr val="windowText" lastClr="000000"/>
                </a:solidFill>
                <a:latin typeface="Arial"/>
                <a:cs typeface="B Nazanin" pitchFamily="2" charset="-78"/>
              </a:rPr>
              <a:t>است</a:t>
            </a:r>
            <a:r>
              <a:rPr lang="en-US" dirty="0">
                <a:solidFill>
                  <a:sysClr val="windowText" lastClr="000000"/>
                </a:solidFill>
                <a:latin typeface="Arial"/>
                <a:cs typeface="B Nazanin" pitchFamily="2" charset="-78"/>
              </a:rPr>
              <a:t>.</a:t>
            </a:r>
          </a:p>
          <a:p>
            <a:pPr algn="just" rtl="1"/>
            <a:endParaRPr lang="en-US" dirty="0">
              <a:cs typeface="B Nazanin" pitchFamily="2" charset="-78"/>
            </a:endParaRPr>
          </a:p>
        </p:txBody>
      </p:sp>
      <p:sp>
        <p:nvSpPr>
          <p:cNvPr id="4" name="Rectangle 3"/>
          <p:cNvSpPr/>
          <p:nvPr/>
        </p:nvSpPr>
        <p:spPr>
          <a:xfrm>
            <a:off x="241092" y="6160532"/>
            <a:ext cx="402674" cy="369332"/>
          </a:xfrm>
          <a:prstGeom prst="rect">
            <a:avLst/>
          </a:prstGeom>
        </p:spPr>
        <p:txBody>
          <a:bodyPr wrap="none">
            <a:spAutoFit/>
          </a:bodyPr>
          <a:lstStyle/>
          <a:p>
            <a:r>
              <a:rPr lang="fa-IR" dirty="0" smtClean="0">
                <a:cs typeface="B Nazanin" pitchFamily="2" charset="-78"/>
              </a:rPr>
              <a:t>19</a:t>
            </a:r>
            <a:endParaRPr lang="en-US" dirty="0"/>
          </a:p>
        </p:txBody>
      </p:sp>
    </p:spTree>
    <p:extLst>
      <p:ext uri="{BB962C8B-B14F-4D97-AF65-F5344CB8AC3E}">
        <p14:creationId xmlns:p14="http://schemas.microsoft.com/office/powerpoint/2010/main" val="942589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066800"/>
            <a:ext cx="8305800" cy="1894362"/>
          </a:xfrm>
        </p:spPr>
        <p:txBody>
          <a:bodyPr>
            <a:normAutofit fontScale="90000"/>
          </a:bodyPr>
          <a:lstStyle/>
          <a:p>
            <a:pPr algn="ctr"/>
            <a:r>
              <a:rPr lang="en-US" dirty="0" smtClean="0">
                <a:latin typeface="Times New Roman" pitchFamily="18" charset="0"/>
                <a:cs typeface="Times New Roman" pitchFamily="18" charset="0"/>
              </a:rPr>
              <a:t>Reinforcement learning </a:t>
            </a:r>
            <a:r>
              <a:rPr lang="en-US" dirty="0">
                <a:latin typeface="Times New Roman" pitchFamily="18" charset="0"/>
                <a:cs typeface="Times New Roman" pitchFamily="18" charset="0"/>
              </a:rPr>
              <a:t>In Game Theory </a:t>
            </a: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r>
              <a:rPr lang="fa-IR" sz="4400" dirty="0" smtClean="0">
                <a:latin typeface="Times New Roman" pitchFamily="18" charset="0"/>
                <a:cs typeface="B Nazanin" pitchFamily="2" charset="-78"/>
              </a:rPr>
              <a:t>        یادگیری تقویتی در نظریه بازی ها    </a:t>
            </a:r>
            <a:endParaRPr lang="en-US" sz="4400" dirty="0">
              <a:latin typeface="Times New Roman" pitchFamily="18" charset="0"/>
              <a:cs typeface="Times New Roman" pitchFamily="18" charset="0"/>
            </a:endParaRPr>
          </a:p>
        </p:txBody>
      </p:sp>
      <p:sp>
        <p:nvSpPr>
          <p:cNvPr id="3" name="Subtitle 2"/>
          <p:cNvSpPr>
            <a:spLocks noGrp="1"/>
          </p:cNvSpPr>
          <p:nvPr>
            <p:ph type="subTitle" idx="1"/>
          </p:nvPr>
        </p:nvSpPr>
        <p:spPr>
          <a:xfrm>
            <a:off x="3581400" y="4636532"/>
            <a:ext cx="5562600" cy="1371600"/>
          </a:xfrm>
        </p:spPr>
        <p:txBody>
          <a:bodyPr>
            <a:noAutofit/>
          </a:bodyPr>
          <a:lstStyle/>
          <a:p>
            <a:pPr algn="r" rtl="1"/>
            <a:r>
              <a:rPr lang="fa-IR" dirty="0" smtClean="0">
                <a:cs typeface="B Nazanin" pitchFamily="2" charset="-78"/>
              </a:rPr>
              <a:t>عاطفه بابائی </a:t>
            </a:r>
          </a:p>
          <a:p>
            <a:pPr algn="r" rtl="1"/>
            <a:r>
              <a:rPr lang="fa-IR" dirty="0" smtClean="0">
                <a:cs typeface="B Nazanin" pitchFamily="2" charset="-78"/>
              </a:rPr>
              <a:t>استاد: سرکار خانم دکتر خاکستری</a:t>
            </a:r>
          </a:p>
          <a:p>
            <a:pPr algn="r" rtl="1"/>
            <a:r>
              <a:rPr lang="fa-IR" dirty="0" smtClean="0">
                <a:cs typeface="B Nazanin" pitchFamily="2" charset="-78"/>
              </a:rPr>
              <a:t>نظریه بازی ها</a:t>
            </a:r>
          </a:p>
          <a:p>
            <a:pPr algn="r" rtl="1"/>
            <a:r>
              <a:rPr lang="fa-IR" dirty="0" smtClean="0">
                <a:cs typeface="B Nazanin" pitchFamily="2" charset="-78"/>
              </a:rPr>
              <a:t>دانشگاه علوم اقتصادی/ پاییز 1392</a:t>
            </a:r>
          </a:p>
        </p:txBody>
      </p:sp>
      <p:sp>
        <p:nvSpPr>
          <p:cNvPr id="4" name="Rectangle 3"/>
          <p:cNvSpPr/>
          <p:nvPr/>
        </p:nvSpPr>
        <p:spPr>
          <a:xfrm>
            <a:off x="228600" y="6172200"/>
            <a:ext cx="293670" cy="369332"/>
          </a:xfrm>
          <a:prstGeom prst="rect">
            <a:avLst/>
          </a:prstGeom>
        </p:spPr>
        <p:txBody>
          <a:bodyPr wrap="none">
            <a:spAutoFit/>
          </a:bodyPr>
          <a:lstStyle/>
          <a:p>
            <a:r>
              <a:rPr lang="fa-IR" dirty="0">
                <a:cs typeface="B Nazanin" pitchFamily="2" charset="-78"/>
              </a:rPr>
              <a:t>2</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Q-learning</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rtl="1"/>
            <a:r>
              <a:rPr lang="fa-IR" dirty="0" smtClean="0">
                <a:cs typeface="B Nazanin" pitchFamily="2" charset="-78"/>
              </a:rPr>
              <a:t>یادگیری</a:t>
            </a:r>
            <a:r>
              <a:rPr lang="en-US" dirty="0" smtClean="0"/>
              <a:t> </a:t>
            </a:r>
            <a:r>
              <a:rPr lang="en-US" dirty="0" smtClean="0">
                <a:latin typeface="Times New Roman" pitchFamily="18" charset="0"/>
                <a:cs typeface="Times New Roman" pitchFamily="18" charset="0"/>
              </a:rPr>
              <a:t>Q-learning</a:t>
            </a:r>
            <a:r>
              <a:rPr lang="en-US" dirty="0" smtClean="0"/>
              <a:t> </a:t>
            </a:r>
            <a:r>
              <a:rPr lang="fa-IR" dirty="0" smtClean="0">
                <a:cs typeface="B Nazanin" pitchFamily="2" charset="-78"/>
              </a:rPr>
              <a:t>نوعی</a:t>
            </a:r>
            <a:r>
              <a:rPr lang="en-US" dirty="0" smtClean="0">
                <a:cs typeface="B Nazanin" pitchFamily="2" charset="-78"/>
              </a:rPr>
              <a:t> </a:t>
            </a:r>
            <a:r>
              <a:rPr lang="fa-IR" dirty="0" smtClean="0">
                <a:cs typeface="B Nazanin" pitchFamily="2" charset="-78"/>
              </a:rPr>
              <a:t>از</a:t>
            </a:r>
            <a:r>
              <a:rPr lang="en-US" dirty="0" smtClean="0">
                <a:cs typeface="B Nazanin" pitchFamily="2" charset="-78"/>
              </a:rPr>
              <a:t> </a:t>
            </a:r>
            <a:r>
              <a:rPr lang="fa-IR" dirty="0" smtClean="0">
                <a:cs typeface="B Nazanin" pitchFamily="2" charset="-78"/>
              </a:rPr>
              <a:t>یادگیری</a:t>
            </a:r>
            <a:r>
              <a:rPr lang="en-US" dirty="0" smtClean="0">
                <a:cs typeface="B Nazanin" pitchFamily="2" charset="-78"/>
              </a:rPr>
              <a:t> </a:t>
            </a:r>
            <a:r>
              <a:rPr lang="fa-IR" dirty="0" smtClean="0">
                <a:cs typeface="B Nazanin" pitchFamily="2" charset="-78"/>
              </a:rPr>
              <a:t>تقویتی</a:t>
            </a:r>
            <a:r>
              <a:rPr lang="en-US" dirty="0" smtClean="0">
                <a:cs typeface="B Nazanin" pitchFamily="2" charset="-78"/>
              </a:rPr>
              <a:t> </a:t>
            </a:r>
            <a:r>
              <a:rPr lang="fa-IR" dirty="0" smtClean="0">
                <a:cs typeface="B Nazanin" pitchFamily="2" charset="-78"/>
              </a:rPr>
              <a:t>بدون</a:t>
            </a:r>
            <a:r>
              <a:rPr lang="en-US" dirty="0" smtClean="0">
                <a:cs typeface="B Nazanin" pitchFamily="2" charset="-78"/>
              </a:rPr>
              <a:t> </a:t>
            </a:r>
            <a:r>
              <a:rPr lang="fa-IR" dirty="0" smtClean="0">
                <a:cs typeface="B Nazanin" pitchFamily="2" charset="-78"/>
              </a:rPr>
              <a:t>مدل</a:t>
            </a:r>
            <a:r>
              <a:rPr lang="en-US" dirty="0" smtClean="0">
                <a:cs typeface="B Nazanin" pitchFamily="2" charset="-78"/>
              </a:rPr>
              <a:t> </a:t>
            </a:r>
            <a:r>
              <a:rPr lang="fa-IR" dirty="0" smtClean="0">
                <a:cs typeface="B Nazanin" pitchFamily="2" charset="-78"/>
              </a:rPr>
              <a:t>است</a:t>
            </a:r>
            <a:r>
              <a:rPr lang="en-US" dirty="0" smtClean="0">
                <a:cs typeface="B Nazanin" pitchFamily="2" charset="-78"/>
              </a:rPr>
              <a:t> </a:t>
            </a:r>
            <a:r>
              <a:rPr lang="fa-IR" dirty="0" smtClean="0">
                <a:cs typeface="B Nazanin" pitchFamily="2" charset="-78"/>
              </a:rPr>
              <a:t>که</a:t>
            </a:r>
            <a:r>
              <a:rPr lang="en-US" dirty="0" smtClean="0">
                <a:cs typeface="B Nazanin" pitchFamily="2" charset="-78"/>
              </a:rPr>
              <a:t> </a:t>
            </a:r>
            <a:r>
              <a:rPr lang="fa-IR" dirty="0" smtClean="0">
                <a:cs typeface="B Nazanin" pitchFamily="2" charset="-78"/>
              </a:rPr>
              <a:t>بر</a:t>
            </a:r>
            <a:r>
              <a:rPr lang="en-US" dirty="0" smtClean="0">
                <a:cs typeface="B Nazanin" pitchFamily="2" charset="-78"/>
              </a:rPr>
              <a:t> </a:t>
            </a:r>
            <a:r>
              <a:rPr lang="fa-IR" dirty="0" smtClean="0">
                <a:cs typeface="B Nazanin" pitchFamily="2" charset="-78"/>
              </a:rPr>
              <a:t>پایه</a:t>
            </a:r>
            <a:r>
              <a:rPr lang="en-US" dirty="0" smtClean="0">
                <a:cs typeface="B Nazanin" pitchFamily="2" charset="-78"/>
              </a:rPr>
              <a:t> </a:t>
            </a:r>
            <a:r>
              <a:rPr lang="fa-IR" dirty="0" smtClean="0">
                <a:cs typeface="B Nazanin" pitchFamily="2" charset="-78"/>
              </a:rPr>
              <a:t>برنامه</a:t>
            </a:r>
            <a:r>
              <a:rPr lang="en-US" dirty="0" smtClean="0">
                <a:cs typeface="B Nazanin" pitchFamily="2" charset="-78"/>
              </a:rPr>
              <a:t> </a:t>
            </a:r>
            <a:r>
              <a:rPr lang="fa-IR" dirty="0" smtClean="0">
                <a:cs typeface="B Nazanin" pitchFamily="2" charset="-78"/>
              </a:rPr>
              <a:t>ریزی</a:t>
            </a:r>
            <a:r>
              <a:rPr lang="en-US" dirty="0" smtClean="0">
                <a:cs typeface="B Nazanin" pitchFamily="2" charset="-78"/>
              </a:rPr>
              <a:t> </a:t>
            </a:r>
            <a:r>
              <a:rPr lang="fa-IR" dirty="0" smtClean="0">
                <a:cs typeface="B Nazanin" pitchFamily="2" charset="-78"/>
              </a:rPr>
              <a:t>پویای</a:t>
            </a:r>
            <a:r>
              <a:rPr lang="en-US" dirty="0" smtClean="0">
                <a:cs typeface="B Nazanin" pitchFamily="2" charset="-78"/>
              </a:rPr>
              <a:t> </a:t>
            </a:r>
            <a:r>
              <a:rPr lang="fa-IR" dirty="0" smtClean="0">
                <a:cs typeface="B Nazanin" pitchFamily="2" charset="-78"/>
              </a:rPr>
              <a:t>اتفاقی</a:t>
            </a:r>
            <a:r>
              <a:rPr lang="en-US" dirty="0" smtClean="0">
                <a:cs typeface="B Nazanin" pitchFamily="2" charset="-78"/>
              </a:rPr>
              <a:t> </a:t>
            </a:r>
            <a:r>
              <a:rPr lang="fa-IR" dirty="0" smtClean="0">
                <a:cs typeface="B Nazanin" pitchFamily="2" charset="-78"/>
              </a:rPr>
              <a:t>عمل</a:t>
            </a:r>
            <a:r>
              <a:rPr lang="en-US" dirty="0" smtClean="0">
                <a:cs typeface="B Nazanin" pitchFamily="2" charset="-78"/>
              </a:rPr>
              <a:t> </a:t>
            </a:r>
            <a:r>
              <a:rPr lang="fa-IR" dirty="0" smtClean="0">
                <a:cs typeface="B Nazanin" pitchFamily="2" charset="-78"/>
              </a:rPr>
              <a:t>می کند</a:t>
            </a:r>
            <a:r>
              <a:rPr lang="en-US" dirty="0" smtClean="0">
                <a:cs typeface="B Nazanin" pitchFamily="2" charset="-78"/>
              </a:rPr>
              <a:t>.</a:t>
            </a:r>
          </a:p>
          <a:p>
            <a:pPr algn="just" rtl="1"/>
            <a:endParaRPr lang="fa-IR" dirty="0" smtClean="0">
              <a:cs typeface="B Nazanin" pitchFamily="2" charset="-78"/>
            </a:endParaRPr>
          </a:p>
          <a:p>
            <a:pPr algn="just" rtl="1">
              <a:lnSpc>
                <a:spcPct val="90000"/>
              </a:lnSpc>
            </a:pPr>
            <a:r>
              <a:rPr lang="fa-IR" dirty="0" smtClean="0">
                <a:cs typeface="B Nazanin" pitchFamily="2" charset="-78"/>
              </a:rPr>
              <a:t>در</a:t>
            </a:r>
            <a:r>
              <a:rPr lang="en-US" dirty="0" smtClean="0">
                <a:cs typeface="B Nazanin" pitchFamily="2" charset="-78"/>
              </a:rPr>
              <a:t> </a:t>
            </a:r>
            <a:r>
              <a:rPr lang="fa-IR" dirty="0" smtClean="0">
                <a:cs typeface="B Nazanin" pitchFamily="2" charset="-78"/>
              </a:rPr>
              <a:t>یادگیری</a:t>
            </a:r>
            <a:r>
              <a:rPr lang="en-US" dirty="0" smtClean="0">
                <a:cs typeface="B Nazanin" pitchFamily="2" charset="-78"/>
              </a:rPr>
              <a:t> </a:t>
            </a:r>
            <a:r>
              <a:rPr lang="en-US" dirty="0" smtClean="0">
                <a:latin typeface="Times New Roman" pitchFamily="18" charset="0"/>
                <a:cs typeface="Times New Roman" pitchFamily="18" charset="0"/>
              </a:rPr>
              <a:t>Q –Learning </a:t>
            </a:r>
            <a:r>
              <a:rPr lang="fa-IR" dirty="0" smtClean="0">
                <a:cs typeface="B Nazanin" pitchFamily="2" charset="-78"/>
              </a:rPr>
              <a:t>بجای</a:t>
            </a:r>
            <a:r>
              <a:rPr lang="en-US" dirty="0" smtClean="0">
                <a:cs typeface="B Nazanin" pitchFamily="2" charset="-78"/>
              </a:rPr>
              <a:t> </a:t>
            </a:r>
            <a:r>
              <a:rPr lang="fa-IR" dirty="0" smtClean="0">
                <a:cs typeface="B Nazanin" pitchFamily="2" charset="-78"/>
              </a:rPr>
              <a:t>انجام</a:t>
            </a:r>
            <a:r>
              <a:rPr lang="en-US" dirty="0" smtClean="0">
                <a:cs typeface="B Nazanin" pitchFamily="2" charset="-78"/>
              </a:rPr>
              <a:t> </a:t>
            </a:r>
            <a:r>
              <a:rPr lang="fa-IR" dirty="0" smtClean="0">
                <a:cs typeface="B Nazanin" pitchFamily="2" charset="-78"/>
              </a:rPr>
              <a:t>یک</a:t>
            </a:r>
            <a:r>
              <a:rPr lang="en-US" dirty="0" smtClean="0">
                <a:cs typeface="B Nazanin" pitchFamily="2" charset="-78"/>
              </a:rPr>
              <a:t> </a:t>
            </a:r>
            <a:r>
              <a:rPr lang="fa-IR" dirty="0" smtClean="0">
                <a:cs typeface="B Nazanin" pitchFamily="2" charset="-78"/>
              </a:rPr>
              <a:t>نگاشت</a:t>
            </a:r>
            <a:r>
              <a:rPr lang="en-US" dirty="0" smtClean="0">
                <a:cs typeface="B Nazanin" pitchFamily="2" charset="-78"/>
              </a:rPr>
              <a:t> </a:t>
            </a:r>
            <a:r>
              <a:rPr lang="fa-IR" dirty="0" smtClean="0">
                <a:cs typeface="B Nazanin" pitchFamily="2" charset="-78"/>
              </a:rPr>
              <a:t>از</a:t>
            </a:r>
            <a:r>
              <a:rPr lang="en-US" dirty="0" smtClean="0">
                <a:cs typeface="B Nazanin" pitchFamily="2" charset="-78"/>
              </a:rPr>
              <a:t> </a:t>
            </a:r>
            <a:r>
              <a:rPr lang="en-US" dirty="0" smtClean="0">
                <a:latin typeface="Times New Roman" pitchFamily="18" charset="0"/>
                <a:cs typeface="Times New Roman" pitchFamily="18" charset="0"/>
              </a:rPr>
              <a:t>States</a:t>
            </a:r>
            <a:r>
              <a:rPr lang="en-US" dirty="0" smtClean="0">
                <a:cs typeface="B Nazanin" pitchFamily="2" charset="-78"/>
              </a:rPr>
              <a:t> </a:t>
            </a:r>
            <a:r>
              <a:rPr lang="fa-IR" dirty="0" smtClean="0">
                <a:cs typeface="B Nazanin" pitchFamily="2" charset="-78"/>
              </a:rPr>
              <a:t>به</a:t>
            </a:r>
            <a:r>
              <a:rPr lang="en-US" dirty="0" smtClean="0">
                <a:cs typeface="B Nazanin" pitchFamily="2" charset="-78"/>
              </a:rPr>
              <a:t> </a:t>
            </a:r>
            <a:r>
              <a:rPr lang="fa-IR" dirty="0" smtClean="0">
                <a:cs typeface="B Nazanin" pitchFamily="2" charset="-78"/>
              </a:rPr>
              <a:t>مقادیر</a:t>
            </a:r>
            <a:r>
              <a:rPr lang="en-US" dirty="0" smtClean="0">
                <a:cs typeface="B Nazanin" pitchFamily="2" charset="-78"/>
              </a:rPr>
              <a:t> </a:t>
            </a:r>
            <a:r>
              <a:rPr lang="fa-IR" dirty="0" smtClean="0">
                <a:cs typeface="B Nazanin" pitchFamily="2" charset="-78"/>
              </a:rPr>
              <a:t>حالتها،</a:t>
            </a:r>
            <a:r>
              <a:rPr lang="en-US" dirty="0" smtClean="0">
                <a:cs typeface="B Nazanin" pitchFamily="2" charset="-78"/>
              </a:rPr>
              <a:t> </a:t>
            </a:r>
            <a:r>
              <a:rPr lang="fa-IR" dirty="0" smtClean="0">
                <a:cs typeface="B Nazanin" pitchFamily="2" charset="-78"/>
              </a:rPr>
              <a:t>نگاشتی</a:t>
            </a:r>
            <a:r>
              <a:rPr lang="en-US" dirty="0" smtClean="0">
                <a:cs typeface="B Nazanin" pitchFamily="2" charset="-78"/>
              </a:rPr>
              <a:t> </a:t>
            </a:r>
            <a:r>
              <a:rPr lang="fa-IR" dirty="0" smtClean="0">
                <a:cs typeface="B Nazanin" pitchFamily="2" charset="-78"/>
              </a:rPr>
              <a:t>از</a:t>
            </a:r>
            <a:r>
              <a:rPr lang="en-US" dirty="0" smtClean="0">
                <a:cs typeface="B Nazanin" pitchFamily="2" charset="-78"/>
              </a:rPr>
              <a:t> </a:t>
            </a:r>
            <a:r>
              <a:rPr lang="fa-IR" dirty="0" smtClean="0">
                <a:cs typeface="B Nazanin" pitchFamily="2" charset="-78"/>
              </a:rPr>
              <a:t>زوج</a:t>
            </a:r>
            <a:r>
              <a:rPr lang="en-US" dirty="0" smtClean="0">
                <a:cs typeface="B Nazanin" pitchFamily="2" charset="-78"/>
              </a:rPr>
              <a:t> </a:t>
            </a:r>
            <a:r>
              <a:rPr lang="en-US" dirty="0" smtClean="0">
                <a:latin typeface="Times New Roman" pitchFamily="18" charset="0"/>
                <a:cs typeface="Times New Roman" pitchFamily="18" charset="0"/>
              </a:rPr>
              <a:t>state/action</a:t>
            </a:r>
            <a:r>
              <a:rPr lang="en-US" dirty="0" smtClean="0">
                <a:cs typeface="B Nazanin" pitchFamily="2" charset="-78"/>
              </a:rPr>
              <a:t> </a:t>
            </a:r>
            <a:r>
              <a:rPr lang="fa-IR" dirty="0" smtClean="0">
                <a:cs typeface="B Nazanin" pitchFamily="2" charset="-78"/>
              </a:rPr>
              <a:t>به</a:t>
            </a:r>
            <a:r>
              <a:rPr lang="en-US" dirty="0" smtClean="0">
                <a:cs typeface="B Nazanin" pitchFamily="2" charset="-78"/>
              </a:rPr>
              <a:t> </a:t>
            </a:r>
            <a:r>
              <a:rPr lang="fa-IR" dirty="0" smtClean="0">
                <a:cs typeface="B Nazanin" pitchFamily="2" charset="-78"/>
              </a:rPr>
              <a:t>مقادیری</a:t>
            </a:r>
            <a:r>
              <a:rPr lang="en-US" dirty="0" smtClean="0">
                <a:cs typeface="B Nazanin" pitchFamily="2" charset="-78"/>
              </a:rPr>
              <a:t> </a:t>
            </a:r>
            <a:r>
              <a:rPr lang="fa-IR" dirty="0" smtClean="0">
                <a:cs typeface="B Nazanin" pitchFamily="2" charset="-78"/>
              </a:rPr>
              <a:t>که</a:t>
            </a:r>
            <a:r>
              <a:rPr lang="en-US" dirty="0" smtClean="0">
                <a:cs typeface="B Nazanin" pitchFamily="2" charset="-78"/>
              </a:rPr>
              <a:t> </a:t>
            </a:r>
            <a:r>
              <a:rPr lang="en-US" dirty="0" smtClean="0">
                <a:latin typeface="Times New Roman" pitchFamily="18" charset="0"/>
                <a:cs typeface="Times New Roman" pitchFamily="18" charset="0"/>
              </a:rPr>
              <a:t>Q-v</a:t>
            </a:r>
            <a:r>
              <a:rPr lang="en-US" dirty="0" smtClean="0">
                <a:latin typeface="Times New Roman" pitchFamily="18" charset="0"/>
                <a:cs typeface="B Nazanin" pitchFamily="2" charset="-78"/>
              </a:rPr>
              <a:t>alu</a:t>
            </a:r>
            <a:r>
              <a:rPr lang="en-US" dirty="0" smtClean="0">
                <a:cs typeface="B Nazanin" pitchFamily="2" charset="-78"/>
              </a:rPr>
              <a:t>e </a:t>
            </a:r>
            <a:r>
              <a:rPr lang="fa-IR" dirty="0" smtClean="0">
                <a:cs typeface="B Nazanin" pitchFamily="2" charset="-78"/>
              </a:rPr>
              <a:t>نامیده</a:t>
            </a:r>
            <a:r>
              <a:rPr lang="en-US" dirty="0" smtClean="0">
                <a:cs typeface="B Nazanin" pitchFamily="2" charset="-78"/>
              </a:rPr>
              <a:t> </a:t>
            </a:r>
            <a:r>
              <a:rPr lang="fa-IR" dirty="0" smtClean="0">
                <a:cs typeface="B Nazanin" pitchFamily="2" charset="-78"/>
              </a:rPr>
              <a:t>می شوند</a:t>
            </a:r>
            <a:r>
              <a:rPr lang="en-US" dirty="0" smtClean="0">
                <a:cs typeface="B Nazanin" pitchFamily="2" charset="-78"/>
              </a:rPr>
              <a:t> </a:t>
            </a:r>
            <a:r>
              <a:rPr lang="fa-IR" dirty="0" smtClean="0">
                <a:cs typeface="B Nazanin" pitchFamily="2" charset="-78"/>
              </a:rPr>
              <a:t>انجام</a:t>
            </a:r>
            <a:r>
              <a:rPr lang="en-US" dirty="0" smtClean="0">
                <a:cs typeface="B Nazanin" pitchFamily="2" charset="-78"/>
              </a:rPr>
              <a:t> </a:t>
            </a:r>
            <a:r>
              <a:rPr lang="fa-IR" dirty="0" smtClean="0">
                <a:cs typeface="B Nazanin" pitchFamily="2" charset="-78"/>
              </a:rPr>
              <a:t>می گردد</a:t>
            </a:r>
            <a:r>
              <a:rPr lang="en-US" dirty="0" smtClean="0">
                <a:cs typeface="B Nazanin" pitchFamily="2" charset="-78"/>
              </a:rPr>
              <a:t>.</a:t>
            </a:r>
            <a:endParaRPr lang="fa-IR" dirty="0" smtClean="0">
              <a:cs typeface="B Nazanin" pitchFamily="2" charset="-78"/>
            </a:endParaRPr>
          </a:p>
          <a:p>
            <a:pPr algn="just" rtl="1">
              <a:lnSpc>
                <a:spcPct val="90000"/>
              </a:lnSpc>
              <a:buNone/>
            </a:pPr>
            <a:endParaRPr lang="en-US" dirty="0" smtClean="0">
              <a:cs typeface="B Nazanin" pitchFamily="2" charset="-78"/>
            </a:endParaRPr>
          </a:p>
          <a:p>
            <a:pPr algn="just" rtl="1">
              <a:lnSpc>
                <a:spcPct val="90000"/>
              </a:lnSpc>
            </a:pPr>
            <a:r>
              <a:rPr lang="en-US" dirty="0" smtClean="0">
                <a:latin typeface="Times New Roman" pitchFamily="18" charset="0"/>
                <a:cs typeface="Times New Roman" pitchFamily="18" charset="0"/>
              </a:rPr>
              <a:t>Q-Function</a:t>
            </a:r>
          </a:p>
          <a:p>
            <a:pPr lvl="1" algn="just" rtl="1">
              <a:lnSpc>
                <a:spcPct val="90000"/>
              </a:lnSpc>
            </a:pPr>
            <a:r>
              <a:rPr lang="fa-IR" sz="2400" dirty="0" smtClean="0">
                <a:cs typeface="B Nazanin" pitchFamily="2" charset="-78"/>
              </a:rPr>
              <a:t>به</a:t>
            </a:r>
            <a:r>
              <a:rPr lang="en-US" sz="2400" dirty="0" smtClean="0">
                <a:cs typeface="B Nazanin" pitchFamily="2" charset="-78"/>
              </a:rPr>
              <a:t> </a:t>
            </a:r>
            <a:r>
              <a:rPr lang="fa-IR" sz="2400" dirty="0" smtClean="0">
                <a:cs typeface="B Nazanin" pitchFamily="2" charset="-78"/>
              </a:rPr>
              <a:t>هرزوج</a:t>
            </a:r>
            <a:r>
              <a:rPr lang="en-US" sz="2400" dirty="0" smtClean="0">
                <a:cs typeface="B Nazanin" pitchFamily="2" charset="-78"/>
              </a:rPr>
              <a:t> </a:t>
            </a:r>
            <a:r>
              <a:rPr lang="en-US" sz="2400" b="1" dirty="0" smtClean="0">
                <a:cs typeface="B Nazanin" pitchFamily="2" charset="-78"/>
              </a:rPr>
              <a:t>&gt; </a:t>
            </a:r>
            <a:r>
              <a:rPr lang="fa-IR" sz="2400" b="1" dirty="0" smtClean="0">
                <a:cs typeface="B Nazanin" pitchFamily="2" charset="-78"/>
              </a:rPr>
              <a:t>حالت</a:t>
            </a:r>
            <a:r>
              <a:rPr lang="en-US" sz="2400" b="1" dirty="0" smtClean="0">
                <a:cs typeface="B Nazanin" pitchFamily="2" charset="-78"/>
              </a:rPr>
              <a:t> </a:t>
            </a:r>
            <a:r>
              <a:rPr lang="fa-IR" sz="2400" b="1" dirty="0" smtClean="0">
                <a:cs typeface="B Nazanin" pitchFamily="2" charset="-78"/>
              </a:rPr>
              <a:t>،</a:t>
            </a:r>
            <a:r>
              <a:rPr lang="en-US" sz="2400" b="1" dirty="0" smtClean="0">
                <a:cs typeface="B Nazanin" pitchFamily="2" charset="-78"/>
              </a:rPr>
              <a:t> </a:t>
            </a:r>
            <a:r>
              <a:rPr lang="fa-IR" sz="2400" b="1" dirty="0" smtClean="0">
                <a:cs typeface="B Nazanin" pitchFamily="2" charset="-78"/>
              </a:rPr>
              <a:t>عمل</a:t>
            </a:r>
            <a:r>
              <a:rPr lang="en-US" sz="2400" b="1" dirty="0" smtClean="0">
                <a:cs typeface="B Nazanin" pitchFamily="2" charset="-78"/>
              </a:rPr>
              <a:t>&lt;</a:t>
            </a:r>
            <a:r>
              <a:rPr lang="en-US" sz="2400" dirty="0" smtClean="0">
                <a:cs typeface="B Nazanin" pitchFamily="2" charset="-78"/>
              </a:rPr>
              <a:t> </a:t>
            </a:r>
            <a:r>
              <a:rPr lang="fa-IR" sz="2400" dirty="0" smtClean="0">
                <a:cs typeface="B Nazanin" pitchFamily="2" charset="-78"/>
              </a:rPr>
              <a:t>یک</a:t>
            </a:r>
            <a:r>
              <a:rPr lang="en-US" sz="2400" dirty="0" smtClean="0">
                <a:cs typeface="B Nazanin" pitchFamily="2" charset="-78"/>
              </a:rPr>
              <a:t> </a:t>
            </a:r>
            <a:r>
              <a:rPr lang="fa-IR" sz="2400" dirty="0" smtClean="0">
                <a:cs typeface="B Nazanin" pitchFamily="2" charset="-78"/>
              </a:rPr>
              <a:t>مقدار</a:t>
            </a:r>
            <a:r>
              <a:rPr lang="en-US" sz="2400" dirty="0" smtClean="0">
                <a:cs typeface="B Nazanin" pitchFamily="2" charset="-78"/>
              </a:rPr>
              <a:t> </a:t>
            </a:r>
            <a:r>
              <a:rPr lang="en-US" sz="2400" dirty="0" smtClean="0">
                <a:latin typeface="Times New Roman" pitchFamily="18" charset="0"/>
                <a:cs typeface="Times New Roman" pitchFamily="18" charset="0"/>
              </a:rPr>
              <a:t>Q(</a:t>
            </a:r>
            <a:r>
              <a:rPr lang="en-US" sz="2400" dirty="0" err="1" smtClean="0">
                <a:latin typeface="Times New Roman" pitchFamily="18" charset="0"/>
                <a:cs typeface="Times New Roman" pitchFamily="18" charset="0"/>
              </a:rPr>
              <a:t>s,a</a:t>
            </a:r>
            <a:r>
              <a:rPr lang="en-US" sz="2400" dirty="0" smtClean="0">
                <a:latin typeface="Times New Roman" pitchFamily="18" charset="0"/>
                <a:cs typeface="Times New Roman" pitchFamily="18" charset="0"/>
              </a:rPr>
              <a:t>)</a:t>
            </a:r>
            <a:r>
              <a:rPr lang="en-US" sz="2400" dirty="0" smtClean="0">
                <a:cs typeface="B Nazanin" pitchFamily="2" charset="-78"/>
              </a:rPr>
              <a:t> </a:t>
            </a:r>
            <a:r>
              <a:rPr lang="fa-IR" sz="2400" dirty="0" smtClean="0">
                <a:cs typeface="B Nazanin" pitchFamily="2" charset="-78"/>
              </a:rPr>
              <a:t>نسبت</a:t>
            </a:r>
            <a:r>
              <a:rPr lang="en-US" sz="2400" dirty="0" smtClean="0">
                <a:cs typeface="B Nazanin" pitchFamily="2" charset="-78"/>
              </a:rPr>
              <a:t> </a:t>
            </a:r>
            <a:r>
              <a:rPr lang="fa-IR" sz="2400" dirty="0" smtClean="0">
                <a:cs typeface="B Nazanin" pitchFamily="2" charset="-78"/>
              </a:rPr>
              <a:t>داده</a:t>
            </a:r>
            <a:r>
              <a:rPr lang="en-US" sz="2400" dirty="0" smtClean="0">
                <a:cs typeface="B Nazanin" pitchFamily="2" charset="-78"/>
              </a:rPr>
              <a:t> </a:t>
            </a:r>
            <a:r>
              <a:rPr lang="fa-IR" sz="2400" dirty="0" smtClean="0">
                <a:cs typeface="B Nazanin" pitchFamily="2" charset="-78"/>
              </a:rPr>
              <a:t>می شود</a:t>
            </a:r>
            <a:r>
              <a:rPr lang="en-US" sz="2400" dirty="0" smtClean="0">
                <a:cs typeface="B Nazanin" pitchFamily="2" charset="-78"/>
              </a:rPr>
              <a:t>. </a:t>
            </a:r>
            <a:r>
              <a:rPr lang="fa-IR" sz="2400" dirty="0" smtClean="0">
                <a:cs typeface="B Nazanin" pitchFamily="2" charset="-78"/>
              </a:rPr>
              <a:t>این</a:t>
            </a:r>
            <a:r>
              <a:rPr lang="en-US" sz="2400" dirty="0" smtClean="0">
                <a:cs typeface="B Nazanin" pitchFamily="2" charset="-78"/>
              </a:rPr>
              <a:t> </a:t>
            </a:r>
            <a:r>
              <a:rPr lang="fa-IR" sz="2400" dirty="0" smtClean="0">
                <a:cs typeface="B Nazanin" pitchFamily="2" charset="-78"/>
              </a:rPr>
              <a:t>مقدار</a:t>
            </a:r>
            <a:r>
              <a:rPr lang="en-US" sz="2400" dirty="0" smtClean="0">
                <a:cs typeface="B Nazanin" pitchFamily="2" charset="-78"/>
              </a:rPr>
              <a:t> </a:t>
            </a:r>
            <a:r>
              <a:rPr lang="fa-IR" sz="2400" dirty="0" smtClean="0">
                <a:cs typeface="B Nazanin" pitchFamily="2" charset="-78"/>
              </a:rPr>
              <a:t>عبارت</a:t>
            </a:r>
            <a:r>
              <a:rPr lang="en-US" sz="2400" dirty="0" smtClean="0">
                <a:cs typeface="B Nazanin" pitchFamily="2" charset="-78"/>
              </a:rPr>
              <a:t> </a:t>
            </a:r>
            <a:r>
              <a:rPr lang="fa-IR" sz="2400" dirty="0" smtClean="0">
                <a:cs typeface="B Nazanin" pitchFamily="2" charset="-78"/>
              </a:rPr>
              <a:t>است</a:t>
            </a:r>
            <a:r>
              <a:rPr lang="en-US" sz="2400" dirty="0" smtClean="0">
                <a:cs typeface="B Nazanin" pitchFamily="2" charset="-78"/>
              </a:rPr>
              <a:t> </a:t>
            </a:r>
            <a:r>
              <a:rPr lang="fa-IR" sz="2400" dirty="0" smtClean="0">
                <a:cs typeface="B Nazanin" pitchFamily="2" charset="-78"/>
              </a:rPr>
              <a:t>از</a:t>
            </a:r>
            <a:r>
              <a:rPr lang="en-US" sz="2400" dirty="0" smtClean="0">
                <a:cs typeface="B Nazanin" pitchFamily="2" charset="-78"/>
              </a:rPr>
              <a:t> </a:t>
            </a:r>
            <a:r>
              <a:rPr lang="fa-IR" sz="2400" dirty="0" smtClean="0">
                <a:cs typeface="B Nazanin" pitchFamily="2" charset="-78"/>
              </a:rPr>
              <a:t>مجموع</a:t>
            </a:r>
            <a:r>
              <a:rPr lang="en-US" sz="2400" dirty="0" smtClean="0">
                <a:cs typeface="B Nazanin" pitchFamily="2" charset="-78"/>
              </a:rPr>
              <a:t> </a:t>
            </a:r>
            <a:r>
              <a:rPr lang="fa-IR" sz="2400" dirty="0" smtClean="0">
                <a:cs typeface="B Nazanin" pitchFamily="2" charset="-78"/>
              </a:rPr>
              <a:t>پاداشهای</a:t>
            </a:r>
            <a:r>
              <a:rPr lang="en-US" sz="2400" dirty="0" smtClean="0">
                <a:cs typeface="B Nazanin" pitchFamily="2" charset="-78"/>
              </a:rPr>
              <a:t> </a:t>
            </a:r>
            <a:r>
              <a:rPr lang="fa-IR" sz="2400" dirty="0" smtClean="0">
                <a:cs typeface="B Nazanin" pitchFamily="2" charset="-78"/>
              </a:rPr>
              <a:t>دریافت</a:t>
            </a:r>
            <a:r>
              <a:rPr lang="en-US" sz="2400" dirty="0" smtClean="0">
                <a:cs typeface="B Nazanin" pitchFamily="2" charset="-78"/>
              </a:rPr>
              <a:t> </a:t>
            </a:r>
            <a:r>
              <a:rPr lang="fa-IR" sz="2400" dirty="0" smtClean="0">
                <a:cs typeface="B Nazanin" pitchFamily="2" charset="-78"/>
              </a:rPr>
              <a:t>شده</a:t>
            </a:r>
            <a:r>
              <a:rPr lang="en-US" sz="2400" dirty="0" smtClean="0">
                <a:cs typeface="B Nazanin" pitchFamily="2" charset="-78"/>
              </a:rPr>
              <a:t> </a:t>
            </a:r>
            <a:r>
              <a:rPr lang="fa-IR" sz="2400" dirty="0" smtClean="0">
                <a:cs typeface="B Nazanin" pitchFamily="2" charset="-78"/>
              </a:rPr>
              <a:t>وقتی</a:t>
            </a:r>
            <a:r>
              <a:rPr lang="en-US" sz="2400" dirty="0" smtClean="0">
                <a:cs typeface="B Nazanin" pitchFamily="2" charset="-78"/>
              </a:rPr>
              <a:t> </a:t>
            </a:r>
            <a:r>
              <a:rPr lang="fa-IR" sz="2400" dirty="0" smtClean="0">
                <a:cs typeface="B Nazanin" pitchFamily="2" charset="-78"/>
              </a:rPr>
              <a:t>که</a:t>
            </a:r>
            <a:r>
              <a:rPr lang="en-US" sz="2400" dirty="0" smtClean="0">
                <a:cs typeface="B Nazanin" pitchFamily="2" charset="-78"/>
              </a:rPr>
              <a:t> </a:t>
            </a:r>
            <a:r>
              <a:rPr lang="fa-IR" sz="2400" dirty="0" smtClean="0">
                <a:cs typeface="B Nazanin" pitchFamily="2" charset="-78"/>
              </a:rPr>
              <a:t>از</a:t>
            </a:r>
            <a:r>
              <a:rPr lang="en-US" sz="2400" dirty="0" smtClean="0">
                <a:cs typeface="B Nazanin" pitchFamily="2" charset="-78"/>
              </a:rPr>
              <a:t> </a:t>
            </a:r>
            <a:r>
              <a:rPr lang="fa-IR" sz="2400" dirty="0" smtClean="0">
                <a:cs typeface="B Nazanin" pitchFamily="2" charset="-78"/>
              </a:rPr>
              <a:t>حالت</a:t>
            </a:r>
            <a:r>
              <a:rPr lang="en-US" sz="2400" dirty="0" smtClean="0">
                <a:cs typeface="B Nazanin" pitchFamily="2" charset="-78"/>
              </a:rPr>
              <a:t> </a:t>
            </a:r>
            <a:r>
              <a:rPr lang="en-US" sz="2400" dirty="0" smtClean="0">
                <a:latin typeface="Times New Roman" pitchFamily="18" charset="0"/>
                <a:cs typeface="Times New Roman" pitchFamily="18" charset="0"/>
              </a:rPr>
              <a:t>s</a:t>
            </a:r>
            <a:r>
              <a:rPr lang="en-US" sz="2400" dirty="0" smtClean="0">
                <a:cs typeface="B Nazanin" pitchFamily="2" charset="-78"/>
              </a:rPr>
              <a:t> </a:t>
            </a:r>
            <a:r>
              <a:rPr lang="fa-IR" sz="2400" dirty="0" smtClean="0">
                <a:cs typeface="B Nazanin" pitchFamily="2" charset="-78"/>
              </a:rPr>
              <a:t>شروع</a:t>
            </a:r>
            <a:r>
              <a:rPr lang="en-US" sz="2400" dirty="0" smtClean="0">
                <a:cs typeface="B Nazanin" pitchFamily="2" charset="-78"/>
              </a:rPr>
              <a:t> </a:t>
            </a:r>
            <a:r>
              <a:rPr lang="fa-IR" sz="2400" dirty="0" smtClean="0">
                <a:cs typeface="B Nazanin" pitchFamily="2" charset="-78"/>
              </a:rPr>
              <a:t>و</a:t>
            </a:r>
            <a:r>
              <a:rPr lang="en-US" sz="2400" dirty="0" smtClean="0">
                <a:cs typeface="B Nazanin" pitchFamily="2" charset="-78"/>
              </a:rPr>
              <a:t> </a:t>
            </a:r>
            <a:r>
              <a:rPr lang="fa-IR" sz="2400" dirty="0" smtClean="0">
                <a:cs typeface="B Nazanin" pitchFamily="2" charset="-78"/>
              </a:rPr>
              <a:t>عمل</a:t>
            </a:r>
            <a:r>
              <a:rPr lang="en-US" sz="2400" dirty="0" smtClean="0">
                <a:cs typeface="B Nazanin" pitchFamily="2" charset="-78"/>
              </a:rPr>
              <a:t>  </a:t>
            </a:r>
            <a:r>
              <a:rPr lang="en-US" sz="2400" dirty="0" smtClean="0">
                <a:latin typeface="Times New Roman" pitchFamily="18" charset="0"/>
                <a:cs typeface="B Nazanin" pitchFamily="2" charset="-78"/>
              </a:rPr>
              <a:t>a</a:t>
            </a:r>
            <a:r>
              <a:rPr lang="en-US" sz="2400" dirty="0" smtClean="0">
                <a:cs typeface="B Nazanin" pitchFamily="2" charset="-78"/>
              </a:rPr>
              <a:t> </a:t>
            </a:r>
            <a:r>
              <a:rPr lang="fa-IR" sz="2400" dirty="0" smtClean="0">
                <a:cs typeface="B Nazanin" pitchFamily="2" charset="-78"/>
              </a:rPr>
              <a:t>را</a:t>
            </a:r>
            <a:r>
              <a:rPr lang="en-US" sz="2400" dirty="0" smtClean="0">
                <a:cs typeface="B Nazanin" pitchFamily="2" charset="-78"/>
              </a:rPr>
              <a:t> </a:t>
            </a:r>
            <a:r>
              <a:rPr lang="fa-IR" sz="2400" dirty="0" smtClean="0">
                <a:cs typeface="B Nazanin" pitchFamily="2" charset="-78"/>
              </a:rPr>
              <a:t>انجام</a:t>
            </a:r>
            <a:r>
              <a:rPr lang="en-US" sz="2400" dirty="0" smtClean="0">
                <a:cs typeface="B Nazanin" pitchFamily="2" charset="-78"/>
              </a:rPr>
              <a:t> </a:t>
            </a:r>
            <a:r>
              <a:rPr lang="fa-IR" sz="2400" dirty="0" smtClean="0">
                <a:cs typeface="B Nazanin" pitchFamily="2" charset="-78"/>
              </a:rPr>
              <a:t>وبدنبال</a:t>
            </a:r>
            <a:r>
              <a:rPr lang="en-US" sz="2400" dirty="0" smtClean="0">
                <a:cs typeface="B Nazanin" pitchFamily="2" charset="-78"/>
              </a:rPr>
              <a:t> </a:t>
            </a:r>
            <a:r>
              <a:rPr lang="fa-IR" sz="2400" dirty="0" smtClean="0">
                <a:cs typeface="B Nazanin" pitchFamily="2" charset="-78"/>
              </a:rPr>
              <a:t>آن</a:t>
            </a:r>
            <a:r>
              <a:rPr lang="en-US" sz="2400" dirty="0" smtClean="0">
                <a:cs typeface="B Nazanin" pitchFamily="2" charset="-78"/>
              </a:rPr>
              <a:t> </a:t>
            </a:r>
            <a:r>
              <a:rPr lang="fa-IR" sz="2400" dirty="0" smtClean="0">
                <a:cs typeface="B Nazanin" pitchFamily="2" charset="-78"/>
              </a:rPr>
              <a:t>سیاست موجود</a:t>
            </a:r>
            <a:r>
              <a:rPr lang="en-US" sz="2400" dirty="0" smtClean="0">
                <a:cs typeface="B Nazanin" pitchFamily="2" charset="-78"/>
              </a:rPr>
              <a:t>  </a:t>
            </a:r>
            <a:r>
              <a:rPr lang="fa-IR" sz="2400" dirty="0" smtClean="0">
                <a:cs typeface="B Nazanin" pitchFamily="2" charset="-78"/>
              </a:rPr>
              <a:t>را</a:t>
            </a:r>
            <a:r>
              <a:rPr lang="en-US" sz="2400" dirty="0" smtClean="0">
                <a:cs typeface="B Nazanin" pitchFamily="2" charset="-78"/>
              </a:rPr>
              <a:t> </a:t>
            </a:r>
            <a:r>
              <a:rPr lang="fa-IR" sz="2400" dirty="0" smtClean="0">
                <a:cs typeface="B Nazanin" pitchFamily="2" charset="-78"/>
              </a:rPr>
              <a:t>دنبال</a:t>
            </a:r>
            <a:r>
              <a:rPr lang="en-US" sz="2400" dirty="0" smtClean="0">
                <a:cs typeface="B Nazanin" pitchFamily="2" charset="-78"/>
              </a:rPr>
              <a:t> </a:t>
            </a:r>
            <a:r>
              <a:rPr lang="fa-IR" sz="2400" dirty="0" smtClean="0">
                <a:cs typeface="B Nazanin" pitchFamily="2" charset="-78"/>
              </a:rPr>
              <a:t>کرده</a:t>
            </a:r>
            <a:r>
              <a:rPr lang="en-US" sz="2400" dirty="0" smtClean="0">
                <a:cs typeface="B Nazanin" pitchFamily="2" charset="-78"/>
              </a:rPr>
              <a:t> </a:t>
            </a:r>
            <a:r>
              <a:rPr lang="fa-IR" sz="2400" dirty="0" smtClean="0">
                <a:cs typeface="B Nazanin" pitchFamily="2" charset="-78"/>
              </a:rPr>
              <a:t>باشیم</a:t>
            </a:r>
            <a:r>
              <a:rPr lang="en-US" sz="2400" dirty="0" smtClean="0">
                <a:cs typeface="B Nazanin" pitchFamily="2" charset="-78"/>
              </a:rPr>
              <a:t>.</a:t>
            </a:r>
          </a:p>
          <a:p>
            <a:pPr algn="just" rtl="1"/>
            <a:endParaRPr lang="en-US" dirty="0" smtClean="0">
              <a:cs typeface="B Nazanin" pitchFamily="2" charset="-78"/>
            </a:endParaRPr>
          </a:p>
          <a:p>
            <a:pPr algn="just" rtl="1"/>
            <a:endParaRPr lang="en-US" dirty="0"/>
          </a:p>
        </p:txBody>
      </p:sp>
      <p:sp>
        <p:nvSpPr>
          <p:cNvPr id="5" name="Rectangle 4"/>
          <p:cNvSpPr/>
          <p:nvPr/>
        </p:nvSpPr>
        <p:spPr>
          <a:xfrm>
            <a:off x="241092" y="6160532"/>
            <a:ext cx="402674" cy="369332"/>
          </a:xfrm>
          <a:prstGeom prst="rect">
            <a:avLst/>
          </a:prstGeom>
        </p:spPr>
        <p:txBody>
          <a:bodyPr wrap="none">
            <a:spAutoFit/>
          </a:bodyPr>
          <a:lstStyle/>
          <a:p>
            <a:r>
              <a:rPr lang="fa-IR" dirty="0">
                <a:cs typeface="B Nazanin" pitchFamily="2" charset="-78"/>
              </a:rPr>
              <a:t>2</a:t>
            </a:r>
            <a:r>
              <a:rPr lang="fa-IR" dirty="0" smtClean="0">
                <a:cs typeface="B Nazanin" pitchFamily="2" charset="-78"/>
              </a:rPr>
              <a:t>0</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Q-learning</a:t>
            </a:r>
            <a:endParaRPr lang="en-US" sz="4000" dirty="0"/>
          </a:p>
        </p:txBody>
      </p:sp>
      <p:sp>
        <p:nvSpPr>
          <p:cNvPr id="3" name="Content Placeholder 2"/>
          <p:cNvSpPr>
            <a:spLocks noGrp="1"/>
          </p:cNvSpPr>
          <p:nvPr>
            <p:ph idx="1"/>
          </p:nvPr>
        </p:nvSpPr>
        <p:spPr/>
        <p:txBody>
          <a:bodyPr/>
          <a:lstStyle/>
          <a:p>
            <a:pPr algn="just" rtl="1"/>
            <a:r>
              <a:rPr lang="fa-IR" dirty="0" smtClean="0">
                <a:cs typeface="B Nazanin" pitchFamily="2" charset="-78"/>
              </a:rPr>
              <a:t>برای</a:t>
            </a:r>
            <a:r>
              <a:rPr lang="en-US" dirty="0" smtClean="0">
                <a:cs typeface="B Nazanin" pitchFamily="2" charset="-78"/>
              </a:rPr>
              <a:t> </a:t>
            </a:r>
            <a:r>
              <a:rPr lang="fa-IR" dirty="0" smtClean="0">
                <a:cs typeface="B Nazanin" pitchFamily="2" charset="-78"/>
              </a:rPr>
              <a:t>یادگیری</a:t>
            </a:r>
            <a:r>
              <a:rPr lang="en-US" dirty="0" smtClean="0">
                <a:cs typeface="B Nazanin" pitchFamily="2" charset="-78"/>
              </a:rPr>
              <a:t> </a:t>
            </a:r>
            <a:r>
              <a:rPr lang="fa-IR" dirty="0" smtClean="0">
                <a:cs typeface="B Nazanin" pitchFamily="2" charset="-78"/>
              </a:rPr>
              <a:t>تابع</a:t>
            </a:r>
            <a:r>
              <a:rPr lang="en-US" dirty="0" smtClean="0">
                <a:cs typeface="B Nazanin" pitchFamily="2" charset="-78"/>
              </a:rPr>
              <a:t> </a:t>
            </a:r>
            <a:r>
              <a:rPr lang="en-US" dirty="0" smtClean="0">
                <a:latin typeface="Times New Roman" pitchFamily="18" charset="0"/>
                <a:cs typeface="B Nazanin" pitchFamily="2" charset="-78"/>
              </a:rPr>
              <a:t>Q</a:t>
            </a:r>
            <a:r>
              <a:rPr lang="en-US" dirty="0" smtClean="0">
                <a:cs typeface="B Nazanin" pitchFamily="2" charset="-78"/>
              </a:rPr>
              <a:t> </a:t>
            </a:r>
            <a:r>
              <a:rPr lang="fa-IR" dirty="0" smtClean="0">
                <a:cs typeface="B Nazanin" pitchFamily="2" charset="-78"/>
              </a:rPr>
              <a:t>میتوان</a:t>
            </a:r>
            <a:r>
              <a:rPr lang="en-US" dirty="0" smtClean="0">
                <a:cs typeface="B Nazanin" pitchFamily="2" charset="-78"/>
              </a:rPr>
              <a:t> </a:t>
            </a:r>
            <a:r>
              <a:rPr lang="fa-IR" dirty="0" smtClean="0">
                <a:cs typeface="B Nazanin" pitchFamily="2" charset="-78"/>
              </a:rPr>
              <a:t>از</a:t>
            </a:r>
            <a:r>
              <a:rPr lang="en-US" dirty="0" smtClean="0">
                <a:cs typeface="B Nazanin" pitchFamily="2" charset="-78"/>
              </a:rPr>
              <a:t> </a:t>
            </a:r>
            <a:r>
              <a:rPr lang="fa-IR" dirty="0" smtClean="0">
                <a:cs typeface="B Nazanin" pitchFamily="2" charset="-78"/>
              </a:rPr>
              <a:t>جدولی</a:t>
            </a:r>
            <a:r>
              <a:rPr lang="en-US" dirty="0" smtClean="0">
                <a:cs typeface="B Nazanin" pitchFamily="2" charset="-78"/>
              </a:rPr>
              <a:t> </a:t>
            </a:r>
            <a:r>
              <a:rPr lang="fa-IR" dirty="0" smtClean="0">
                <a:cs typeface="B Nazanin" pitchFamily="2" charset="-78"/>
              </a:rPr>
              <a:t>استفاده</a:t>
            </a:r>
            <a:r>
              <a:rPr lang="en-US" dirty="0" smtClean="0">
                <a:cs typeface="B Nazanin" pitchFamily="2" charset="-78"/>
              </a:rPr>
              <a:t> </a:t>
            </a:r>
            <a:r>
              <a:rPr lang="fa-IR" dirty="0" smtClean="0">
                <a:cs typeface="B Nazanin" pitchFamily="2" charset="-78"/>
              </a:rPr>
              <a:t>کرد</a:t>
            </a:r>
            <a:r>
              <a:rPr lang="en-US" dirty="0" smtClean="0">
                <a:cs typeface="B Nazanin" pitchFamily="2" charset="-78"/>
              </a:rPr>
              <a:t> </a:t>
            </a:r>
            <a:r>
              <a:rPr lang="fa-IR" dirty="0" smtClean="0">
                <a:cs typeface="B Nazanin" pitchFamily="2" charset="-78"/>
              </a:rPr>
              <a:t>که</a:t>
            </a:r>
            <a:r>
              <a:rPr lang="en-US" dirty="0" smtClean="0">
                <a:cs typeface="B Nazanin" pitchFamily="2" charset="-78"/>
              </a:rPr>
              <a:t> </a:t>
            </a:r>
            <a:r>
              <a:rPr lang="fa-IR" dirty="0" smtClean="0">
                <a:cs typeface="B Nazanin" pitchFamily="2" charset="-78"/>
              </a:rPr>
              <a:t>هر</a:t>
            </a:r>
            <a:r>
              <a:rPr lang="en-US" dirty="0" smtClean="0">
                <a:cs typeface="B Nazanin" pitchFamily="2" charset="-78"/>
              </a:rPr>
              <a:t> </a:t>
            </a:r>
            <a:r>
              <a:rPr lang="fa-IR" dirty="0" smtClean="0">
                <a:cs typeface="B Nazanin" pitchFamily="2" charset="-78"/>
              </a:rPr>
              <a:t>ورودی</a:t>
            </a:r>
            <a:r>
              <a:rPr lang="en-US" dirty="0" smtClean="0">
                <a:cs typeface="B Nazanin" pitchFamily="2" charset="-78"/>
              </a:rPr>
              <a:t> </a:t>
            </a:r>
            <a:r>
              <a:rPr lang="fa-IR" dirty="0" smtClean="0">
                <a:cs typeface="B Nazanin" pitchFamily="2" charset="-78"/>
              </a:rPr>
              <a:t>آن</a:t>
            </a:r>
            <a:r>
              <a:rPr lang="en-US" dirty="0" smtClean="0">
                <a:cs typeface="B Nazanin" pitchFamily="2" charset="-78"/>
              </a:rPr>
              <a:t> </a:t>
            </a:r>
            <a:r>
              <a:rPr lang="fa-IR" dirty="0" smtClean="0">
                <a:cs typeface="B Nazanin" pitchFamily="2" charset="-78"/>
              </a:rPr>
              <a:t>یک</a:t>
            </a:r>
            <a:r>
              <a:rPr lang="en-US" dirty="0" smtClean="0">
                <a:cs typeface="B Nazanin" pitchFamily="2" charset="-78"/>
              </a:rPr>
              <a:t> </a:t>
            </a:r>
            <a:r>
              <a:rPr lang="fa-IR" dirty="0" smtClean="0">
                <a:cs typeface="B Nazanin" pitchFamily="2" charset="-78"/>
              </a:rPr>
              <a:t>زوج</a:t>
            </a:r>
            <a:r>
              <a:rPr lang="en-US" dirty="0" smtClean="0">
                <a:cs typeface="B Nazanin" pitchFamily="2" charset="-78"/>
              </a:rPr>
              <a:t> </a:t>
            </a:r>
            <a:r>
              <a:rPr lang="en-US" dirty="0" smtClean="0">
                <a:latin typeface="Times New Roman" pitchFamily="18" charset="0"/>
                <a:cs typeface="B Nazanin" pitchFamily="2" charset="-78"/>
              </a:rPr>
              <a:t>&lt;</a:t>
            </a:r>
            <a:r>
              <a:rPr lang="en-US" dirty="0" err="1" smtClean="0">
                <a:latin typeface="Times New Roman" pitchFamily="18" charset="0"/>
                <a:cs typeface="B Nazanin" pitchFamily="2" charset="-78"/>
              </a:rPr>
              <a:t>s,a</a:t>
            </a:r>
            <a:r>
              <a:rPr lang="en-US" dirty="0" smtClean="0">
                <a:latin typeface="Times New Roman" pitchFamily="18" charset="0"/>
                <a:cs typeface="B Nazanin" pitchFamily="2" charset="-78"/>
              </a:rPr>
              <a:t>&gt;  </a:t>
            </a:r>
            <a:r>
              <a:rPr lang="fa-IR" dirty="0" smtClean="0">
                <a:cs typeface="B Nazanin" pitchFamily="2" charset="-78"/>
              </a:rPr>
              <a:t>به</a:t>
            </a:r>
            <a:r>
              <a:rPr lang="en-US" dirty="0" smtClean="0">
                <a:cs typeface="B Nazanin" pitchFamily="2" charset="-78"/>
              </a:rPr>
              <a:t> </a:t>
            </a:r>
            <a:r>
              <a:rPr lang="fa-IR" dirty="0" smtClean="0">
                <a:cs typeface="B Nazanin" pitchFamily="2" charset="-78"/>
              </a:rPr>
              <a:t>همراه</a:t>
            </a:r>
            <a:r>
              <a:rPr lang="en-US" dirty="0" smtClean="0">
                <a:cs typeface="B Nazanin" pitchFamily="2" charset="-78"/>
              </a:rPr>
              <a:t> </a:t>
            </a:r>
            <a:r>
              <a:rPr lang="fa-IR" dirty="0" smtClean="0">
                <a:cs typeface="B Nazanin" pitchFamily="2" charset="-78"/>
              </a:rPr>
              <a:t>تقریبی</a:t>
            </a:r>
            <a:r>
              <a:rPr lang="en-US" dirty="0" smtClean="0">
                <a:cs typeface="B Nazanin" pitchFamily="2" charset="-78"/>
              </a:rPr>
              <a:t> </a:t>
            </a:r>
            <a:r>
              <a:rPr lang="fa-IR" dirty="0" smtClean="0">
                <a:cs typeface="B Nazanin" pitchFamily="2" charset="-78"/>
              </a:rPr>
              <a:t>است</a:t>
            </a:r>
            <a:r>
              <a:rPr lang="en-US" dirty="0" smtClean="0">
                <a:cs typeface="B Nazanin" pitchFamily="2" charset="-78"/>
              </a:rPr>
              <a:t> </a:t>
            </a:r>
            <a:r>
              <a:rPr lang="fa-IR" dirty="0" smtClean="0">
                <a:cs typeface="B Nazanin" pitchFamily="2" charset="-78"/>
              </a:rPr>
              <a:t>که</a:t>
            </a:r>
            <a:r>
              <a:rPr lang="en-US" dirty="0" smtClean="0">
                <a:cs typeface="B Nazanin" pitchFamily="2" charset="-78"/>
              </a:rPr>
              <a:t> </a:t>
            </a:r>
            <a:r>
              <a:rPr lang="fa-IR" dirty="0" smtClean="0">
                <a:cs typeface="B Nazanin" pitchFamily="2" charset="-78"/>
              </a:rPr>
              <a:t>یادگیر</a:t>
            </a:r>
            <a:r>
              <a:rPr lang="en-US" dirty="0" smtClean="0">
                <a:cs typeface="B Nazanin" pitchFamily="2" charset="-78"/>
              </a:rPr>
              <a:t> </a:t>
            </a:r>
            <a:r>
              <a:rPr lang="fa-IR" dirty="0" smtClean="0">
                <a:cs typeface="B Nazanin" pitchFamily="2" charset="-78"/>
              </a:rPr>
              <a:t>از</a:t>
            </a:r>
            <a:r>
              <a:rPr lang="en-US" dirty="0" smtClean="0">
                <a:cs typeface="B Nazanin" pitchFamily="2" charset="-78"/>
              </a:rPr>
              <a:t> </a:t>
            </a:r>
            <a:r>
              <a:rPr lang="fa-IR" dirty="0" smtClean="0">
                <a:cs typeface="B Nazanin" pitchFamily="2" charset="-78"/>
              </a:rPr>
              <a:t>مقدار</a:t>
            </a:r>
            <a:r>
              <a:rPr lang="en-US" dirty="0" smtClean="0">
                <a:cs typeface="B Nazanin" pitchFamily="2" charset="-78"/>
              </a:rPr>
              <a:t> </a:t>
            </a:r>
            <a:r>
              <a:rPr lang="fa-IR" dirty="0" smtClean="0">
                <a:cs typeface="B Nazanin" pitchFamily="2" charset="-78"/>
              </a:rPr>
              <a:t>واقعی</a:t>
            </a:r>
            <a:r>
              <a:rPr lang="en-US" dirty="0" smtClean="0">
                <a:cs typeface="B Nazanin" pitchFamily="2" charset="-78"/>
              </a:rPr>
              <a:t> </a:t>
            </a:r>
            <a:r>
              <a:rPr lang="en-US" dirty="0" smtClean="0">
                <a:latin typeface="Times New Roman" pitchFamily="18" charset="0"/>
                <a:cs typeface="B Nazanin" pitchFamily="2" charset="-78"/>
              </a:rPr>
              <a:t>Q</a:t>
            </a:r>
            <a:r>
              <a:rPr lang="en-US" dirty="0" smtClean="0">
                <a:cs typeface="B Nazanin" pitchFamily="2" charset="-78"/>
              </a:rPr>
              <a:t> </a:t>
            </a:r>
            <a:r>
              <a:rPr lang="fa-IR" dirty="0" smtClean="0">
                <a:cs typeface="B Nazanin" pitchFamily="2" charset="-78"/>
              </a:rPr>
              <a:t>بدست</a:t>
            </a:r>
            <a:r>
              <a:rPr lang="en-US" dirty="0" smtClean="0">
                <a:cs typeface="B Nazanin" pitchFamily="2" charset="-78"/>
              </a:rPr>
              <a:t> </a:t>
            </a:r>
            <a:r>
              <a:rPr lang="fa-IR" dirty="0" smtClean="0">
                <a:cs typeface="B Nazanin" pitchFamily="2" charset="-78"/>
              </a:rPr>
              <a:t>آورده</a:t>
            </a:r>
            <a:r>
              <a:rPr lang="en-US" dirty="0" smtClean="0">
                <a:cs typeface="B Nazanin" pitchFamily="2" charset="-78"/>
              </a:rPr>
              <a:t> </a:t>
            </a:r>
            <a:r>
              <a:rPr lang="fa-IR" dirty="0" smtClean="0">
                <a:cs typeface="B Nazanin" pitchFamily="2" charset="-78"/>
              </a:rPr>
              <a:t>است</a:t>
            </a:r>
            <a:r>
              <a:rPr lang="en-US" dirty="0" smtClean="0">
                <a:cs typeface="B Nazanin" pitchFamily="2" charset="-78"/>
              </a:rPr>
              <a:t>.</a:t>
            </a:r>
          </a:p>
          <a:p>
            <a:pPr algn="just" rtl="1"/>
            <a:r>
              <a:rPr lang="fa-IR" dirty="0" smtClean="0">
                <a:cs typeface="B Nazanin" pitchFamily="2" charset="-78"/>
              </a:rPr>
              <a:t>مقادیر</a:t>
            </a:r>
            <a:r>
              <a:rPr lang="en-US" dirty="0" smtClean="0">
                <a:cs typeface="B Nazanin" pitchFamily="2" charset="-78"/>
              </a:rPr>
              <a:t> </a:t>
            </a:r>
            <a:r>
              <a:rPr lang="fa-IR" dirty="0" smtClean="0">
                <a:cs typeface="B Nazanin" pitchFamily="2" charset="-78"/>
              </a:rPr>
              <a:t>این</a:t>
            </a:r>
            <a:r>
              <a:rPr lang="en-US" dirty="0" smtClean="0">
                <a:cs typeface="B Nazanin" pitchFamily="2" charset="-78"/>
              </a:rPr>
              <a:t> </a:t>
            </a:r>
            <a:r>
              <a:rPr lang="fa-IR" dirty="0" smtClean="0">
                <a:cs typeface="B Nazanin" pitchFamily="2" charset="-78"/>
              </a:rPr>
              <a:t>جدول</a:t>
            </a:r>
            <a:r>
              <a:rPr lang="en-US" dirty="0" smtClean="0">
                <a:cs typeface="B Nazanin" pitchFamily="2" charset="-78"/>
              </a:rPr>
              <a:t> </a:t>
            </a:r>
            <a:r>
              <a:rPr lang="fa-IR" dirty="0" smtClean="0">
                <a:cs typeface="B Nazanin" pitchFamily="2" charset="-78"/>
              </a:rPr>
              <a:t>با</a:t>
            </a:r>
            <a:r>
              <a:rPr lang="en-US" dirty="0" smtClean="0">
                <a:cs typeface="B Nazanin" pitchFamily="2" charset="-78"/>
              </a:rPr>
              <a:t> </a:t>
            </a:r>
            <a:r>
              <a:rPr lang="fa-IR" dirty="0" smtClean="0">
                <a:cs typeface="B Nazanin" pitchFamily="2" charset="-78"/>
              </a:rPr>
              <a:t>مقدار</a:t>
            </a:r>
            <a:r>
              <a:rPr lang="en-US" dirty="0" smtClean="0">
                <a:cs typeface="B Nazanin" pitchFamily="2" charset="-78"/>
              </a:rPr>
              <a:t> </a:t>
            </a:r>
            <a:r>
              <a:rPr lang="fa-IR" dirty="0" smtClean="0">
                <a:cs typeface="B Nazanin" pitchFamily="2" charset="-78"/>
              </a:rPr>
              <a:t>اولیه</a:t>
            </a:r>
            <a:r>
              <a:rPr lang="en-US" dirty="0" smtClean="0">
                <a:cs typeface="B Nazanin" pitchFamily="2" charset="-78"/>
              </a:rPr>
              <a:t> </a:t>
            </a:r>
            <a:r>
              <a:rPr lang="fa-IR" dirty="0" smtClean="0">
                <a:cs typeface="B Nazanin" pitchFamily="2" charset="-78"/>
              </a:rPr>
              <a:t>تصادفی</a:t>
            </a:r>
            <a:r>
              <a:rPr lang="en-US" dirty="0" smtClean="0">
                <a:cs typeface="B Nazanin" pitchFamily="2" charset="-78"/>
              </a:rPr>
              <a:t> ) </a:t>
            </a:r>
            <a:r>
              <a:rPr lang="fa-IR" dirty="0" smtClean="0">
                <a:cs typeface="B Nazanin" pitchFamily="2" charset="-78"/>
              </a:rPr>
              <a:t>معمولاً</a:t>
            </a:r>
            <a:r>
              <a:rPr lang="en-US" dirty="0" smtClean="0">
                <a:cs typeface="B Nazanin" pitchFamily="2" charset="-78"/>
              </a:rPr>
              <a:t> </a:t>
            </a:r>
            <a:r>
              <a:rPr lang="fa-IR" dirty="0" smtClean="0">
                <a:cs typeface="B Nazanin" pitchFamily="2" charset="-78"/>
              </a:rPr>
              <a:t>صفر</a:t>
            </a:r>
            <a:r>
              <a:rPr lang="en-US" dirty="0" smtClean="0">
                <a:cs typeface="B Nazanin" pitchFamily="2" charset="-78"/>
              </a:rPr>
              <a:t>( </a:t>
            </a:r>
            <a:r>
              <a:rPr lang="fa-IR" dirty="0" smtClean="0">
                <a:cs typeface="B Nazanin" pitchFamily="2" charset="-78"/>
              </a:rPr>
              <a:t>پر</a:t>
            </a:r>
            <a:r>
              <a:rPr lang="en-US" dirty="0" smtClean="0">
                <a:cs typeface="B Nazanin" pitchFamily="2" charset="-78"/>
              </a:rPr>
              <a:t> </a:t>
            </a:r>
            <a:r>
              <a:rPr lang="fa-IR" dirty="0" smtClean="0">
                <a:cs typeface="B Nazanin" pitchFamily="2" charset="-78"/>
              </a:rPr>
              <a:t>می</a:t>
            </a:r>
            <a:r>
              <a:rPr lang="en-US" dirty="0" smtClean="0">
                <a:cs typeface="B Nazanin" pitchFamily="2" charset="-78"/>
              </a:rPr>
              <a:t> </a:t>
            </a:r>
            <a:r>
              <a:rPr lang="fa-IR" dirty="0" smtClean="0">
                <a:cs typeface="B Nazanin" pitchFamily="2" charset="-78"/>
              </a:rPr>
              <a:t>شود</a:t>
            </a:r>
            <a:r>
              <a:rPr lang="en-US" dirty="0" smtClean="0">
                <a:cs typeface="B Nazanin" pitchFamily="2" charset="-78"/>
              </a:rPr>
              <a:t>.</a:t>
            </a:r>
          </a:p>
          <a:p>
            <a:pPr algn="just" rtl="1"/>
            <a:endParaRPr lang="en-US" dirty="0" smtClean="0">
              <a:cs typeface="B Nazanin" pitchFamily="2" charset="-78"/>
            </a:endParaRPr>
          </a:p>
          <a:p>
            <a:pPr algn="just" rtl="1"/>
            <a:r>
              <a:rPr lang="fa-IR" dirty="0" smtClean="0">
                <a:cs typeface="B Nazanin" pitchFamily="2" charset="-78"/>
              </a:rPr>
              <a:t>عامل</a:t>
            </a:r>
            <a:r>
              <a:rPr lang="en-US" dirty="0" smtClean="0">
                <a:cs typeface="B Nazanin" pitchFamily="2" charset="-78"/>
              </a:rPr>
              <a:t>  </a:t>
            </a:r>
            <a:r>
              <a:rPr lang="fa-IR" dirty="0" smtClean="0">
                <a:cs typeface="B Nazanin" pitchFamily="2" charset="-78"/>
              </a:rPr>
              <a:t>بطور</a:t>
            </a:r>
            <a:r>
              <a:rPr lang="en-US" dirty="0" smtClean="0">
                <a:cs typeface="B Nazanin" pitchFamily="2" charset="-78"/>
              </a:rPr>
              <a:t> </a:t>
            </a:r>
            <a:r>
              <a:rPr lang="fa-IR" dirty="0" smtClean="0">
                <a:cs typeface="B Nazanin" pitchFamily="2" charset="-78"/>
              </a:rPr>
              <a:t>متناوب</a:t>
            </a:r>
            <a:r>
              <a:rPr lang="en-US" dirty="0" smtClean="0">
                <a:cs typeface="B Nazanin" pitchFamily="2" charset="-78"/>
              </a:rPr>
              <a:t> </a:t>
            </a:r>
            <a:r>
              <a:rPr lang="fa-IR" smtClean="0">
                <a:cs typeface="B Nazanin" pitchFamily="2" charset="-78"/>
              </a:rPr>
              <a:t>حالت </a:t>
            </a:r>
            <a:r>
              <a:rPr lang="fa-IR" smtClean="0">
                <a:cs typeface="B Nazanin" pitchFamily="2" charset="-78"/>
              </a:rPr>
              <a:t>فعلی</a:t>
            </a:r>
            <a:r>
              <a:rPr lang="en-US" dirty="0" smtClean="0">
                <a:cs typeface="B Nazanin" pitchFamily="2" charset="-78"/>
              </a:rPr>
              <a:t> </a:t>
            </a:r>
            <a:r>
              <a:rPr lang="en-US" dirty="0" smtClean="0">
                <a:latin typeface="Times New Roman" pitchFamily="18" charset="0"/>
                <a:cs typeface="B Nazanin" pitchFamily="2" charset="-78"/>
              </a:rPr>
              <a:t>s</a:t>
            </a:r>
            <a:r>
              <a:rPr lang="en-US" dirty="0" smtClean="0">
                <a:cs typeface="B Nazanin" pitchFamily="2" charset="-78"/>
              </a:rPr>
              <a:t> </a:t>
            </a:r>
            <a:r>
              <a:rPr lang="fa-IR" dirty="0" smtClean="0">
                <a:cs typeface="B Nazanin" pitchFamily="2" charset="-78"/>
              </a:rPr>
              <a:t>را</a:t>
            </a:r>
            <a:r>
              <a:rPr lang="en-US" dirty="0" smtClean="0">
                <a:cs typeface="B Nazanin" pitchFamily="2" charset="-78"/>
              </a:rPr>
              <a:t> </a:t>
            </a:r>
            <a:r>
              <a:rPr lang="fa-IR" dirty="0" smtClean="0">
                <a:cs typeface="B Nazanin" pitchFamily="2" charset="-78"/>
              </a:rPr>
              <a:t>تشخیص</a:t>
            </a:r>
            <a:r>
              <a:rPr lang="en-US" dirty="0" smtClean="0">
                <a:cs typeface="B Nazanin" pitchFamily="2" charset="-78"/>
              </a:rPr>
              <a:t> </a:t>
            </a:r>
            <a:r>
              <a:rPr lang="fa-IR" dirty="0" smtClean="0">
                <a:cs typeface="B Nazanin" pitchFamily="2" charset="-78"/>
              </a:rPr>
              <a:t>داده</a:t>
            </a:r>
            <a:r>
              <a:rPr lang="en-US" dirty="0" smtClean="0">
                <a:cs typeface="B Nazanin" pitchFamily="2" charset="-78"/>
              </a:rPr>
              <a:t> </a:t>
            </a:r>
            <a:r>
              <a:rPr lang="fa-IR" dirty="0" smtClean="0">
                <a:cs typeface="B Nazanin" pitchFamily="2" charset="-78"/>
              </a:rPr>
              <a:t>و</a:t>
            </a:r>
            <a:r>
              <a:rPr lang="en-US" dirty="0" smtClean="0">
                <a:cs typeface="B Nazanin" pitchFamily="2" charset="-78"/>
              </a:rPr>
              <a:t> </a:t>
            </a:r>
            <a:r>
              <a:rPr lang="fa-IR" dirty="0" smtClean="0">
                <a:cs typeface="B Nazanin" pitchFamily="2" charset="-78"/>
              </a:rPr>
              <a:t>عملی</a:t>
            </a:r>
            <a:r>
              <a:rPr lang="en-US" dirty="0" smtClean="0">
                <a:cs typeface="B Nazanin" pitchFamily="2" charset="-78"/>
              </a:rPr>
              <a:t> </a:t>
            </a:r>
            <a:r>
              <a:rPr lang="fa-IR" dirty="0" smtClean="0">
                <a:cs typeface="B Nazanin" pitchFamily="2" charset="-78"/>
              </a:rPr>
              <a:t>مثل</a:t>
            </a:r>
            <a:r>
              <a:rPr lang="en-US" dirty="0" smtClean="0">
                <a:cs typeface="B Nazanin" pitchFamily="2" charset="-78"/>
              </a:rPr>
              <a:t> </a:t>
            </a:r>
            <a:r>
              <a:rPr lang="en-US" dirty="0" smtClean="0">
                <a:latin typeface="Times New Roman" pitchFamily="18" charset="0"/>
                <a:cs typeface="B Nazanin" pitchFamily="2" charset="-78"/>
              </a:rPr>
              <a:t>a</a:t>
            </a:r>
            <a:r>
              <a:rPr lang="en-US" dirty="0" smtClean="0">
                <a:cs typeface="B Nazanin" pitchFamily="2" charset="-78"/>
              </a:rPr>
              <a:t> </a:t>
            </a:r>
            <a:r>
              <a:rPr lang="fa-IR" dirty="0" smtClean="0">
                <a:cs typeface="B Nazanin" pitchFamily="2" charset="-78"/>
              </a:rPr>
              <a:t>را</a:t>
            </a:r>
            <a:r>
              <a:rPr lang="en-US" dirty="0" smtClean="0">
                <a:cs typeface="B Nazanin" pitchFamily="2" charset="-78"/>
              </a:rPr>
              <a:t> </a:t>
            </a:r>
            <a:r>
              <a:rPr lang="fa-IR" dirty="0" smtClean="0">
                <a:cs typeface="B Nazanin" pitchFamily="2" charset="-78"/>
              </a:rPr>
              <a:t>انجام</a:t>
            </a:r>
            <a:r>
              <a:rPr lang="en-US" dirty="0" smtClean="0">
                <a:cs typeface="B Nazanin" pitchFamily="2" charset="-78"/>
              </a:rPr>
              <a:t> </a:t>
            </a:r>
            <a:r>
              <a:rPr lang="fa-IR" dirty="0" smtClean="0">
                <a:cs typeface="B Nazanin" pitchFamily="2" charset="-78"/>
              </a:rPr>
              <a:t>می</a:t>
            </a:r>
            <a:r>
              <a:rPr lang="en-US" dirty="0" smtClean="0">
                <a:cs typeface="B Nazanin" pitchFamily="2" charset="-78"/>
              </a:rPr>
              <a:t> </a:t>
            </a:r>
            <a:r>
              <a:rPr lang="fa-IR" dirty="0" smtClean="0">
                <a:cs typeface="B Nazanin" pitchFamily="2" charset="-78"/>
              </a:rPr>
              <a:t>دهد</a:t>
            </a:r>
            <a:r>
              <a:rPr lang="en-US" dirty="0" smtClean="0">
                <a:cs typeface="B Nazanin" pitchFamily="2" charset="-78"/>
              </a:rPr>
              <a:t>. </a:t>
            </a:r>
            <a:r>
              <a:rPr lang="fa-IR" dirty="0" smtClean="0">
                <a:cs typeface="B Nazanin" pitchFamily="2" charset="-78"/>
              </a:rPr>
              <a:t>سپس</a:t>
            </a:r>
            <a:r>
              <a:rPr lang="en-US" dirty="0" smtClean="0">
                <a:cs typeface="B Nazanin" pitchFamily="2" charset="-78"/>
              </a:rPr>
              <a:t> </a:t>
            </a:r>
            <a:r>
              <a:rPr lang="fa-IR" dirty="0" smtClean="0">
                <a:cs typeface="B Nazanin" pitchFamily="2" charset="-78"/>
              </a:rPr>
              <a:t>پاداش</a:t>
            </a:r>
            <a:r>
              <a:rPr lang="en-US" dirty="0" smtClean="0">
                <a:cs typeface="B Nazanin" pitchFamily="2" charset="-78"/>
              </a:rPr>
              <a:t> </a:t>
            </a:r>
            <a:r>
              <a:rPr lang="fa-IR" dirty="0" smtClean="0">
                <a:cs typeface="B Nazanin" pitchFamily="2" charset="-78"/>
              </a:rPr>
              <a:t>حاصله</a:t>
            </a:r>
            <a:r>
              <a:rPr lang="en-US" dirty="0" smtClean="0">
                <a:cs typeface="B Nazanin" pitchFamily="2" charset="-78"/>
              </a:rPr>
              <a:t> </a:t>
            </a:r>
            <a:r>
              <a:rPr lang="en-US" dirty="0" smtClean="0">
                <a:latin typeface="Times New Roman" pitchFamily="18" charset="0"/>
                <a:cs typeface="B Nazanin" pitchFamily="2" charset="-78"/>
              </a:rPr>
              <a:t>r(</a:t>
            </a:r>
            <a:r>
              <a:rPr lang="en-US" dirty="0" err="1" smtClean="0">
                <a:latin typeface="Times New Roman" pitchFamily="18" charset="0"/>
                <a:cs typeface="B Nazanin" pitchFamily="2" charset="-78"/>
              </a:rPr>
              <a:t>s,a</a:t>
            </a:r>
            <a:r>
              <a:rPr lang="en-US" dirty="0" smtClean="0">
                <a:latin typeface="Times New Roman" pitchFamily="18" charset="0"/>
                <a:cs typeface="B Nazanin" pitchFamily="2" charset="-78"/>
              </a:rPr>
              <a:t>)</a:t>
            </a:r>
            <a:r>
              <a:rPr lang="en-US" dirty="0" smtClean="0">
                <a:cs typeface="B Nazanin" pitchFamily="2" charset="-78"/>
              </a:rPr>
              <a:t> </a:t>
            </a:r>
            <a:r>
              <a:rPr lang="fa-IR" dirty="0" smtClean="0">
                <a:cs typeface="B Nazanin" pitchFamily="2" charset="-78"/>
              </a:rPr>
              <a:t>و</a:t>
            </a:r>
            <a:r>
              <a:rPr lang="en-US" dirty="0" smtClean="0">
                <a:cs typeface="B Nazanin" pitchFamily="2" charset="-78"/>
              </a:rPr>
              <a:t> </a:t>
            </a:r>
            <a:r>
              <a:rPr lang="fa-IR" dirty="0" smtClean="0">
                <a:cs typeface="B Nazanin" pitchFamily="2" charset="-78"/>
              </a:rPr>
              <a:t>همچنین</a:t>
            </a:r>
            <a:r>
              <a:rPr lang="en-US" dirty="0" smtClean="0">
                <a:cs typeface="B Nazanin" pitchFamily="2" charset="-78"/>
              </a:rPr>
              <a:t> </a:t>
            </a:r>
            <a:r>
              <a:rPr lang="fa-IR" dirty="0" smtClean="0">
                <a:cs typeface="B Nazanin" pitchFamily="2" charset="-78"/>
              </a:rPr>
              <a:t>حالت</a:t>
            </a:r>
            <a:r>
              <a:rPr lang="en-US" dirty="0" smtClean="0">
                <a:cs typeface="B Nazanin" pitchFamily="2" charset="-78"/>
              </a:rPr>
              <a:t> </a:t>
            </a:r>
            <a:r>
              <a:rPr lang="fa-IR" dirty="0" smtClean="0">
                <a:cs typeface="B Nazanin" pitchFamily="2" charset="-78"/>
              </a:rPr>
              <a:t>جدید</a:t>
            </a:r>
            <a:r>
              <a:rPr lang="en-US" dirty="0" smtClean="0">
                <a:cs typeface="B Nazanin" pitchFamily="2" charset="-78"/>
              </a:rPr>
              <a:t> </a:t>
            </a:r>
            <a:r>
              <a:rPr lang="fa-IR" dirty="0" smtClean="0">
                <a:cs typeface="B Nazanin" pitchFamily="2" charset="-78"/>
              </a:rPr>
              <a:t>ناشی</a:t>
            </a:r>
            <a:r>
              <a:rPr lang="en-US" dirty="0" smtClean="0">
                <a:cs typeface="B Nazanin" pitchFamily="2" charset="-78"/>
              </a:rPr>
              <a:t> </a:t>
            </a:r>
            <a:r>
              <a:rPr lang="fa-IR" dirty="0" smtClean="0">
                <a:cs typeface="B Nazanin" pitchFamily="2" charset="-78"/>
              </a:rPr>
              <a:t>از</a:t>
            </a:r>
            <a:r>
              <a:rPr lang="en-US" dirty="0" smtClean="0">
                <a:cs typeface="B Nazanin" pitchFamily="2" charset="-78"/>
              </a:rPr>
              <a:t> </a:t>
            </a:r>
            <a:r>
              <a:rPr lang="fa-IR" dirty="0" smtClean="0">
                <a:cs typeface="B Nazanin" pitchFamily="2" charset="-78"/>
              </a:rPr>
              <a:t>انجام</a:t>
            </a:r>
            <a:r>
              <a:rPr lang="en-US" dirty="0" smtClean="0">
                <a:cs typeface="B Nazanin" pitchFamily="2" charset="-78"/>
              </a:rPr>
              <a:t> </a:t>
            </a:r>
            <a:r>
              <a:rPr lang="fa-IR" dirty="0" smtClean="0">
                <a:cs typeface="B Nazanin" pitchFamily="2" charset="-78"/>
              </a:rPr>
              <a:t>عمل</a:t>
            </a:r>
            <a:r>
              <a:rPr lang="en-US" dirty="0" smtClean="0">
                <a:cs typeface="B Nazanin" pitchFamily="2" charset="-78"/>
              </a:rPr>
              <a:t>s’=</a:t>
            </a:r>
            <a:r>
              <a:rPr lang="en-US" dirty="0" smtClean="0">
                <a:latin typeface="Symbol" pitchFamily="18" charset="2"/>
                <a:cs typeface="B Nazanin" pitchFamily="2" charset="-78"/>
              </a:rPr>
              <a:t>R</a:t>
            </a:r>
            <a:r>
              <a:rPr lang="en-US" dirty="0" smtClean="0">
                <a:cs typeface="B Nazanin" pitchFamily="2" charset="-78"/>
              </a:rPr>
              <a:t>(</a:t>
            </a:r>
            <a:r>
              <a:rPr lang="en-US" dirty="0" err="1" smtClean="0">
                <a:cs typeface="B Nazanin" pitchFamily="2" charset="-78"/>
              </a:rPr>
              <a:t>s,a</a:t>
            </a:r>
            <a:r>
              <a:rPr lang="en-US" dirty="0" smtClean="0">
                <a:cs typeface="B Nazanin" pitchFamily="2" charset="-78"/>
              </a:rPr>
              <a:t>) </a:t>
            </a:r>
            <a:r>
              <a:rPr lang="fa-IR" dirty="0" smtClean="0">
                <a:cs typeface="B Nazanin" pitchFamily="2" charset="-78"/>
              </a:rPr>
              <a:t>را</a:t>
            </a:r>
            <a:r>
              <a:rPr lang="en-US" dirty="0" smtClean="0">
                <a:cs typeface="B Nazanin" pitchFamily="2" charset="-78"/>
              </a:rPr>
              <a:t> </a:t>
            </a:r>
            <a:r>
              <a:rPr lang="fa-IR" dirty="0" smtClean="0">
                <a:cs typeface="B Nazanin" pitchFamily="2" charset="-78"/>
              </a:rPr>
              <a:t>مشاهده</a:t>
            </a:r>
            <a:r>
              <a:rPr lang="en-US" dirty="0" smtClean="0">
                <a:cs typeface="B Nazanin" pitchFamily="2" charset="-78"/>
              </a:rPr>
              <a:t> </a:t>
            </a:r>
            <a:r>
              <a:rPr lang="fa-IR" dirty="0" smtClean="0">
                <a:cs typeface="B Nazanin" pitchFamily="2" charset="-78"/>
              </a:rPr>
              <a:t>می</a:t>
            </a:r>
            <a:r>
              <a:rPr lang="en-US" dirty="0" smtClean="0">
                <a:cs typeface="B Nazanin" pitchFamily="2" charset="-78"/>
              </a:rPr>
              <a:t> </a:t>
            </a:r>
            <a:r>
              <a:rPr lang="fa-IR" dirty="0" smtClean="0">
                <a:cs typeface="B Nazanin" pitchFamily="2" charset="-78"/>
              </a:rPr>
              <a:t>کند</a:t>
            </a:r>
            <a:r>
              <a:rPr lang="en-US" dirty="0" smtClean="0">
                <a:cs typeface="B Nazanin" pitchFamily="2" charset="-78"/>
              </a:rPr>
              <a:t>.</a:t>
            </a:r>
          </a:p>
          <a:p>
            <a:pPr algn="just" rtl="1"/>
            <a:endParaRPr lang="en-US" dirty="0" smtClean="0">
              <a:cs typeface="B Nazanin" pitchFamily="2" charset="-78"/>
            </a:endParaRPr>
          </a:p>
          <a:p>
            <a:pPr algn="just" rtl="1"/>
            <a:r>
              <a:rPr lang="fa-IR" dirty="0" smtClean="0">
                <a:cs typeface="B Nazanin" pitchFamily="2" charset="-78"/>
              </a:rPr>
              <a:t>مقادیر</a:t>
            </a:r>
            <a:r>
              <a:rPr lang="en-US" dirty="0" smtClean="0">
                <a:cs typeface="B Nazanin" pitchFamily="2" charset="-78"/>
              </a:rPr>
              <a:t> </a:t>
            </a:r>
            <a:r>
              <a:rPr lang="fa-IR" dirty="0" smtClean="0">
                <a:cs typeface="B Nazanin" pitchFamily="2" charset="-78"/>
              </a:rPr>
              <a:t>جدول</a:t>
            </a:r>
            <a:r>
              <a:rPr lang="en-US" dirty="0" smtClean="0">
                <a:cs typeface="B Nazanin" pitchFamily="2" charset="-78"/>
              </a:rPr>
              <a:t> </a:t>
            </a:r>
            <a:r>
              <a:rPr lang="fa-IR" dirty="0" smtClean="0">
                <a:cs typeface="B Nazanin" pitchFamily="2" charset="-78"/>
              </a:rPr>
              <a:t>با</a:t>
            </a:r>
            <a:r>
              <a:rPr lang="en-US" dirty="0" smtClean="0">
                <a:cs typeface="B Nazanin" pitchFamily="2" charset="-78"/>
              </a:rPr>
              <a:t> </a:t>
            </a:r>
            <a:r>
              <a:rPr lang="fa-IR" dirty="0" smtClean="0">
                <a:cs typeface="B Nazanin" pitchFamily="2" charset="-78"/>
              </a:rPr>
              <a:t>استفاده</a:t>
            </a:r>
            <a:r>
              <a:rPr lang="en-US" dirty="0" smtClean="0">
                <a:cs typeface="B Nazanin" pitchFamily="2" charset="-78"/>
              </a:rPr>
              <a:t> </a:t>
            </a:r>
            <a:r>
              <a:rPr lang="fa-IR" dirty="0" smtClean="0">
                <a:cs typeface="B Nazanin" pitchFamily="2" charset="-78"/>
              </a:rPr>
              <a:t>از</a:t>
            </a:r>
            <a:r>
              <a:rPr lang="en-US" dirty="0" smtClean="0">
                <a:cs typeface="B Nazanin" pitchFamily="2" charset="-78"/>
              </a:rPr>
              <a:t> </a:t>
            </a:r>
            <a:r>
              <a:rPr lang="fa-IR" dirty="0" smtClean="0">
                <a:cs typeface="B Nazanin" pitchFamily="2" charset="-78"/>
              </a:rPr>
              <a:t>رابطه</a:t>
            </a:r>
            <a:r>
              <a:rPr lang="en-US" dirty="0" smtClean="0">
                <a:cs typeface="B Nazanin" pitchFamily="2" charset="-78"/>
              </a:rPr>
              <a:t> </a:t>
            </a:r>
            <a:r>
              <a:rPr lang="fa-IR" dirty="0" smtClean="0">
                <a:cs typeface="B Nazanin" pitchFamily="2" charset="-78"/>
              </a:rPr>
              <a:t>زیر</a:t>
            </a:r>
            <a:r>
              <a:rPr lang="en-US" dirty="0" smtClean="0">
                <a:cs typeface="B Nazanin" pitchFamily="2" charset="-78"/>
              </a:rPr>
              <a:t> </a:t>
            </a:r>
            <a:r>
              <a:rPr lang="fa-IR" dirty="0" smtClean="0">
                <a:cs typeface="B Nazanin" pitchFamily="2" charset="-78"/>
              </a:rPr>
              <a:t>تغییر</a:t>
            </a:r>
            <a:r>
              <a:rPr lang="en-US" dirty="0" smtClean="0">
                <a:cs typeface="B Nazanin" pitchFamily="2" charset="-78"/>
              </a:rPr>
              <a:t> </a:t>
            </a:r>
            <a:r>
              <a:rPr lang="fa-IR" dirty="0" smtClean="0">
                <a:cs typeface="B Nazanin" pitchFamily="2" charset="-78"/>
              </a:rPr>
              <a:t>می</a:t>
            </a:r>
            <a:r>
              <a:rPr lang="en-US" dirty="0" smtClean="0">
                <a:cs typeface="B Nazanin" pitchFamily="2" charset="-78"/>
              </a:rPr>
              <a:t> </a:t>
            </a:r>
            <a:r>
              <a:rPr lang="fa-IR" dirty="0" smtClean="0">
                <a:cs typeface="B Nazanin" pitchFamily="2" charset="-78"/>
              </a:rPr>
              <a:t>کنند</a:t>
            </a:r>
            <a:r>
              <a:rPr lang="en-US" dirty="0" smtClean="0">
                <a:cs typeface="B Nazanin" pitchFamily="2" charset="-78"/>
              </a:rPr>
              <a:t>:</a:t>
            </a:r>
            <a:endParaRPr lang="en-US" dirty="0">
              <a:cs typeface="B Nazanin"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5243534"/>
            <a:ext cx="38862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41092" y="6160532"/>
            <a:ext cx="402674" cy="369332"/>
          </a:xfrm>
          <a:prstGeom prst="rect">
            <a:avLst/>
          </a:prstGeom>
        </p:spPr>
        <p:txBody>
          <a:bodyPr wrap="none">
            <a:spAutoFit/>
          </a:bodyPr>
          <a:lstStyle/>
          <a:p>
            <a:r>
              <a:rPr lang="fa-IR" dirty="0" smtClean="0">
                <a:cs typeface="B Nazanin" pitchFamily="2" charset="-78"/>
              </a:rPr>
              <a:t>2</a:t>
            </a:r>
            <a:r>
              <a:rPr lang="fa-IR" dirty="0">
                <a:cs typeface="B Nazanin" pitchFamily="2" charset="-78"/>
              </a:rPr>
              <a:t>1</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سیستم های چند عامله</a:t>
            </a:r>
            <a:endParaRPr lang="en-US" dirty="0">
              <a:cs typeface="B Nazanin" pitchFamily="2" charset="-78"/>
            </a:endParaRPr>
          </a:p>
        </p:txBody>
      </p:sp>
      <p:sp>
        <p:nvSpPr>
          <p:cNvPr id="3" name="Content Placeholder 2"/>
          <p:cNvSpPr>
            <a:spLocks noGrp="1"/>
          </p:cNvSpPr>
          <p:nvPr>
            <p:ph idx="1"/>
          </p:nvPr>
        </p:nvSpPr>
        <p:spPr/>
        <p:txBody>
          <a:bodyPr/>
          <a:lstStyle/>
          <a:p>
            <a:pPr algn="just" rtl="1"/>
            <a:r>
              <a:rPr lang="fa-IR" dirty="0" smtClean="0">
                <a:cs typeface="B Nazanin" pitchFamily="2" charset="-78"/>
              </a:rPr>
              <a:t>سيستم </a:t>
            </a:r>
            <a:r>
              <a:rPr lang="fa-IR" dirty="0">
                <a:cs typeface="B Nazanin" pitchFamily="2" charset="-78"/>
              </a:rPr>
              <a:t>چندعامله</a:t>
            </a:r>
            <a:r>
              <a:rPr lang="fa-IR" dirty="0" smtClean="0">
                <a:cs typeface="B Nazanin" pitchFamily="2" charset="-78"/>
              </a:rPr>
              <a:t> </a:t>
            </a:r>
            <a:r>
              <a:rPr lang="en-US" dirty="0" smtClean="0">
                <a:cs typeface="B Nazanin" pitchFamily="2" charset="-78"/>
              </a:rPr>
              <a:t> MAS</a:t>
            </a:r>
            <a:r>
              <a:rPr lang="fa-IR" dirty="0" smtClean="0">
                <a:cs typeface="B Nazanin" pitchFamily="2" charset="-78"/>
              </a:rPr>
              <a:t>متشکل از چند عامل خودكار </a:t>
            </a:r>
            <a:r>
              <a:rPr lang="fa-IR" dirty="0">
                <a:cs typeface="B Nazanin" pitchFamily="2" charset="-78"/>
              </a:rPr>
              <a:t>و خودمختار </a:t>
            </a:r>
            <a:r>
              <a:rPr lang="fa-IR" dirty="0" smtClean="0">
                <a:cs typeface="B Nazanin" pitchFamily="2" charset="-78"/>
              </a:rPr>
              <a:t>(سخت</a:t>
            </a:r>
            <a:r>
              <a:rPr lang="en-US" dirty="0" smtClean="0">
                <a:cs typeface="B Nazanin" pitchFamily="2" charset="-78"/>
              </a:rPr>
              <a:t> </a:t>
            </a:r>
            <a:r>
              <a:rPr lang="fa-IR" dirty="0" smtClean="0">
                <a:cs typeface="B Nazanin" pitchFamily="2" charset="-78"/>
              </a:rPr>
              <a:t>افزار </a:t>
            </a:r>
            <a:r>
              <a:rPr lang="fa-IR" dirty="0">
                <a:cs typeface="B Nazanin" pitchFamily="2" charset="-78"/>
              </a:rPr>
              <a:t>يا نرم </a:t>
            </a:r>
            <a:r>
              <a:rPr lang="fa-IR" dirty="0" smtClean="0">
                <a:cs typeface="B Nazanin" pitchFamily="2" charset="-78"/>
              </a:rPr>
              <a:t>افزار) </a:t>
            </a:r>
            <a:r>
              <a:rPr lang="fa-IR" dirty="0">
                <a:cs typeface="B Nazanin" pitchFamily="2" charset="-78"/>
              </a:rPr>
              <a:t>با </a:t>
            </a:r>
            <a:r>
              <a:rPr lang="fa-IR" dirty="0" smtClean="0">
                <a:cs typeface="B Nazanin" pitchFamily="2" charset="-78"/>
              </a:rPr>
              <a:t>وروديهاي متفاوت </a:t>
            </a:r>
            <a:r>
              <a:rPr lang="fa-IR" dirty="0">
                <a:cs typeface="B Nazanin" pitchFamily="2" charset="-78"/>
              </a:rPr>
              <a:t>و يا علايق مختلف كه با يكديگر براي </a:t>
            </a:r>
            <a:r>
              <a:rPr lang="fa-IR" dirty="0" smtClean="0">
                <a:cs typeface="B Nazanin" pitchFamily="2" charset="-78"/>
              </a:rPr>
              <a:t>رسيدن به هدفي </a:t>
            </a:r>
            <a:r>
              <a:rPr lang="fa-IR" dirty="0">
                <a:cs typeface="B Nazanin" pitchFamily="2" charset="-78"/>
              </a:rPr>
              <a:t>مشترك به ردو بدل داده </a:t>
            </a:r>
            <a:r>
              <a:rPr lang="fa-IR" dirty="0" smtClean="0">
                <a:cs typeface="B Nazanin" pitchFamily="2" charset="-78"/>
              </a:rPr>
              <a:t>مي پردازند.</a:t>
            </a:r>
          </a:p>
          <a:p>
            <a:pPr algn="just" rtl="1"/>
            <a:r>
              <a:rPr lang="fa-IR" dirty="0">
                <a:cs typeface="B Nazanin" pitchFamily="2" charset="-78"/>
              </a:rPr>
              <a:t>چهار مشخصه اصلي بر </a:t>
            </a:r>
            <a:r>
              <a:rPr lang="fa-IR" dirty="0" smtClean="0">
                <a:cs typeface="B Nazanin" pitchFamily="2" charset="-78"/>
              </a:rPr>
              <a:t>اي عامل:</a:t>
            </a:r>
            <a:endParaRPr lang="fa-IR" dirty="0">
              <a:cs typeface="B Nazanin" pitchFamily="2" charset="-78"/>
            </a:endParaRPr>
          </a:p>
          <a:p>
            <a:pPr algn="just" rtl="1"/>
            <a:r>
              <a:rPr lang="fa-IR" b="1" dirty="0" smtClean="0">
                <a:solidFill>
                  <a:srgbClr val="0070C0"/>
                </a:solidFill>
                <a:cs typeface="B Nazanin" pitchFamily="2" charset="-78"/>
              </a:rPr>
              <a:t>خودمختاري</a:t>
            </a:r>
            <a:r>
              <a:rPr lang="fa-IR" dirty="0" smtClean="0">
                <a:cs typeface="B Nazanin" pitchFamily="2" charset="-78"/>
              </a:rPr>
              <a:t>: كنترل </a:t>
            </a:r>
            <a:r>
              <a:rPr lang="fa-IR" dirty="0">
                <a:cs typeface="B Nazanin" pitchFamily="2" charset="-78"/>
              </a:rPr>
              <a:t>عملكرد خود و </a:t>
            </a:r>
            <a:r>
              <a:rPr lang="fa-IR" dirty="0" smtClean="0">
                <a:cs typeface="B Nazanin" pitchFamily="2" charset="-78"/>
              </a:rPr>
              <a:t>تصميم گيري بدون </a:t>
            </a:r>
            <a:r>
              <a:rPr lang="fa-IR" dirty="0">
                <a:cs typeface="B Nazanin" pitchFamily="2" charset="-78"/>
              </a:rPr>
              <a:t>دخالت انسان و ساير عامل </a:t>
            </a:r>
            <a:r>
              <a:rPr lang="fa-IR" dirty="0" smtClean="0">
                <a:cs typeface="B Nazanin" pitchFamily="2" charset="-78"/>
              </a:rPr>
              <a:t>ها.</a:t>
            </a:r>
            <a:endParaRPr lang="fa-IR" dirty="0">
              <a:cs typeface="B Nazanin" pitchFamily="2" charset="-78"/>
            </a:endParaRPr>
          </a:p>
          <a:p>
            <a:pPr algn="just" rtl="1"/>
            <a:r>
              <a:rPr lang="fa-IR" b="1" dirty="0" smtClean="0">
                <a:solidFill>
                  <a:srgbClr val="0070C0"/>
                </a:solidFill>
                <a:cs typeface="B Nazanin" pitchFamily="2" charset="-78"/>
              </a:rPr>
              <a:t>توانايي مشاركت</a:t>
            </a:r>
            <a:r>
              <a:rPr lang="fa-IR" dirty="0" smtClean="0">
                <a:cs typeface="B Nazanin" pitchFamily="2" charset="-78"/>
              </a:rPr>
              <a:t>: تعامل </a:t>
            </a:r>
            <a:r>
              <a:rPr lang="fa-IR" dirty="0">
                <a:cs typeface="B Nazanin" pitchFamily="2" charset="-78"/>
              </a:rPr>
              <a:t>با ساير عامل ها و يا انسان </a:t>
            </a:r>
            <a:r>
              <a:rPr lang="fa-IR" dirty="0" smtClean="0">
                <a:cs typeface="B Nazanin" pitchFamily="2" charset="-78"/>
              </a:rPr>
              <a:t>درراستاي </a:t>
            </a:r>
            <a:r>
              <a:rPr lang="fa-IR" dirty="0">
                <a:cs typeface="B Nazanin" pitchFamily="2" charset="-78"/>
              </a:rPr>
              <a:t>رسيدن به هدف </a:t>
            </a:r>
            <a:r>
              <a:rPr lang="fa-IR" dirty="0" smtClean="0">
                <a:cs typeface="B Nazanin" pitchFamily="2" charset="-78"/>
              </a:rPr>
              <a:t>مشترك.</a:t>
            </a:r>
            <a:endParaRPr lang="fa-IR" dirty="0">
              <a:cs typeface="B Nazanin" pitchFamily="2" charset="-78"/>
            </a:endParaRPr>
          </a:p>
          <a:p>
            <a:pPr algn="just" rtl="1"/>
            <a:r>
              <a:rPr lang="fa-IR" b="1" dirty="0" smtClean="0">
                <a:solidFill>
                  <a:srgbClr val="0070C0"/>
                </a:solidFill>
                <a:cs typeface="B Nazanin" pitchFamily="2" charset="-78"/>
              </a:rPr>
              <a:t>واكنش پذيري</a:t>
            </a:r>
            <a:r>
              <a:rPr lang="fa-IR" dirty="0" smtClean="0">
                <a:cs typeface="B Nazanin" pitchFamily="2" charset="-78"/>
              </a:rPr>
              <a:t>: </a:t>
            </a:r>
            <a:r>
              <a:rPr lang="fa-IR" dirty="0">
                <a:cs typeface="B Nazanin" pitchFamily="2" charset="-78"/>
              </a:rPr>
              <a:t>توانايي درك كردن </a:t>
            </a:r>
            <a:r>
              <a:rPr lang="fa-IR" dirty="0" smtClean="0">
                <a:cs typeface="B Nazanin" pitchFamily="2" charset="-78"/>
              </a:rPr>
              <a:t>محيط </a:t>
            </a:r>
            <a:r>
              <a:rPr lang="fa-IR" dirty="0">
                <a:cs typeface="B Nazanin" pitchFamily="2" charset="-78"/>
              </a:rPr>
              <a:t>و </a:t>
            </a:r>
            <a:r>
              <a:rPr lang="fa-IR" dirty="0" smtClean="0">
                <a:cs typeface="B Nazanin" pitchFamily="2" charset="-78"/>
              </a:rPr>
              <a:t>پاسخ دادن </a:t>
            </a:r>
            <a:r>
              <a:rPr lang="fa-IR" dirty="0">
                <a:cs typeface="B Nazanin" pitchFamily="2" charset="-78"/>
              </a:rPr>
              <a:t>متناسب با شرايط </a:t>
            </a:r>
            <a:r>
              <a:rPr lang="fa-IR" dirty="0" smtClean="0">
                <a:cs typeface="B Nazanin" pitchFamily="2" charset="-78"/>
              </a:rPr>
              <a:t>محيط.</a:t>
            </a:r>
            <a:endParaRPr lang="fa-IR" dirty="0">
              <a:cs typeface="B Nazanin" pitchFamily="2" charset="-78"/>
            </a:endParaRPr>
          </a:p>
          <a:p>
            <a:pPr algn="just" rtl="1"/>
            <a:r>
              <a:rPr lang="fa-IR" b="1" dirty="0" smtClean="0">
                <a:solidFill>
                  <a:srgbClr val="0070C0"/>
                </a:solidFill>
                <a:cs typeface="B Nazanin" pitchFamily="2" charset="-78"/>
              </a:rPr>
              <a:t>ابتكار</a:t>
            </a:r>
            <a:r>
              <a:rPr lang="fa-IR" dirty="0" smtClean="0">
                <a:cs typeface="B Nazanin" pitchFamily="2" charset="-78"/>
              </a:rPr>
              <a:t>: </a:t>
            </a:r>
            <a:r>
              <a:rPr lang="fa-IR" dirty="0">
                <a:cs typeface="B Nazanin" pitchFamily="2" charset="-78"/>
              </a:rPr>
              <a:t>قدرت ابتكار و تعيين مسير صحيح بر اساس </a:t>
            </a:r>
            <a:r>
              <a:rPr lang="fa-IR" dirty="0" smtClean="0">
                <a:cs typeface="B Nazanin" pitchFamily="2" charset="-78"/>
              </a:rPr>
              <a:t>هدف.</a:t>
            </a:r>
            <a:endParaRPr lang="en-US" dirty="0">
              <a:cs typeface="B Nazanin" pitchFamily="2" charset="-78"/>
            </a:endParaRPr>
          </a:p>
        </p:txBody>
      </p:sp>
      <p:sp>
        <p:nvSpPr>
          <p:cNvPr id="4" name="Rectangle 3"/>
          <p:cNvSpPr/>
          <p:nvPr/>
        </p:nvSpPr>
        <p:spPr>
          <a:xfrm>
            <a:off x="241092" y="6160532"/>
            <a:ext cx="402674" cy="369332"/>
          </a:xfrm>
          <a:prstGeom prst="rect">
            <a:avLst/>
          </a:prstGeom>
        </p:spPr>
        <p:txBody>
          <a:bodyPr wrap="none">
            <a:spAutoFit/>
          </a:bodyPr>
          <a:lstStyle/>
          <a:p>
            <a:r>
              <a:rPr lang="fa-IR" dirty="0" smtClean="0">
                <a:cs typeface="B Nazanin" pitchFamily="2" charset="-78"/>
              </a:rPr>
              <a:t>2</a:t>
            </a:r>
            <a:r>
              <a:rPr lang="fa-IR" dirty="0">
                <a:cs typeface="B Nazanin" pitchFamily="2" charset="-78"/>
              </a:rPr>
              <a:t>2</a:t>
            </a:r>
            <a:endParaRPr lang="en-US" dirty="0"/>
          </a:p>
        </p:txBody>
      </p:sp>
    </p:spTree>
    <p:extLst>
      <p:ext uri="{BB962C8B-B14F-4D97-AF65-F5344CB8AC3E}">
        <p14:creationId xmlns:p14="http://schemas.microsoft.com/office/powerpoint/2010/main" val="1716864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بازی های مارکوفی</a:t>
            </a:r>
            <a:endParaRPr lang="en-US" dirty="0">
              <a:cs typeface="B Nazanin" pitchFamily="2" charset="-78"/>
            </a:endParaRPr>
          </a:p>
        </p:txBody>
      </p:sp>
      <p:sp>
        <p:nvSpPr>
          <p:cNvPr id="3" name="Content Placeholder 2"/>
          <p:cNvSpPr>
            <a:spLocks noGrp="1"/>
          </p:cNvSpPr>
          <p:nvPr>
            <p:ph idx="1"/>
          </p:nvPr>
        </p:nvSpPr>
        <p:spPr/>
        <p:txBody>
          <a:bodyPr/>
          <a:lstStyle/>
          <a:p>
            <a:pPr algn="just" rtl="1"/>
            <a:r>
              <a:rPr lang="fa-IR" dirty="0">
                <a:cs typeface="B Nazanin" pitchFamily="2" charset="-78"/>
              </a:rPr>
              <a:t>فرایند تصمیم گیری </a:t>
            </a:r>
            <a:r>
              <a:rPr lang="fa-IR" dirty="0" smtClean="0">
                <a:cs typeface="B Nazanin" pitchFamily="2" charset="-78"/>
              </a:rPr>
              <a:t>مارکوف چارچوب مناسبی برای مدل سازی </a:t>
            </a:r>
            <a:r>
              <a:rPr lang="en-US" dirty="0" smtClean="0">
                <a:cs typeface="B Nazanin" pitchFamily="2" charset="-78"/>
              </a:rPr>
              <a:t>MAS</a:t>
            </a:r>
            <a:r>
              <a:rPr lang="fa-IR" dirty="0" smtClean="0">
                <a:cs typeface="B Nazanin" pitchFamily="2" charset="-78"/>
              </a:rPr>
              <a:t> و یافتن راه حل بهینه است.</a:t>
            </a:r>
          </a:p>
          <a:p>
            <a:pPr algn="just" rtl="1"/>
            <a:endParaRPr lang="fa-IR" dirty="0" smtClean="0">
              <a:cs typeface="B Nazanin" pitchFamily="2" charset="-78"/>
            </a:endParaRPr>
          </a:p>
          <a:p>
            <a:pPr algn="just" rtl="1"/>
            <a:r>
              <a:rPr lang="fa-IR" dirty="0" smtClean="0">
                <a:cs typeface="B Nazanin" pitchFamily="2" charset="-78"/>
              </a:rPr>
              <a:t>برای حل مسائل تصمیم گیری مارکوف، یادگیری تقویتی بسیار مورد استفاده قرار گرفته است.</a:t>
            </a:r>
          </a:p>
          <a:p>
            <a:pPr marL="0" indent="0" algn="just" rtl="1">
              <a:buNone/>
            </a:pPr>
            <a:endParaRPr lang="fa-IR" dirty="0" smtClean="0">
              <a:cs typeface="B Nazanin" pitchFamily="2" charset="-78"/>
            </a:endParaRPr>
          </a:p>
          <a:p>
            <a:pPr algn="just" rtl="1"/>
            <a:r>
              <a:rPr lang="fa-IR" dirty="0">
                <a:cs typeface="B Nazanin" pitchFamily="2" charset="-78"/>
              </a:rPr>
              <a:t>در بازی های مارکوفی، راه حل به معنای پیدا کردن سیاستی برای انتخاب اعمال توسط عامل ها در هر حالت است تا بتواند امید ریاضی مجموع کاهش یافته پاداش ها را برای همه عامل ها بیشینه نماید. </a:t>
            </a:r>
          </a:p>
          <a:p>
            <a:pPr algn="just" rtl="1"/>
            <a:endParaRPr lang="fa-IR" dirty="0" smtClean="0">
              <a:cs typeface="B Nazanin" pitchFamily="2" charset="-78"/>
            </a:endParaRPr>
          </a:p>
          <a:p>
            <a:pPr algn="just" rtl="1"/>
            <a:endParaRPr lang="fa-IR" dirty="0" smtClean="0">
              <a:cs typeface="B Nazanin" pitchFamily="2" charset="-78"/>
            </a:endParaRPr>
          </a:p>
        </p:txBody>
      </p:sp>
      <p:sp>
        <p:nvSpPr>
          <p:cNvPr id="4" name="Rectangle 3"/>
          <p:cNvSpPr/>
          <p:nvPr/>
        </p:nvSpPr>
        <p:spPr>
          <a:xfrm>
            <a:off x="241092" y="6160532"/>
            <a:ext cx="402674" cy="369332"/>
          </a:xfrm>
          <a:prstGeom prst="rect">
            <a:avLst/>
          </a:prstGeom>
        </p:spPr>
        <p:txBody>
          <a:bodyPr wrap="none">
            <a:spAutoFit/>
          </a:bodyPr>
          <a:lstStyle/>
          <a:p>
            <a:r>
              <a:rPr lang="fa-IR" dirty="0" smtClean="0">
                <a:cs typeface="B Nazanin" pitchFamily="2" charset="-78"/>
              </a:rPr>
              <a:t>2</a:t>
            </a:r>
            <a:r>
              <a:rPr lang="fa-IR" dirty="0">
                <a:cs typeface="B Nazanin" pitchFamily="2" charset="-78"/>
              </a:rPr>
              <a:t>3</a:t>
            </a:r>
            <a:endParaRPr lang="en-US" dirty="0"/>
          </a:p>
        </p:txBody>
      </p:sp>
    </p:spTree>
    <p:extLst>
      <p:ext uri="{BB962C8B-B14F-4D97-AF65-F5344CB8AC3E}">
        <p14:creationId xmlns:p14="http://schemas.microsoft.com/office/powerpoint/2010/main" val="151495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بازی های تصادفی</a:t>
            </a:r>
            <a:endParaRPr lang="en-US" dirty="0">
              <a:cs typeface="B Nazanin" pitchFamily="2" charset="-78"/>
            </a:endParaRPr>
          </a:p>
        </p:txBody>
      </p:sp>
      <p:sp>
        <p:nvSpPr>
          <p:cNvPr id="3" name="Content Placeholder 2"/>
          <p:cNvSpPr>
            <a:spLocks noGrp="1"/>
          </p:cNvSpPr>
          <p:nvPr>
            <p:ph idx="1"/>
          </p:nvPr>
        </p:nvSpPr>
        <p:spPr/>
        <p:txBody>
          <a:bodyPr/>
          <a:lstStyle/>
          <a:p>
            <a:pPr algn="just" rtl="1"/>
            <a:r>
              <a:rPr lang="fa-IR" dirty="0" smtClean="0">
                <a:cs typeface="B Nazanin" pitchFamily="2" charset="-78"/>
              </a:rPr>
              <a:t>بازی تصادفی مدلی توسعه یافته از بازی های تکرارشونده هستنند که در هر لحظه از زمان، بازی در یک حالت قرار دارد. </a:t>
            </a:r>
          </a:p>
          <a:p>
            <a:pPr algn="just" rtl="1"/>
            <a:endParaRPr lang="fa-IR" dirty="0">
              <a:cs typeface="B Nazanin" pitchFamily="2" charset="-78"/>
            </a:endParaRPr>
          </a:p>
          <a:p>
            <a:pPr algn="just" rtl="1"/>
            <a:r>
              <a:rPr lang="fa-IR" dirty="0" smtClean="0">
                <a:cs typeface="B Nazanin" pitchFamily="2" charset="-78"/>
              </a:rPr>
              <a:t>گذار از حالتی به حالت جدید بر پایه تابع احتمالاتی با توجه به حالت قبلی و تعامل بین عامل ها در حالت قبلی انجام می گیرد. </a:t>
            </a:r>
          </a:p>
          <a:p>
            <a:pPr algn="just" rtl="1"/>
            <a:endParaRPr lang="fa-IR" dirty="0">
              <a:cs typeface="B Nazanin" pitchFamily="2" charset="-78"/>
            </a:endParaRPr>
          </a:p>
          <a:p>
            <a:pPr algn="just" rtl="1"/>
            <a:r>
              <a:rPr lang="fa-IR" dirty="0">
                <a:cs typeface="B Nazanin" pitchFamily="2" charset="-78"/>
              </a:rPr>
              <a:t>بازی های تصادفی بعنوان توسعه ای از فرایندهای تصادفی مارکوف با چندین عامل در سیستم های چندعامله بسیار حائز اهمیت بوده و بعنوان چارچوبی مناسب در تحقیقات یادگیری های چندعامله بکار رفته اند</a:t>
            </a:r>
            <a:r>
              <a:rPr lang="fa-IR" dirty="0" smtClean="0">
                <a:cs typeface="B Nazanin" pitchFamily="2" charset="-78"/>
              </a:rPr>
              <a:t>.</a:t>
            </a:r>
          </a:p>
          <a:p>
            <a:pPr algn="just" rtl="1"/>
            <a:endParaRPr lang="fa-IR" dirty="0">
              <a:cs typeface="B Nazanin" pitchFamily="2" charset="-78"/>
            </a:endParaRPr>
          </a:p>
          <a:p>
            <a:pPr lvl="0" algn="just" rtl="1"/>
            <a:r>
              <a:rPr lang="fa-IR" dirty="0">
                <a:cs typeface="B Nazanin" pitchFamily="2" charset="-78"/>
              </a:rPr>
              <a:t>معمولاً فرایند یادگیری تقویتی چندعامله </a:t>
            </a:r>
            <a:r>
              <a:rPr lang="en-US" dirty="0">
                <a:cs typeface="B Nazanin" pitchFamily="2" charset="-78"/>
              </a:rPr>
              <a:t> (MARL)</a:t>
            </a:r>
            <a:r>
              <a:rPr lang="fa-IR" dirty="0">
                <a:cs typeface="B Nazanin" pitchFamily="2" charset="-78"/>
              </a:rPr>
              <a:t>بصورت یک بازی تصادفی مدل می شود و به آن بازی مارکوفی می گویند که یک فرایند تصمیم گیری مارکوف با چند عامل است.  </a:t>
            </a:r>
            <a:endParaRPr lang="en-US" dirty="0">
              <a:cs typeface="B Nazanin" pitchFamily="2" charset="-78"/>
            </a:endParaRPr>
          </a:p>
        </p:txBody>
      </p:sp>
      <p:sp>
        <p:nvSpPr>
          <p:cNvPr id="4" name="Rectangle 3"/>
          <p:cNvSpPr/>
          <p:nvPr/>
        </p:nvSpPr>
        <p:spPr>
          <a:xfrm>
            <a:off x="241092" y="6160532"/>
            <a:ext cx="402674" cy="369332"/>
          </a:xfrm>
          <a:prstGeom prst="rect">
            <a:avLst/>
          </a:prstGeom>
        </p:spPr>
        <p:txBody>
          <a:bodyPr wrap="none">
            <a:spAutoFit/>
          </a:bodyPr>
          <a:lstStyle/>
          <a:p>
            <a:r>
              <a:rPr lang="fa-IR" dirty="0" smtClean="0">
                <a:cs typeface="B Nazanin" pitchFamily="2" charset="-78"/>
              </a:rPr>
              <a:t>2</a:t>
            </a:r>
            <a:r>
              <a:rPr lang="fa-IR" dirty="0">
                <a:cs typeface="B Nazanin" pitchFamily="2" charset="-78"/>
              </a:rPr>
              <a:t>4</a:t>
            </a:r>
            <a:endParaRPr lang="en-US" dirty="0"/>
          </a:p>
        </p:txBody>
      </p:sp>
    </p:spTree>
    <p:extLst>
      <p:ext uri="{BB962C8B-B14F-4D97-AF65-F5344CB8AC3E}">
        <p14:creationId xmlns:p14="http://schemas.microsoft.com/office/powerpoint/2010/main" val="1724739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Nazanin" pitchFamily="2" charset="-78"/>
              </a:rPr>
              <a:t>بازی های تصادفی</a:t>
            </a:r>
            <a:endParaRPr lang="en-US" dirty="0">
              <a:cs typeface="B Nazanin" pitchFamily="2" charset="-78"/>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rtl="1"/>
                <a:r>
                  <a:rPr lang="fa-IR" dirty="0" smtClean="0">
                    <a:cs typeface="B Nazanin" pitchFamily="2" charset="-78"/>
                  </a:rPr>
                  <a:t>بازی تصادفی بصورت چندتایی زیر است:</a:t>
                </a:r>
              </a:p>
              <a:p>
                <a:pPr marL="0" indent="0" algn="just">
                  <a:buNone/>
                </a:pPr>
                <a:endParaRPr lang="fa-IR" i="1" dirty="0" smtClean="0">
                  <a:latin typeface="Cambria Math"/>
                </a:endParaRPr>
              </a:p>
              <a:p>
                <a:pPr marL="0" indent="0" algn="just">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a:rPr>
                          </m:ctrlPr>
                        </m:dPr>
                        <m:e>
                          <m:r>
                            <a:rPr lang="en-US" i="1">
                              <a:latin typeface="Cambria Math"/>
                            </a:rPr>
                            <m:t>𝑆</m:t>
                          </m:r>
                          <m:r>
                            <a:rPr lang="en-US" i="1">
                              <a:latin typeface="Cambria Math"/>
                            </a:rPr>
                            <m:t>,</m:t>
                          </m:r>
                          <m:sSup>
                            <m:sSupPr>
                              <m:ctrlPr>
                                <a:rPr lang="en-US" i="1">
                                  <a:latin typeface="Cambria Math"/>
                                </a:rPr>
                              </m:ctrlPr>
                            </m:sSupPr>
                            <m:e>
                              <m:r>
                                <a:rPr lang="en-US" i="1">
                                  <a:latin typeface="Cambria Math"/>
                                </a:rPr>
                                <m:t>𝐴</m:t>
                              </m:r>
                            </m:e>
                            <m:sup>
                              <m:r>
                                <a:rPr lang="en-US" i="1">
                                  <a:latin typeface="Cambria Math"/>
                                </a:rPr>
                                <m:t>1</m:t>
                              </m:r>
                            </m:sup>
                          </m:sSup>
                          <m:r>
                            <a:rPr lang="en-US" i="1">
                              <a:latin typeface="Cambria Math"/>
                            </a:rPr>
                            <m:t>,⋯,</m:t>
                          </m:r>
                          <m:sSup>
                            <m:sSupPr>
                              <m:ctrlPr>
                                <a:rPr lang="en-US" i="1">
                                  <a:latin typeface="Cambria Math"/>
                                </a:rPr>
                              </m:ctrlPr>
                            </m:sSupPr>
                            <m:e>
                              <m:r>
                                <a:rPr lang="en-US" i="1">
                                  <a:latin typeface="Cambria Math"/>
                                </a:rPr>
                                <m:t>𝐴</m:t>
                              </m:r>
                            </m:e>
                            <m:sup>
                              <m:r>
                                <a:rPr lang="en-US" i="1">
                                  <a:latin typeface="Cambria Math"/>
                                </a:rPr>
                                <m:t>𝑛</m:t>
                              </m:r>
                            </m:sup>
                          </m:sSup>
                          <m:r>
                            <a:rPr lang="en-US" i="1">
                              <a:latin typeface="Cambria Math"/>
                            </a:rPr>
                            <m:t>, </m:t>
                          </m:r>
                          <m:r>
                            <a:rPr lang="en-US" i="1">
                              <a:latin typeface="Cambria Math"/>
                            </a:rPr>
                            <m:t>𝑃</m:t>
                          </m:r>
                          <m:r>
                            <a:rPr lang="en-US" i="1">
                              <a:latin typeface="Cambria Math"/>
                            </a:rPr>
                            <m:t>,  </m:t>
                          </m:r>
                        </m:e>
                      </m:d>
                      <m:d>
                        <m:dPr>
                          <m:begChr m:val=""/>
                          <m:endChr m:val="⟩"/>
                          <m:ctrlPr>
                            <a:rPr lang="en-US" i="1">
                              <a:latin typeface="Cambria Math"/>
                            </a:rPr>
                          </m:ctrlPr>
                        </m:dPr>
                        <m:e>
                          <m:sSup>
                            <m:sSupPr>
                              <m:ctrlPr>
                                <a:rPr lang="en-US" i="1">
                                  <a:latin typeface="Cambria Math"/>
                                </a:rPr>
                              </m:ctrlPr>
                            </m:sSupPr>
                            <m:e>
                              <m:r>
                                <a:rPr lang="en-US" i="1">
                                  <a:latin typeface="Cambria Math"/>
                                </a:rPr>
                                <m:t>𝑟</m:t>
                              </m:r>
                            </m:e>
                            <m:sup>
                              <m:r>
                                <a:rPr lang="en-US" i="1">
                                  <a:latin typeface="Cambria Math"/>
                                </a:rPr>
                                <m:t>1</m:t>
                              </m:r>
                            </m:sup>
                          </m:sSup>
                          <m:r>
                            <a:rPr lang="en-US" i="1">
                              <a:latin typeface="Cambria Math"/>
                            </a:rPr>
                            <m:t>,⋯,</m:t>
                          </m:r>
                          <m:sSup>
                            <m:sSupPr>
                              <m:ctrlPr>
                                <a:rPr lang="en-US" i="1">
                                  <a:latin typeface="Cambria Math"/>
                                </a:rPr>
                              </m:ctrlPr>
                            </m:sSupPr>
                            <m:e>
                              <m:r>
                                <a:rPr lang="en-US" i="1">
                                  <a:latin typeface="Cambria Math"/>
                                </a:rPr>
                                <m:t>𝑟</m:t>
                              </m:r>
                            </m:e>
                            <m:sup>
                              <m:r>
                                <a:rPr lang="en-US" i="1">
                                  <a:latin typeface="Cambria Math"/>
                                </a:rPr>
                                <m:t>𝑛</m:t>
                              </m:r>
                            </m:sup>
                          </m:sSup>
                        </m:e>
                      </m:d>
                    </m:oMath>
                  </m:oMathPara>
                </a14:m>
                <a:endParaRPr lang="en-US" dirty="0"/>
              </a:p>
              <a:p>
                <a:pPr algn="just" rtl="1"/>
                <a:endParaRPr lang="fa-IR" dirty="0" smtClean="0">
                  <a:cs typeface="B Nazanin" pitchFamily="2" charset="-78"/>
                </a:endParaRPr>
              </a:p>
              <a:p>
                <a:pPr algn="just" rtl="1"/>
                <a:r>
                  <a:rPr lang="en-US" dirty="0" smtClean="0">
                    <a:cs typeface="B Nazanin" pitchFamily="2" charset="-78"/>
                  </a:rPr>
                  <a:t>S</a:t>
                </a:r>
                <a:r>
                  <a:rPr lang="fa-IR" dirty="0" smtClean="0">
                    <a:cs typeface="B Nazanin" pitchFamily="2" charset="-78"/>
                  </a:rPr>
                  <a:t> مجموعه حالتها.</a:t>
                </a:r>
              </a:p>
              <a:p>
                <a:pPr algn="just" rtl="1"/>
                <a:endParaRPr lang="fa-IR" dirty="0">
                  <a:cs typeface="B Nazanin" pitchFamily="2" charset="-78"/>
                </a:endParaRPr>
              </a:p>
              <a:p>
                <a:pPr algn="just" rtl="1"/>
                <a14:m>
                  <m:oMath xmlns:m="http://schemas.openxmlformats.org/officeDocument/2006/math">
                    <m:sSup>
                      <m:sSupPr>
                        <m:ctrlPr>
                          <a:rPr lang="en-US" i="1">
                            <a:latin typeface="Cambria Math"/>
                          </a:rPr>
                        </m:ctrlPr>
                      </m:sSupPr>
                      <m:e>
                        <m:r>
                          <a:rPr lang="en-US" i="1">
                            <a:latin typeface="Cambria Math"/>
                          </a:rPr>
                          <m:t>𝐴</m:t>
                        </m:r>
                      </m:e>
                      <m:sup>
                        <m:r>
                          <a:rPr lang="en-US" i="1">
                            <a:latin typeface="Cambria Math"/>
                          </a:rPr>
                          <m:t>𝑖</m:t>
                        </m:r>
                      </m:sup>
                    </m:sSup>
                  </m:oMath>
                </a14:m>
                <a:r>
                  <a:rPr lang="fa-IR" dirty="0" smtClean="0"/>
                  <a:t> </a:t>
                </a:r>
                <a:r>
                  <a:rPr lang="fa-IR" dirty="0" smtClean="0">
                    <a:cs typeface="B Nazanin" pitchFamily="2" charset="-78"/>
                  </a:rPr>
                  <a:t>مجموعه اقدمات عامل </a:t>
                </a:r>
                <a:r>
                  <a:rPr lang="en-US" dirty="0" err="1" smtClean="0">
                    <a:cs typeface="B Nazanin" pitchFamily="2" charset="-78"/>
                  </a:rPr>
                  <a:t>i</a:t>
                </a:r>
                <a:r>
                  <a:rPr lang="fa-IR" dirty="0" smtClean="0">
                    <a:cs typeface="B Nazanin" pitchFamily="2" charset="-78"/>
                  </a:rPr>
                  <a:t>ام.</a:t>
                </a:r>
              </a:p>
              <a:p>
                <a:pPr algn="just" rtl="1"/>
                <a:endParaRPr lang="fa-IR" dirty="0">
                  <a:cs typeface="B Nazanin" pitchFamily="2" charset="-78"/>
                </a:endParaRPr>
              </a:p>
              <a:p>
                <a:pPr algn="just"/>
                <a14:m>
                  <m:oMath xmlns:m="http://schemas.openxmlformats.org/officeDocument/2006/math">
                    <m:r>
                      <a:rPr lang="en-US" i="1">
                        <a:latin typeface="Cambria Math"/>
                      </a:rPr>
                      <m:t>𝑃</m:t>
                    </m:r>
                    <m:r>
                      <a:rPr lang="en-US" i="1">
                        <a:latin typeface="Cambria Math"/>
                      </a:rPr>
                      <m:t>:</m:t>
                    </m:r>
                    <m:r>
                      <a:rPr lang="en-US" i="1">
                        <a:latin typeface="Cambria Math"/>
                      </a:rPr>
                      <m:t>𝑆</m:t>
                    </m:r>
                    <m:r>
                      <a:rPr lang="en-US" i="1">
                        <a:latin typeface="Cambria Math"/>
                      </a:rPr>
                      <m:t>×</m:t>
                    </m:r>
                    <m:sSup>
                      <m:sSupPr>
                        <m:ctrlPr>
                          <a:rPr lang="en-US" i="1">
                            <a:latin typeface="Cambria Math"/>
                          </a:rPr>
                        </m:ctrlPr>
                      </m:sSupPr>
                      <m:e>
                        <m:r>
                          <a:rPr lang="en-US" i="1">
                            <a:latin typeface="Cambria Math"/>
                          </a:rPr>
                          <m:t>𝐴</m:t>
                        </m:r>
                      </m:e>
                      <m:sup>
                        <m:r>
                          <a:rPr lang="en-US" i="1">
                            <a:latin typeface="Cambria Math"/>
                          </a:rPr>
                          <m:t>1</m:t>
                        </m:r>
                      </m:sup>
                    </m:sSup>
                    <m:r>
                      <a:rPr lang="en-US" i="1">
                        <a:latin typeface="Cambria Math"/>
                      </a:rPr>
                      <m:t>×⋯×</m:t>
                    </m:r>
                    <m:sSup>
                      <m:sSupPr>
                        <m:ctrlPr>
                          <a:rPr lang="en-US" i="1">
                            <a:latin typeface="Cambria Math"/>
                          </a:rPr>
                        </m:ctrlPr>
                      </m:sSupPr>
                      <m:e>
                        <m:r>
                          <a:rPr lang="en-US" i="1">
                            <a:latin typeface="Cambria Math"/>
                          </a:rPr>
                          <m:t>𝐴</m:t>
                        </m:r>
                      </m:e>
                      <m:sup>
                        <m:r>
                          <a:rPr lang="en-US" i="1">
                            <a:latin typeface="Cambria Math"/>
                          </a:rPr>
                          <m:t>𝑛</m:t>
                        </m:r>
                      </m:sup>
                    </m:sSup>
                    <m:r>
                      <a:rPr lang="en-US" i="1">
                        <a:latin typeface="Cambria Math"/>
                      </a:rPr>
                      <m:t>→</m:t>
                    </m:r>
                    <m:r>
                      <a:rPr lang="en-US" i="1">
                        <a:latin typeface="Cambria Math"/>
                      </a:rPr>
                      <m:t>ℛ</m:t>
                    </m:r>
                    <m:r>
                      <a:rPr lang="en-US" i="1">
                        <a:latin typeface="Cambria Math"/>
                      </a:rPr>
                      <m:t> </m:t>
                    </m:r>
                  </m:oMath>
                </a14:m>
                <a:endParaRPr lang="en-US" dirty="0"/>
              </a:p>
              <a:p>
                <a:pPr algn="just"/>
                <a:endParaRPr lang="fa-IR" dirty="0" smtClean="0">
                  <a:cs typeface="B Nazanin" pitchFamily="2" charset="-78"/>
                </a:endParaRPr>
              </a:p>
              <a:p>
                <a:pPr algn="just"/>
                <a14:m>
                  <m:oMath xmlns:m="http://schemas.openxmlformats.org/officeDocument/2006/math">
                    <m:sSup>
                      <m:sSupPr>
                        <m:ctrlPr>
                          <a:rPr lang="en-US" i="1">
                            <a:latin typeface="Cambria Math"/>
                          </a:rPr>
                        </m:ctrlPr>
                      </m:sSupPr>
                      <m:e>
                        <m:r>
                          <a:rPr lang="en-US" i="1">
                            <a:latin typeface="Cambria Math"/>
                          </a:rPr>
                          <m:t>𝑟</m:t>
                        </m:r>
                      </m:e>
                      <m:sup>
                        <m:r>
                          <a:rPr lang="en-US" i="1">
                            <a:latin typeface="Cambria Math"/>
                          </a:rPr>
                          <m:t>𝑖</m:t>
                        </m:r>
                      </m:sup>
                    </m:sSup>
                    <m:r>
                      <a:rPr lang="en-US" i="1">
                        <a:latin typeface="Cambria Math"/>
                      </a:rPr>
                      <m:t>:</m:t>
                    </m:r>
                    <m:r>
                      <a:rPr lang="en-US" i="1">
                        <a:latin typeface="Cambria Math"/>
                      </a:rPr>
                      <m:t>𝑆</m:t>
                    </m:r>
                    <m:r>
                      <a:rPr lang="en-US" i="1">
                        <a:latin typeface="Cambria Math"/>
                      </a:rPr>
                      <m:t>×</m:t>
                    </m:r>
                    <m:sSup>
                      <m:sSupPr>
                        <m:ctrlPr>
                          <a:rPr lang="en-US" i="1">
                            <a:latin typeface="Cambria Math"/>
                          </a:rPr>
                        </m:ctrlPr>
                      </m:sSupPr>
                      <m:e>
                        <m:r>
                          <a:rPr lang="en-US" i="1">
                            <a:latin typeface="Cambria Math"/>
                          </a:rPr>
                          <m:t>𝐴</m:t>
                        </m:r>
                      </m:e>
                      <m:sup>
                        <m:r>
                          <a:rPr lang="en-US" i="1">
                            <a:latin typeface="Cambria Math"/>
                          </a:rPr>
                          <m:t>1</m:t>
                        </m:r>
                      </m:sup>
                    </m:sSup>
                    <m:r>
                      <a:rPr lang="en-US" i="1">
                        <a:latin typeface="Cambria Math"/>
                      </a:rPr>
                      <m:t>×⋯×</m:t>
                    </m:r>
                    <m:sSup>
                      <m:sSupPr>
                        <m:ctrlPr>
                          <a:rPr lang="en-US" i="1">
                            <a:latin typeface="Cambria Math"/>
                          </a:rPr>
                        </m:ctrlPr>
                      </m:sSupPr>
                      <m:e>
                        <m:r>
                          <a:rPr lang="en-US" i="1">
                            <a:latin typeface="Cambria Math"/>
                          </a:rPr>
                          <m:t>𝐴</m:t>
                        </m:r>
                      </m:e>
                      <m:sup>
                        <m:r>
                          <a:rPr lang="en-US" i="1">
                            <a:latin typeface="Cambria Math"/>
                          </a:rPr>
                          <m:t>𝑛</m:t>
                        </m:r>
                      </m:sup>
                    </m:sSup>
                    <m:r>
                      <a:rPr lang="en-US" i="1">
                        <a:latin typeface="Cambria Math"/>
                      </a:rPr>
                      <m:t>→</m:t>
                    </m:r>
                    <m:r>
                      <a:rPr lang="en-US" i="1">
                        <a:latin typeface="Cambria Math"/>
                      </a:rPr>
                      <m:t>ℛ</m:t>
                    </m:r>
                  </m:oMath>
                </a14:m>
                <a:endParaRPr lang="en-US" dirty="0">
                  <a:cs typeface="B Nazanin" pitchFamily="2" charset="-78"/>
                </a:endParaRPr>
              </a:p>
              <a:p>
                <a:pPr algn="just" rtl="1"/>
                <a:endParaRPr lang="fa-IR" dirty="0" smtClean="0">
                  <a:cs typeface="B Nazanin" pitchFamily="2" charset="-78"/>
                </a:endParaRPr>
              </a:p>
              <a:p>
                <a:pPr algn="just" rt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43" t="-1566" r="-1306"/>
                </a:stretch>
              </a:blipFill>
            </p:spPr>
            <p:txBody>
              <a:bodyPr/>
              <a:lstStyle/>
              <a:p>
                <a:r>
                  <a:rPr lang="en-US">
                    <a:noFill/>
                  </a:rPr>
                  <a:t> </a:t>
                </a:r>
              </a:p>
            </p:txBody>
          </p:sp>
        </mc:Fallback>
      </mc:AlternateContent>
      <p:sp>
        <p:nvSpPr>
          <p:cNvPr id="4" name="Rectangle 3"/>
          <p:cNvSpPr/>
          <p:nvPr/>
        </p:nvSpPr>
        <p:spPr>
          <a:xfrm>
            <a:off x="241092" y="6160532"/>
            <a:ext cx="402674" cy="369332"/>
          </a:xfrm>
          <a:prstGeom prst="rect">
            <a:avLst/>
          </a:prstGeom>
        </p:spPr>
        <p:txBody>
          <a:bodyPr wrap="none">
            <a:spAutoFit/>
          </a:bodyPr>
          <a:lstStyle/>
          <a:p>
            <a:r>
              <a:rPr lang="fa-IR" dirty="0" smtClean="0">
                <a:cs typeface="B Nazanin" pitchFamily="2" charset="-78"/>
              </a:rPr>
              <a:t>2</a:t>
            </a:r>
            <a:r>
              <a:rPr lang="fa-IR" dirty="0">
                <a:cs typeface="B Nazanin" pitchFamily="2" charset="-78"/>
              </a:rPr>
              <a:t>5</a:t>
            </a:r>
            <a:endParaRPr lang="en-US" dirty="0"/>
          </a:p>
        </p:txBody>
      </p:sp>
    </p:spTree>
    <p:extLst>
      <p:ext uri="{BB962C8B-B14F-4D97-AF65-F5344CB8AC3E}">
        <p14:creationId xmlns:p14="http://schemas.microsoft.com/office/powerpoint/2010/main" val="1792389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Nazanin" pitchFamily="2" charset="-78"/>
              </a:rPr>
              <a:t>بازی های تصادفی</a:t>
            </a:r>
            <a:endParaRPr lang="en-US" dirty="0">
              <a:cs typeface="B Nazanin" pitchFamily="2" charset="-78"/>
            </a:endParaRPr>
          </a:p>
        </p:txBody>
      </p:sp>
      <p:sp>
        <p:nvSpPr>
          <p:cNvPr id="3" name="Content Placeholder 2"/>
          <p:cNvSpPr>
            <a:spLocks noGrp="1"/>
          </p:cNvSpPr>
          <p:nvPr>
            <p:ph idx="1"/>
          </p:nvPr>
        </p:nvSpPr>
        <p:spPr/>
        <p:txBody>
          <a:bodyPr/>
          <a:lstStyle/>
          <a:p>
            <a:pPr algn="just" rtl="1">
              <a:buFont typeface="Arial" pitchFamily="34" charset="0"/>
              <a:buChar char="•"/>
            </a:pPr>
            <a:r>
              <a:rPr lang="fa-IR" dirty="0" smtClean="0">
                <a:cs typeface="B Nazanin" pitchFamily="2" charset="-78"/>
              </a:rPr>
              <a:t>بازی </a:t>
            </a:r>
            <a:r>
              <a:rPr lang="fa-IR" dirty="0">
                <a:cs typeface="B Nazanin" pitchFamily="2" charset="-78"/>
              </a:rPr>
              <a:t>های تصادفی از نظر پاداش به دو نوع بازی های با مجموع صفر(بازی های رقابتی) و بازی های با جمع کلی تقسیم می شود.  </a:t>
            </a:r>
            <a:endParaRPr lang="en-US" dirty="0">
              <a:cs typeface="B Nazanin" pitchFamily="2" charset="-78"/>
            </a:endParaRPr>
          </a:p>
          <a:p>
            <a:pPr marL="0" indent="0" algn="just" rtl="1">
              <a:buNone/>
            </a:pPr>
            <a:endParaRPr lang="fa-IR" dirty="0">
              <a:cs typeface="B Nazanin" pitchFamily="2" charset="-78"/>
            </a:endParaRPr>
          </a:p>
          <a:p>
            <a:pPr algn="just" rtl="1"/>
            <a:r>
              <a:rPr lang="fa-IR" dirty="0" smtClean="0">
                <a:cs typeface="B Nazanin" pitchFamily="2" charset="-78"/>
              </a:rPr>
              <a:t>در این بازی ها، عامل ها اعمالشان را بطور همزمان انجام داده و پاداش هر عامل به عمل گروهی انتخاب شده توسط همه عامل ها بستگی دارد.</a:t>
            </a:r>
          </a:p>
          <a:p>
            <a:pPr marL="0" indent="0" algn="just" rtl="1">
              <a:buNone/>
            </a:pPr>
            <a:endParaRPr lang="fa-IR" dirty="0">
              <a:cs typeface="B Nazanin" pitchFamily="2" charset="-78"/>
            </a:endParaRPr>
          </a:p>
          <a:p>
            <a:pPr algn="just" rtl="1"/>
            <a:r>
              <a:rPr lang="fa-IR" dirty="0" smtClean="0">
                <a:cs typeface="B Nazanin" pitchFamily="2" charset="-78"/>
              </a:rPr>
              <a:t>پیدا کردن سیاست بهینه مشکل است لذا نقاط تعادل (سیاست تعادل) در بازی مورد جستجو قرار می گیرد. </a:t>
            </a:r>
          </a:p>
          <a:p>
            <a:pPr algn="just" rtl="1"/>
            <a:endParaRPr lang="fa-IR" dirty="0">
              <a:cs typeface="B Nazanin" pitchFamily="2" charset="-78"/>
            </a:endParaRPr>
          </a:p>
          <a:p>
            <a:pPr algn="just" rtl="1"/>
            <a:r>
              <a:rPr lang="fa-IR" dirty="0" smtClean="0">
                <a:cs typeface="B Nazanin" pitchFamily="2" charset="-78"/>
              </a:rPr>
              <a:t>بعبارت دیگر مسئله پیدا کردن سیاست بهینه در بازی های تصادفی در حوزه نظریه بازی ها بوده و راه حل پایه در آنها رسیدن به نقاط تعادل نش می باشد. </a:t>
            </a:r>
            <a:endParaRPr lang="en-US" dirty="0">
              <a:cs typeface="B Nazanin" pitchFamily="2" charset="-78"/>
            </a:endParaRPr>
          </a:p>
        </p:txBody>
      </p:sp>
      <p:sp>
        <p:nvSpPr>
          <p:cNvPr id="4" name="Rectangle 3"/>
          <p:cNvSpPr/>
          <p:nvPr/>
        </p:nvSpPr>
        <p:spPr>
          <a:xfrm>
            <a:off x="241092" y="6160532"/>
            <a:ext cx="393056" cy="369332"/>
          </a:xfrm>
          <a:prstGeom prst="rect">
            <a:avLst/>
          </a:prstGeom>
        </p:spPr>
        <p:txBody>
          <a:bodyPr wrap="none">
            <a:spAutoFit/>
          </a:bodyPr>
          <a:lstStyle/>
          <a:p>
            <a:r>
              <a:rPr lang="fa-IR" dirty="0" smtClean="0">
                <a:cs typeface="B Nazanin" pitchFamily="2" charset="-78"/>
              </a:rPr>
              <a:t>2</a:t>
            </a:r>
            <a:r>
              <a:rPr lang="fa-IR" dirty="0">
                <a:cs typeface="B Nazanin" pitchFamily="2" charset="-78"/>
              </a:rPr>
              <a:t>6</a:t>
            </a:r>
            <a:endParaRPr lang="en-US" dirty="0"/>
          </a:p>
        </p:txBody>
      </p:sp>
    </p:spTree>
    <p:extLst>
      <p:ext uri="{BB962C8B-B14F-4D97-AF65-F5344CB8AC3E}">
        <p14:creationId xmlns:p14="http://schemas.microsoft.com/office/powerpoint/2010/main" val="993288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Nazanin" pitchFamily="2" charset="-78"/>
              </a:rPr>
              <a:t>تجزیه الگوریتم های </a:t>
            </a:r>
            <a:r>
              <a:rPr lang="en-US" dirty="0">
                <a:latin typeface="Times New Roman" pitchFamily="18" charset="0"/>
                <a:cs typeface="Times New Roman" pitchFamily="18" charset="0"/>
              </a:rPr>
              <a:t>MARL</a:t>
            </a:r>
            <a:endParaRPr lang="en-US" dirty="0"/>
          </a:p>
        </p:txBody>
      </p:sp>
      <p:sp>
        <p:nvSpPr>
          <p:cNvPr id="3" name="Content Placeholder 2"/>
          <p:cNvSpPr>
            <a:spLocks noGrp="1"/>
          </p:cNvSpPr>
          <p:nvPr>
            <p:ph idx="1"/>
          </p:nvPr>
        </p:nvSpPr>
        <p:spPr/>
        <p:txBody>
          <a:bodyPr/>
          <a:lstStyle/>
          <a:p>
            <a:pPr algn="just" rtl="1"/>
            <a:r>
              <a:rPr lang="fa-IR" dirty="0" smtClean="0">
                <a:cs typeface="B Nazanin" pitchFamily="2" charset="-78"/>
              </a:rPr>
              <a:t>اگر عاملها سازگار باشند، الگوریتم </a:t>
            </a:r>
            <a:r>
              <a:rPr lang="en-US" dirty="0" smtClean="0">
                <a:latin typeface="Times New Roman" pitchFamily="18" charset="0"/>
                <a:cs typeface="Times New Roman" pitchFamily="18" charset="0"/>
              </a:rPr>
              <a:t>MARL</a:t>
            </a:r>
            <a:r>
              <a:rPr lang="fa-IR" dirty="0" smtClean="0">
                <a:cs typeface="B Nazanin" pitchFamily="2" charset="-78"/>
              </a:rPr>
              <a:t> به تعادل نش همگرا می شود، در غیر اینصورت پاسخ بهینه </a:t>
            </a:r>
            <a:r>
              <a:rPr lang="en-US" dirty="0" smtClean="0">
                <a:latin typeface="Times New Roman" pitchFamily="18" charset="0"/>
                <a:cs typeface="Times New Roman" pitchFamily="18" charset="0"/>
              </a:rPr>
              <a:t>(Best Response)</a:t>
            </a:r>
            <a:r>
              <a:rPr lang="fa-IR" dirty="0" smtClean="0">
                <a:latin typeface="Times New Roman" pitchFamily="18" charset="0"/>
                <a:cs typeface="B Nazanin" pitchFamily="2" charset="-78"/>
              </a:rPr>
              <a:t> را می دهد.</a:t>
            </a:r>
            <a:endParaRPr lang="en-US"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981200"/>
            <a:ext cx="50673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41092" y="6160532"/>
            <a:ext cx="402674" cy="369332"/>
          </a:xfrm>
          <a:prstGeom prst="rect">
            <a:avLst/>
          </a:prstGeom>
        </p:spPr>
        <p:txBody>
          <a:bodyPr wrap="none">
            <a:spAutoFit/>
          </a:bodyPr>
          <a:lstStyle/>
          <a:p>
            <a:r>
              <a:rPr lang="fa-IR" dirty="0" smtClean="0">
                <a:cs typeface="B Nazanin" pitchFamily="2" charset="-78"/>
              </a:rPr>
              <a:t>2</a:t>
            </a:r>
            <a:r>
              <a:rPr lang="fa-IR" dirty="0">
                <a:cs typeface="B Nazanin" pitchFamily="2" charset="-78"/>
              </a:rPr>
              <a:t>7</a:t>
            </a:r>
            <a:endParaRPr lang="en-US" dirty="0"/>
          </a:p>
        </p:txBody>
      </p:sp>
    </p:spTree>
    <p:extLst>
      <p:ext uri="{BB962C8B-B14F-4D97-AF65-F5344CB8AC3E}">
        <p14:creationId xmlns:p14="http://schemas.microsoft.com/office/powerpoint/2010/main" val="326151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نظریه بازی ها با </a:t>
            </a:r>
            <a:r>
              <a:rPr lang="en-US" dirty="0" smtClean="0">
                <a:latin typeface="Times New Roman" pitchFamily="18" charset="0"/>
                <a:cs typeface="Times New Roman" pitchFamily="18" charset="0"/>
              </a:rPr>
              <a:t>MARL</a:t>
            </a:r>
            <a:endParaRPr lang="en-US" dirty="0">
              <a:cs typeface="B Nazanin" pitchFamily="2" charset="-78"/>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6537" y="1858169"/>
            <a:ext cx="5267325"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41092" y="6160532"/>
            <a:ext cx="402674" cy="369332"/>
          </a:xfrm>
          <a:prstGeom prst="rect">
            <a:avLst/>
          </a:prstGeom>
        </p:spPr>
        <p:txBody>
          <a:bodyPr wrap="none">
            <a:spAutoFit/>
          </a:bodyPr>
          <a:lstStyle/>
          <a:p>
            <a:r>
              <a:rPr lang="fa-IR" dirty="0" smtClean="0">
                <a:cs typeface="B Nazanin" pitchFamily="2" charset="-78"/>
              </a:rPr>
              <a:t>28</a:t>
            </a:r>
            <a:endParaRPr lang="en-US" dirty="0"/>
          </a:p>
        </p:txBody>
      </p:sp>
    </p:spTree>
    <p:extLst>
      <p:ext uri="{BB962C8B-B14F-4D97-AF65-F5344CB8AC3E}">
        <p14:creationId xmlns:p14="http://schemas.microsoft.com/office/powerpoint/2010/main" val="11781226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RL in zero-sum stochastic games</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988" y="2743200"/>
            <a:ext cx="728662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110321"/>
            <a:ext cx="35814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41092" y="6160532"/>
            <a:ext cx="402674" cy="369332"/>
          </a:xfrm>
          <a:prstGeom prst="rect">
            <a:avLst/>
          </a:prstGeom>
        </p:spPr>
        <p:txBody>
          <a:bodyPr wrap="none">
            <a:spAutoFit/>
          </a:bodyPr>
          <a:lstStyle/>
          <a:p>
            <a:r>
              <a:rPr lang="fa-IR" dirty="0" smtClean="0">
                <a:cs typeface="B Nazanin" pitchFamily="2" charset="-78"/>
              </a:rPr>
              <a:t>29</a:t>
            </a:r>
            <a:endParaRPr lang="en-US" dirty="0"/>
          </a:p>
        </p:txBody>
      </p:sp>
    </p:spTree>
    <p:extLst>
      <p:ext uri="{BB962C8B-B14F-4D97-AF65-F5344CB8AC3E}">
        <p14:creationId xmlns:p14="http://schemas.microsoft.com/office/powerpoint/2010/main" val="2472531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مفهوم یادگیری</a:t>
            </a:r>
            <a:endParaRPr lang="en-US" dirty="0">
              <a:cs typeface="B Nazanin" pitchFamily="2" charset="-78"/>
            </a:endParaRPr>
          </a:p>
        </p:txBody>
      </p:sp>
      <p:sp>
        <p:nvSpPr>
          <p:cNvPr id="3" name="Content Placeholder 2"/>
          <p:cNvSpPr>
            <a:spLocks noGrp="1"/>
          </p:cNvSpPr>
          <p:nvPr>
            <p:ph idx="1"/>
          </p:nvPr>
        </p:nvSpPr>
        <p:spPr/>
        <p:txBody>
          <a:bodyPr/>
          <a:lstStyle/>
          <a:p>
            <a:pPr algn="just" rtl="1">
              <a:buFont typeface="Arial" pitchFamily="34" charset="0"/>
              <a:buChar char="•"/>
            </a:pPr>
            <a:r>
              <a:rPr lang="fa-IR" dirty="0">
                <a:cs typeface="B Nazanin" pitchFamily="2" charset="-78"/>
              </a:rPr>
              <a:t>هدف اصلي از يادگيري يافتن شيو هاي براي عملكرد در حالات مختلف </a:t>
            </a:r>
            <a:r>
              <a:rPr lang="fa-IR" dirty="0" smtClean="0">
                <a:cs typeface="B Nazanin" pitchFamily="2" charset="-78"/>
              </a:rPr>
              <a:t>است كه </a:t>
            </a:r>
            <a:r>
              <a:rPr lang="fa-IR" dirty="0">
                <a:cs typeface="B Nazanin" pitchFamily="2" charset="-78"/>
              </a:rPr>
              <a:t>اين شيوه در مقايسه با سايرين، با در نظر گرفتن معيارهايي، بهتر </a:t>
            </a:r>
            <a:r>
              <a:rPr lang="fa-IR" dirty="0" smtClean="0">
                <a:cs typeface="B Nazanin" pitchFamily="2" charset="-78"/>
              </a:rPr>
              <a:t>است. </a:t>
            </a:r>
          </a:p>
          <a:p>
            <a:pPr algn="just" rtl="1">
              <a:buFont typeface="Arial" pitchFamily="34" charset="0"/>
              <a:buChar char="•"/>
            </a:pPr>
            <a:endParaRPr lang="fa-IR" dirty="0">
              <a:cs typeface="B Nazanin" pitchFamily="2" charset="-78"/>
            </a:endParaRPr>
          </a:p>
          <a:p>
            <a:pPr algn="just" rtl="1">
              <a:buFont typeface="Arial" pitchFamily="34" charset="0"/>
              <a:buChar char="•"/>
            </a:pPr>
            <a:r>
              <a:rPr lang="fa-IR" dirty="0" smtClean="0">
                <a:cs typeface="B Nazanin" pitchFamily="2" charset="-78"/>
              </a:rPr>
              <a:t>معمولاً </a:t>
            </a:r>
            <a:r>
              <a:rPr lang="fa-IR" dirty="0">
                <a:cs typeface="B Nazanin" pitchFamily="2" charset="-78"/>
              </a:rPr>
              <a:t>اين شيوه ي عملكرد، از نظر رياضي، به صورت نگاشتي از فضاي </a:t>
            </a:r>
            <a:r>
              <a:rPr lang="fa-IR" dirty="0" smtClean="0">
                <a:cs typeface="B Nazanin" pitchFamily="2" charset="-78"/>
              </a:rPr>
              <a:t>حالات به </a:t>
            </a:r>
            <a:r>
              <a:rPr lang="fa-IR" dirty="0">
                <a:cs typeface="B Nazanin" pitchFamily="2" charset="-78"/>
              </a:rPr>
              <a:t>فضاي اعمال، قابل بيان است</a:t>
            </a:r>
            <a:r>
              <a:rPr lang="fa-IR" dirty="0" smtClean="0">
                <a:cs typeface="B Nazanin" pitchFamily="2" charset="-78"/>
              </a:rPr>
              <a:t>.</a:t>
            </a:r>
          </a:p>
          <a:p>
            <a:pPr algn="just" rtl="1">
              <a:buFont typeface="Arial" pitchFamily="34" charset="0"/>
              <a:buChar char="•"/>
            </a:pPr>
            <a:endParaRPr lang="fa-IR" dirty="0">
              <a:cs typeface="B Nazanin" pitchFamily="2" charset="-78"/>
            </a:endParaRPr>
          </a:p>
          <a:p>
            <a:pPr algn="just" rtl="1">
              <a:buFont typeface="Arial" pitchFamily="34" charset="0"/>
              <a:buChar char="•"/>
            </a:pPr>
            <a:r>
              <a:rPr lang="fa-IR" dirty="0">
                <a:cs typeface="B Nazanin" pitchFamily="2" charset="-78"/>
              </a:rPr>
              <a:t>هنگامي </a:t>
            </a:r>
            <a:r>
              <a:rPr lang="fa-IR" dirty="0" smtClean="0">
                <a:cs typeface="B Nazanin" pitchFamily="2" charset="-78"/>
              </a:rPr>
              <a:t>مي توان </a:t>
            </a:r>
            <a:r>
              <a:rPr lang="fa-IR" dirty="0">
                <a:cs typeface="B Nazanin" pitchFamily="2" charset="-78"/>
              </a:rPr>
              <a:t>گفت يادگيري اتفاق افتاده است كه، عامل يادگيرنده </a:t>
            </a:r>
            <a:r>
              <a:rPr lang="fa-IR" dirty="0" smtClean="0">
                <a:cs typeface="B Nazanin" pitchFamily="2" charset="-78"/>
              </a:rPr>
              <a:t>براساس </a:t>
            </a:r>
            <a:r>
              <a:rPr lang="fa-IR" dirty="0">
                <a:cs typeface="B Nazanin" pitchFamily="2" charset="-78"/>
              </a:rPr>
              <a:t>تجربياتي كه كسب </a:t>
            </a:r>
            <a:r>
              <a:rPr lang="fa-IR" dirty="0" smtClean="0">
                <a:cs typeface="B Nazanin" pitchFamily="2" charset="-78"/>
              </a:rPr>
              <a:t>مي كند </a:t>
            </a:r>
            <a:r>
              <a:rPr lang="fa-IR" dirty="0">
                <a:cs typeface="B Nazanin" pitchFamily="2" charset="-78"/>
              </a:rPr>
              <a:t>به نحوي ديگر، و به احتمال زياد </a:t>
            </a:r>
            <a:r>
              <a:rPr lang="fa-IR" dirty="0" smtClean="0">
                <a:cs typeface="B Nazanin" pitchFamily="2" charset="-78"/>
              </a:rPr>
              <a:t>بهتر عمل كند</a:t>
            </a:r>
            <a:r>
              <a:rPr lang="fa-IR" dirty="0">
                <a:cs typeface="B Nazanin" pitchFamily="2" charset="-78"/>
              </a:rPr>
              <a:t>.</a:t>
            </a:r>
            <a:endParaRPr lang="en-US" dirty="0">
              <a:cs typeface="B Nazanin" pitchFamily="2" charset="-78"/>
            </a:endParaRPr>
          </a:p>
        </p:txBody>
      </p:sp>
      <p:sp>
        <p:nvSpPr>
          <p:cNvPr id="4" name="Rectangle 3"/>
          <p:cNvSpPr/>
          <p:nvPr/>
        </p:nvSpPr>
        <p:spPr>
          <a:xfrm>
            <a:off x="228600" y="6172200"/>
            <a:ext cx="293670" cy="369332"/>
          </a:xfrm>
          <a:prstGeom prst="rect">
            <a:avLst/>
          </a:prstGeom>
        </p:spPr>
        <p:txBody>
          <a:bodyPr wrap="none">
            <a:spAutoFit/>
          </a:bodyPr>
          <a:lstStyle/>
          <a:p>
            <a:r>
              <a:rPr lang="fa-IR" dirty="0">
                <a:cs typeface="B Nazanin" pitchFamily="2" charset="-78"/>
              </a:rPr>
              <a:t>3</a:t>
            </a:r>
            <a:endParaRPr lang="en-US" dirty="0"/>
          </a:p>
        </p:txBody>
      </p:sp>
    </p:spTree>
    <p:extLst>
      <p:ext uri="{BB962C8B-B14F-4D97-AF65-F5344CB8AC3E}">
        <p14:creationId xmlns:p14="http://schemas.microsoft.com/office/powerpoint/2010/main" val="1528451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مثال</a:t>
            </a:r>
            <a:endParaRPr lang="en-US" dirty="0">
              <a:cs typeface="B Nazanin" pitchFamily="2" charset="-78"/>
            </a:endParaRPr>
          </a:p>
        </p:txBody>
      </p:sp>
      <p:graphicFrame>
        <p:nvGraphicFramePr>
          <p:cNvPr id="4" name="Group 24"/>
          <p:cNvGraphicFramePr>
            <a:graphicFrameLocks noGrp="1"/>
          </p:cNvGraphicFramePr>
          <p:nvPr>
            <p:extLst>
              <p:ext uri="{D42A27DB-BD31-4B8C-83A1-F6EECF244321}">
                <p14:modId xmlns:p14="http://schemas.microsoft.com/office/powerpoint/2010/main" val="828247372"/>
              </p:ext>
            </p:extLst>
          </p:nvPr>
        </p:nvGraphicFramePr>
        <p:xfrm>
          <a:off x="1825625" y="2304115"/>
          <a:ext cx="2057400" cy="1295400"/>
        </p:xfrm>
        <a:graphic>
          <a:graphicData uri="http://schemas.openxmlformats.org/drawingml/2006/table">
            <a:tbl>
              <a:tblPr/>
              <a:tblGrid>
                <a:gridCol w="685800"/>
                <a:gridCol w="685800"/>
                <a:gridCol w="685800"/>
              </a:tblGrid>
              <a:tr h="431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800" b="0" i="0" u="none" strike="noStrike" cap="none" normalizeH="0" baseline="0" dirty="0" smtClean="0">
                          <a:ln>
                            <a:noFill/>
                          </a:ln>
                          <a:solidFill>
                            <a:schemeClr val="tx1"/>
                          </a:solidFill>
                          <a:effectLst/>
                          <a:latin typeface="Times New Roman" charset="0"/>
                        </a:rPr>
                        <a:t>10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800" b="0" i="0" u="none" strike="noStrike" cap="none" normalizeH="0" baseline="0" dirty="0" smtClean="0">
                          <a:ln>
                            <a:noFill/>
                          </a:ln>
                          <a:solidFill>
                            <a:schemeClr val="tx1"/>
                          </a:solidFill>
                          <a:effectLst/>
                          <a:latin typeface="Times New Roman"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800" b="0" i="0" u="none" strike="noStrike" cap="none" normalizeH="0" baseline="0" smtClean="0">
                          <a:ln>
                            <a:noFill/>
                          </a:ln>
                          <a:solidFill>
                            <a:schemeClr val="tx1"/>
                          </a:solidFill>
                          <a:effectLst/>
                          <a:latin typeface="Times New Roman" charset="0"/>
                        </a:rPr>
                        <a:t>-100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800" b="0" i="0" u="none" strike="noStrike" cap="none" normalizeH="0" baseline="0" dirty="0" smtClean="0">
                          <a:ln>
                            <a:noFill/>
                          </a:ln>
                          <a:solidFill>
                            <a:schemeClr val="tx1"/>
                          </a:solidFill>
                          <a:effectLst/>
                          <a:latin typeface="Times New Roman" charset="0"/>
                        </a:rPr>
                        <a:t> 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800" b="0" i="0" u="none" strike="noStrike" cap="none" normalizeH="0" baseline="0" dirty="0" smtClean="0">
                          <a:ln>
                            <a:noFill/>
                          </a:ln>
                          <a:solidFill>
                            <a:schemeClr val="tx1"/>
                          </a:solidFill>
                          <a:effectLst/>
                          <a:latin typeface="Times New Roman" charset="0"/>
                        </a:rPr>
                        <a:t>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800" b="0" i="0" u="none" strike="noStrike" cap="none" normalizeH="0" baseline="0" smtClean="0">
                          <a:ln>
                            <a:noFill/>
                          </a:ln>
                          <a:solidFill>
                            <a:schemeClr val="tx1"/>
                          </a:solidFill>
                          <a:effectLst/>
                          <a:latin typeface="Times New Roman" charset="0"/>
                        </a:rPr>
                        <a:t>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800" b="0" i="0" u="none" strike="noStrike" cap="none" normalizeH="0" baseline="0" smtClean="0">
                          <a:ln>
                            <a:noFill/>
                          </a:ln>
                          <a:solidFill>
                            <a:schemeClr val="tx1"/>
                          </a:solidFill>
                          <a:effectLst/>
                          <a:latin typeface="Times New Roman" charset="0"/>
                        </a:rPr>
                        <a:t>-100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800" b="0" i="0" u="none" strike="noStrike" cap="none" normalizeH="0" baseline="0" smtClean="0">
                          <a:ln>
                            <a:noFill/>
                          </a:ln>
                          <a:solidFill>
                            <a:schemeClr val="tx1"/>
                          </a:solidFill>
                          <a:effectLst/>
                          <a:latin typeface="Times New Roman"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800" b="0" i="0" u="none" strike="noStrike" cap="none" normalizeH="0" baseline="0" dirty="0" smtClean="0">
                          <a:ln>
                            <a:noFill/>
                          </a:ln>
                          <a:solidFill>
                            <a:schemeClr val="tx1"/>
                          </a:solidFill>
                          <a:effectLst/>
                          <a:latin typeface="Times New Roman" charset="0"/>
                        </a:rPr>
                        <a:t>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 name="Text Box 42"/>
          <p:cNvSpPr txBox="1">
            <a:spLocks noChangeArrowheads="1"/>
          </p:cNvSpPr>
          <p:nvPr/>
        </p:nvSpPr>
        <p:spPr bwMode="auto">
          <a:xfrm>
            <a:off x="1340136" y="2342203"/>
            <a:ext cx="5334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charset="0"/>
              </a:defRPr>
            </a:lvl1pPr>
            <a:lvl2pPr marL="742950" indent="-285750" eaLnBrk="0" hangingPunct="0">
              <a:defRPr sz="2800">
                <a:solidFill>
                  <a:schemeClr val="tx1"/>
                </a:solidFill>
                <a:latin typeface="Times New Roman" charset="0"/>
              </a:defRPr>
            </a:lvl2pPr>
            <a:lvl3pPr marL="1143000" indent="-228600" eaLnBrk="0" hangingPunct="0">
              <a:defRPr sz="2800">
                <a:solidFill>
                  <a:schemeClr val="tx1"/>
                </a:solidFill>
                <a:latin typeface="Times New Roman" charset="0"/>
              </a:defRPr>
            </a:lvl3pPr>
            <a:lvl4pPr marL="1600200" indent="-228600" eaLnBrk="0" hangingPunct="0">
              <a:defRPr sz="2800">
                <a:solidFill>
                  <a:schemeClr val="tx1"/>
                </a:solidFill>
                <a:latin typeface="Times New Roman" charset="0"/>
              </a:defRPr>
            </a:lvl4pPr>
            <a:lvl5pPr marL="2057400" indent="-228600" eaLnBrk="0" hangingPunct="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eaLnBrk="1" hangingPunct="1">
              <a:spcBef>
                <a:spcPct val="50000"/>
              </a:spcBef>
            </a:pPr>
            <a:r>
              <a:rPr lang="en-US" sz="1800" dirty="0">
                <a:latin typeface="Tahoma" pitchFamily="34" charset="0"/>
              </a:rPr>
              <a:t>B0</a:t>
            </a:r>
          </a:p>
          <a:p>
            <a:pPr eaLnBrk="1" hangingPunct="1">
              <a:spcBef>
                <a:spcPct val="50000"/>
              </a:spcBef>
            </a:pPr>
            <a:r>
              <a:rPr lang="en-US" sz="1800" dirty="0">
                <a:latin typeface="Tahoma" pitchFamily="34" charset="0"/>
              </a:rPr>
              <a:t>B1</a:t>
            </a:r>
          </a:p>
          <a:p>
            <a:pPr eaLnBrk="1" hangingPunct="1">
              <a:spcBef>
                <a:spcPct val="50000"/>
              </a:spcBef>
            </a:pPr>
            <a:r>
              <a:rPr lang="en-US" sz="1800" dirty="0">
                <a:latin typeface="Tahoma" pitchFamily="34" charset="0"/>
              </a:rPr>
              <a:t>B2</a:t>
            </a:r>
          </a:p>
        </p:txBody>
      </p:sp>
      <p:sp>
        <p:nvSpPr>
          <p:cNvPr id="6" name="Text Box 43"/>
          <p:cNvSpPr txBox="1">
            <a:spLocks noChangeArrowheads="1"/>
          </p:cNvSpPr>
          <p:nvPr/>
        </p:nvSpPr>
        <p:spPr bwMode="auto">
          <a:xfrm>
            <a:off x="1905000" y="1902145"/>
            <a:ext cx="189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charset="0"/>
              </a:defRPr>
            </a:lvl1pPr>
            <a:lvl2pPr marL="742950" indent="-285750" eaLnBrk="0" hangingPunct="0">
              <a:defRPr sz="2800">
                <a:solidFill>
                  <a:schemeClr val="tx1"/>
                </a:solidFill>
                <a:latin typeface="Times New Roman" charset="0"/>
              </a:defRPr>
            </a:lvl2pPr>
            <a:lvl3pPr marL="1143000" indent="-228600" eaLnBrk="0" hangingPunct="0">
              <a:defRPr sz="2800">
                <a:solidFill>
                  <a:schemeClr val="tx1"/>
                </a:solidFill>
                <a:latin typeface="Times New Roman" charset="0"/>
              </a:defRPr>
            </a:lvl3pPr>
            <a:lvl4pPr marL="1600200" indent="-228600" eaLnBrk="0" hangingPunct="0">
              <a:defRPr sz="2800">
                <a:solidFill>
                  <a:schemeClr val="tx1"/>
                </a:solidFill>
                <a:latin typeface="Times New Roman" charset="0"/>
              </a:defRPr>
            </a:lvl4pPr>
            <a:lvl5pPr marL="2057400" indent="-228600" eaLnBrk="0" hangingPunct="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eaLnBrk="1" hangingPunct="1"/>
            <a:r>
              <a:rPr lang="en-US" sz="1800" dirty="0">
                <a:latin typeface="Tahoma" pitchFamily="34" charset="0"/>
              </a:rPr>
              <a:t>A0       A1      A2</a:t>
            </a:r>
          </a:p>
        </p:txBody>
      </p:sp>
      <p:graphicFrame>
        <p:nvGraphicFramePr>
          <p:cNvPr id="7" name="Object 6"/>
          <p:cNvGraphicFramePr>
            <a:graphicFrameLocks noChangeAspect="1"/>
          </p:cNvGraphicFramePr>
          <p:nvPr>
            <p:extLst>
              <p:ext uri="{D42A27DB-BD31-4B8C-83A1-F6EECF244321}">
                <p14:modId xmlns:p14="http://schemas.microsoft.com/office/powerpoint/2010/main" val="1064533050"/>
              </p:ext>
            </p:extLst>
          </p:nvPr>
        </p:nvGraphicFramePr>
        <p:xfrm>
          <a:off x="4149702" y="2590800"/>
          <a:ext cx="4918075" cy="3606800"/>
        </p:xfrm>
        <a:graphic>
          <a:graphicData uri="http://schemas.openxmlformats.org/presentationml/2006/ole">
            <mc:AlternateContent xmlns:mc="http://schemas.openxmlformats.org/markup-compatibility/2006">
              <mc:Choice xmlns:v="urn:schemas-microsoft-com:vml" Requires="v">
                <p:oleObj spid="_x0000_s1095" name="Bitmap Image" r:id="rId3" imgW="8171429" imgH="5990476" progId="PBrush">
                  <p:embed/>
                </p:oleObj>
              </mc:Choice>
              <mc:Fallback>
                <p:oleObj name="Bitmap Image" r:id="rId3" imgW="8171429" imgH="5990476" progId="PBrush">
                  <p:embed/>
                  <p:pic>
                    <p:nvPicPr>
                      <p:cNvPr id="0" name="Object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9702" y="2590800"/>
                        <a:ext cx="4918075" cy="360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241092" y="6160532"/>
            <a:ext cx="402674" cy="369332"/>
          </a:xfrm>
          <a:prstGeom prst="rect">
            <a:avLst/>
          </a:prstGeom>
        </p:spPr>
        <p:txBody>
          <a:bodyPr wrap="none">
            <a:spAutoFit/>
          </a:bodyPr>
          <a:lstStyle/>
          <a:p>
            <a:r>
              <a:rPr lang="fa-IR" dirty="0" smtClean="0">
                <a:cs typeface="B Nazanin" pitchFamily="2" charset="-78"/>
              </a:rPr>
              <a:t>30</a:t>
            </a:r>
            <a:endParaRPr lang="en-US" dirty="0"/>
          </a:p>
        </p:txBody>
      </p:sp>
    </p:spTree>
    <p:extLst>
      <p:ext uri="{BB962C8B-B14F-4D97-AF65-F5344CB8AC3E}">
        <p14:creationId xmlns:p14="http://schemas.microsoft.com/office/powerpoint/2010/main" val="16471276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err="1">
                <a:latin typeface="Times New Roman" pitchFamily="18" charset="0"/>
                <a:cs typeface="Times New Roman" pitchFamily="18" charset="0"/>
              </a:rPr>
              <a:t>minimax</a:t>
            </a:r>
            <a:r>
              <a:rPr lang="en-US" b="0" dirty="0">
                <a:latin typeface="Times New Roman" pitchFamily="18" charset="0"/>
                <a:cs typeface="Times New Roman" pitchFamily="18" charset="0"/>
              </a:rPr>
              <a:t>-Q </a:t>
            </a:r>
            <a:r>
              <a:rPr lang="en-US" b="0" dirty="0" smtClean="0">
                <a:latin typeface="Times New Roman" pitchFamily="18" charset="0"/>
                <a:cs typeface="Times New Roman" pitchFamily="18" charset="0"/>
              </a:rPr>
              <a:t>algorithm</a:t>
            </a:r>
            <a:endParaRPr lang="en-US" dirty="0">
              <a:latin typeface="Times New Roman" pitchFamily="18" charset="0"/>
              <a:cs typeface="Times New Roman" pitchFamily="18" charset="0"/>
            </a:endParaRPr>
          </a:p>
        </p:txBody>
      </p:sp>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1295400"/>
            <a:ext cx="5838825"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41092" y="6160532"/>
            <a:ext cx="402674" cy="369332"/>
          </a:xfrm>
          <a:prstGeom prst="rect">
            <a:avLst/>
          </a:prstGeom>
        </p:spPr>
        <p:txBody>
          <a:bodyPr wrap="none">
            <a:spAutoFit/>
          </a:bodyPr>
          <a:lstStyle/>
          <a:p>
            <a:r>
              <a:rPr lang="fa-IR" dirty="0" smtClean="0">
                <a:cs typeface="B Nazanin" pitchFamily="2" charset="-78"/>
              </a:rPr>
              <a:t>31</a:t>
            </a:r>
            <a:endParaRPr lang="en-US" dirty="0"/>
          </a:p>
        </p:txBody>
      </p:sp>
    </p:spTree>
    <p:extLst>
      <p:ext uri="{BB962C8B-B14F-4D97-AF65-F5344CB8AC3E}">
        <p14:creationId xmlns:p14="http://schemas.microsoft.com/office/powerpoint/2010/main" val="36380165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620000" cy="762000"/>
          </a:xfrm>
        </p:spPr>
        <p:txBody>
          <a:bodyPr/>
          <a:lstStyle/>
          <a:p>
            <a:r>
              <a:rPr lang="en-US" sz="2400" dirty="0">
                <a:latin typeface="Times New Roman" pitchFamily="18" charset="0"/>
                <a:cs typeface="Times New Roman" pitchFamily="18" charset="0"/>
              </a:rPr>
              <a:t>Matching Pennies Game with </a:t>
            </a:r>
            <a:r>
              <a:rPr lang="en-US" sz="2400" dirty="0" err="1">
                <a:latin typeface="Times New Roman" pitchFamily="18" charset="0"/>
                <a:cs typeface="Times New Roman" pitchFamily="18" charset="0"/>
              </a:rPr>
              <a:t>minimax</a:t>
            </a:r>
            <a:r>
              <a:rPr lang="en-US" sz="2400" dirty="0">
                <a:latin typeface="Times New Roman" pitchFamily="18" charset="0"/>
                <a:cs typeface="Times New Roman" pitchFamily="18" charset="0"/>
              </a:rPr>
              <a:t>-Q algorithm</a:t>
            </a: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32188"/>
            <a:ext cx="6867525"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1092" y="6160532"/>
            <a:ext cx="402674" cy="369332"/>
          </a:xfrm>
          <a:prstGeom prst="rect">
            <a:avLst/>
          </a:prstGeom>
        </p:spPr>
        <p:txBody>
          <a:bodyPr wrap="none">
            <a:spAutoFit/>
          </a:bodyPr>
          <a:lstStyle/>
          <a:p>
            <a:r>
              <a:rPr lang="fa-IR" dirty="0" smtClean="0">
                <a:cs typeface="B Nazanin" pitchFamily="2" charset="-78"/>
              </a:rPr>
              <a:t>32</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917333459"/>
              </p:ext>
            </p:extLst>
          </p:nvPr>
        </p:nvGraphicFramePr>
        <p:xfrm>
          <a:off x="6705600" y="1066800"/>
          <a:ext cx="2209800" cy="1097280"/>
        </p:xfrm>
        <a:graphic>
          <a:graphicData uri="http://schemas.openxmlformats.org/drawingml/2006/table">
            <a:tbl>
              <a:tblPr firstRow="1" bandRow="1">
                <a:tableStyleId>{5C22544A-7EE6-4342-B048-85BDC9FD1C3A}</a:tableStyleId>
              </a:tblPr>
              <a:tblGrid>
                <a:gridCol w="736600"/>
                <a:gridCol w="736600"/>
                <a:gridCol w="736600"/>
              </a:tblGrid>
              <a:tr h="355600">
                <a:tc>
                  <a:txBody>
                    <a:bodyPr/>
                    <a:lstStyle/>
                    <a:p>
                      <a:endParaRPr lang="en-US" dirty="0"/>
                    </a:p>
                  </a:txBody>
                  <a:tcPr/>
                </a:tc>
                <a:tc>
                  <a:txBody>
                    <a:bodyPr/>
                    <a:lstStyle/>
                    <a:p>
                      <a:pPr algn="ctr"/>
                      <a:r>
                        <a:rPr lang="en-US" dirty="0" smtClean="0"/>
                        <a:t>H</a:t>
                      </a:r>
                      <a:endParaRPr lang="en-US" dirty="0"/>
                    </a:p>
                  </a:txBody>
                  <a:tcPr/>
                </a:tc>
                <a:tc>
                  <a:txBody>
                    <a:bodyPr/>
                    <a:lstStyle/>
                    <a:p>
                      <a:pPr algn="ctr"/>
                      <a:r>
                        <a:rPr lang="en-US" dirty="0" smtClean="0"/>
                        <a:t>T</a:t>
                      </a:r>
                      <a:endParaRPr lang="en-US" dirty="0"/>
                    </a:p>
                  </a:txBody>
                  <a:tcPr/>
                </a:tc>
              </a:tr>
              <a:tr h="355600">
                <a:tc>
                  <a:txBody>
                    <a:bodyPr/>
                    <a:lstStyle/>
                    <a:p>
                      <a:r>
                        <a:rPr lang="en-US" dirty="0" smtClean="0"/>
                        <a:t>H</a:t>
                      </a:r>
                      <a:endParaRPr lang="en-US" dirty="0"/>
                    </a:p>
                  </a:txBody>
                  <a:tcPr/>
                </a:tc>
                <a:tc>
                  <a:txBody>
                    <a:bodyPr/>
                    <a:lstStyle/>
                    <a:p>
                      <a:r>
                        <a:rPr lang="en-US" dirty="0" smtClean="0"/>
                        <a:t>1,-1</a:t>
                      </a:r>
                      <a:endParaRPr lang="en-US" dirty="0"/>
                    </a:p>
                  </a:txBody>
                  <a:tcPr/>
                </a:tc>
                <a:tc>
                  <a:txBody>
                    <a:bodyPr/>
                    <a:lstStyle/>
                    <a:p>
                      <a:r>
                        <a:rPr lang="en-US" dirty="0" smtClean="0"/>
                        <a:t>-1,1</a:t>
                      </a:r>
                      <a:endParaRPr lang="en-US" dirty="0"/>
                    </a:p>
                  </a:txBody>
                  <a:tcPr/>
                </a:tc>
              </a:tr>
              <a:tr h="355600">
                <a:tc>
                  <a:txBody>
                    <a:bodyPr/>
                    <a:lstStyle/>
                    <a:p>
                      <a:r>
                        <a:rPr lang="en-US" dirty="0" smtClean="0"/>
                        <a:t>T</a:t>
                      </a:r>
                      <a:endParaRPr lang="en-US" dirty="0"/>
                    </a:p>
                  </a:txBody>
                  <a:tcPr/>
                </a:tc>
                <a:tc>
                  <a:txBody>
                    <a:bodyPr/>
                    <a:lstStyle/>
                    <a:p>
                      <a:r>
                        <a:rPr lang="en-US" dirty="0" smtClean="0"/>
                        <a:t>-1,1</a:t>
                      </a:r>
                      <a:endParaRPr lang="en-US" dirty="0"/>
                    </a:p>
                  </a:txBody>
                  <a:tcPr/>
                </a:tc>
                <a:tc>
                  <a:txBody>
                    <a:bodyPr/>
                    <a:lstStyle/>
                    <a:p>
                      <a:r>
                        <a:rPr lang="en-US" dirty="0" smtClean="0"/>
                        <a:t>1,-1</a:t>
                      </a:r>
                      <a:endParaRPr lang="en-US" dirty="0"/>
                    </a:p>
                  </a:txBody>
                  <a:tcPr/>
                </a:tc>
              </a:tr>
            </a:tbl>
          </a:graphicData>
        </a:graphic>
      </p:graphicFrame>
    </p:spTree>
    <p:extLst>
      <p:ext uri="{BB962C8B-B14F-4D97-AF65-F5344CB8AC3E}">
        <p14:creationId xmlns:p14="http://schemas.microsoft.com/office/powerpoint/2010/main" val="3368614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Nash Q-Learning algorithm</a:t>
            </a:r>
            <a:endParaRPr lang="en-US"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828800"/>
            <a:ext cx="609383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1092" y="6160532"/>
            <a:ext cx="402674" cy="369332"/>
          </a:xfrm>
          <a:prstGeom prst="rect">
            <a:avLst/>
          </a:prstGeom>
        </p:spPr>
        <p:txBody>
          <a:bodyPr wrap="none">
            <a:spAutoFit/>
          </a:bodyPr>
          <a:lstStyle/>
          <a:p>
            <a:r>
              <a:rPr lang="fa-IR" dirty="0" smtClean="0">
                <a:cs typeface="B Nazanin" pitchFamily="2" charset="-78"/>
              </a:rPr>
              <a:t>33</a:t>
            </a:r>
            <a:endParaRPr lang="en-US" dirty="0"/>
          </a:p>
        </p:txBody>
      </p:sp>
    </p:spTree>
    <p:extLst>
      <p:ext uri="{BB962C8B-B14F-4D97-AF65-F5344CB8AC3E}">
        <p14:creationId xmlns:p14="http://schemas.microsoft.com/office/powerpoint/2010/main" val="82740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imes New Roman" pitchFamily="18" charset="0"/>
                <a:cs typeface="Times New Roman" pitchFamily="18" charset="0"/>
              </a:rPr>
              <a:t>General-Sum Stochastic </a:t>
            </a:r>
            <a:r>
              <a:rPr lang="en-US" sz="3200" dirty="0" smtClean="0">
                <a:latin typeface="Times New Roman" pitchFamily="18" charset="0"/>
                <a:cs typeface="Times New Roman" pitchFamily="18" charset="0"/>
              </a:rPr>
              <a:t>Games Example</a:t>
            </a:r>
            <a:endParaRPr lang="en-US" sz="32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219200"/>
            <a:ext cx="29337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41092" y="6160532"/>
            <a:ext cx="402674" cy="369332"/>
          </a:xfrm>
          <a:prstGeom prst="rect">
            <a:avLst/>
          </a:prstGeom>
        </p:spPr>
        <p:txBody>
          <a:bodyPr wrap="none">
            <a:spAutoFit/>
          </a:bodyPr>
          <a:lstStyle/>
          <a:p>
            <a:r>
              <a:rPr lang="fa-IR" dirty="0" smtClean="0">
                <a:cs typeface="B Nazanin" pitchFamily="2" charset="-78"/>
              </a:rPr>
              <a:t>34</a:t>
            </a:r>
            <a:endParaRPr lang="en-US"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8496" y="4876800"/>
            <a:ext cx="626745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6176" y="2143125"/>
            <a:ext cx="411480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1486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Nash equilibrium</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050" y="1190625"/>
            <a:ext cx="26479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638" y="2057400"/>
            <a:ext cx="5029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41092" y="6160532"/>
            <a:ext cx="402674" cy="369332"/>
          </a:xfrm>
          <a:prstGeom prst="rect">
            <a:avLst/>
          </a:prstGeom>
        </p:spPr>
        <p:txBody>
          <a:bodyPr wrap="none">
            <a:spAutoFit/>
          </a:bodyPr>
          <a:lstStyle/>
          <a:p>
            <a:r>
              <a:rPr lang="fa-IR" dirty="0" smtClean="0">
                <a:cs typeface="B Nazanin" pitchFamily="2" charset="-78"/>
              </a:rPr>
              <a:t>35</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0" y="4716423"/>
            <a:ext cx="417195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3522" y="2819400"/>
            <a:ext cx="45624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3429000"/>
            <a:ext cx="18573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7777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Q Value</a:t>
            </a:r>
            <a:endParaRPr 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438400"/>
            <a:ext cx="761047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1092" y="6160532"/>
            <a:ext cx="393056" cy="369332"/>
          </a:xfrm>
          <a:prstGeom prst="rect">
            <a:avLst/>
          </a:prstGeom>
        </p:spPr>
        <p:txBody>
          <a:bodyPr wrap="none">
            <a:spAutoFit/>
          </a:bodyPr>
          <a:lstStyle/>
          <a:p>
            <a:r>
              <a:rPr lang="fa-IR" dirty="0" smtClean="0">
                <a:cs typeface="B Nazanin" pitchFamily="2" charset="-78"/>
              </a:rPr>
              <a:t>36</a:t>
            </a:r>
            <a:endParaRPr lang="en-US" dirty="0"/>
          </a:p>
        </p:txBody>
      </p:sp>
    </p:spTree>
    <p:extLst>
      <p:ext uri="{BB962C8B-B14F-4D97-AF65-F5344CB8AC3E}">
        <p14:creationId xmlns:p14="http://schemas.microsoft.com/office/powerpoint/2010/main" val="23477896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تعادل نش</a:t>
            </a:r>
            <a:endParaRPr lang="en-US" dirty="0">
              <a:cs typeface="B Nazanin" pitchFamily="2" charset="-78"/>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5590" y="1219200"/>
            <a:ext cx="59817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41092" y="6160532"/>
            <a:ext cx="402674" cy="369332"/>
          </a:xfrm>
          <a:prstGeom prst="rect">
            <a:avLst/>
          </a:prstGeom>
        </p:spPr>
        <p:txBody>
          <a:bodyPr wrap="none">
            <a:spAutoFit/>
          </a:bodyPr>
          <a:lstStyle/>
          <a:p>
            <a:r>
              <a:rPr lang="fa-IR" dirty="0" smtClean="0">
                <a:cs typeface="B Nazanin" pitchFamily="2" charset="-78"/>
              </a:rPr>
              <a:t>37</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165" y="3445907"/>
            <a:ext cx="695325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6517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itchFamily="2" charset="-78"/>
              </a:rPr>
              <a:t>نتایج </a:t>
            </a:r>
            <a:endParaRPr lang="en-US" dirty="0">
              <a:cs typeface="B Nazanin" pitchFamily="2" charset="-78"/>
            </a:endParaRPr>
          </a:p>
        </p:txBody>
      </p:sp>
      <p:sp>
        <p:nvSpPr>
          <p:cNvPr id="3" name="Content Placeholder 2"/>
          <p:cNvSpPr>
            <a:spLocks noGrp="1"/>
          </p:cNvSpPr>
          <p:nvPr>
            <p:ph idx="1"/>
          </p:nvPr>
        </p:nvSpPr>
        <p:spPr/>
        <p:txBody>
          <a:bodyPr/>
          <a:lstStyle/>
          <a:p>
            <a:r>
              <a:rPr lang="en-US" dirty="0"/>
              <a:t>Q-values in state (0 2) after 61 episodes if always </a:t>
            </a:r>
            <a:r>
              <a:rPr lang="en-US" dirty="0" smtClean="0"/>
              <a:t>choosing </a:t>
            </a:r>
            <a:r>
              <a:rPr lang="en-US" dirty="0"/>
              <a:t>the first </a:t>
            </a:r>
            <a:r>
              <a:rPr lang="en-US" dirty="0" smtClean="0"/>
              <a:t>Nash</a:t>
            </a:r>
            <a:r>
              <a:rPr lang="fa-IR" dirty="0" smtClean="0"/>
              <a:t>.</a:t>
            </a:r>
          </a:p>
          <a:p>
            <a:endParaRPr lang="fa-IR" dirty="0"/>
          </a:p>
          <a:p>
            <a:endParaRPr lang="fa-IR"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Final </a:t>
            </a:r>
            <a:r>
              <a:rPr lang="en-US" dirty="0">
                <a:latin typeface="Times New Roman" pitchFamily="18" charset="0"/>
                <a:cs typeface="Times New Roman" pitchFamily="18" charset="0"/>
              </a:rPr>
              <a:t>Q-values in state (0 2) if choosing the first </a:t>
            </a:r>
            <a:r>
              <a:rPr lang="en-US" dirty="0" smtClean="0">
                <a:latin typeface="Times New Roman" pitchFamily="18" charset="0"/>
                <a:cs typeface="Times New Roman" pitchFamily="18" charset="0"/>
              </a:rPr>
              <a:t>Nash</a:t>
            </a:r>
            <a:r>
              <a:rPr lang="fa-IR" dirty="0" smtClean="0">
                <a:latin typeface="Times New Roman" pitchFamily="18" charset="0"/>
                <a:cs typeface="Times New Roman" pitchFamily="18" charset="0"/>
              </a:rPr>
              <a:t>.</a:t>
            </a:r>
          </a:p>
          <a:p>
            <a:pPr marL="0" indent="0">
              <a:buNone/>
            </a:pPr>
            <a:endParaRPr lang="fa-IR" dirty="0">
              <a:latin typeface="Times New Roman" pitchFamily="18" charset="0"/>
              <a:cs typeface="Times New Roman" pitchFamily="18" charset="0"/>
            </a:endParaRPr>
          </a:p>
          <a:p>
            <a:pPr marL="0" indent="0">
              <a:buNone/>
            </a:pPr>
            <a:endParaRPr lang="fa-IR" dirty="0" smtClean="0">
              <a:latin typeface="Times New Roman" pitchFamily="18" charset="0"/>
              <a:cs typeface="Times New Roman" pitchFamily="18" charset="0"/>
            </a:endParaRPr>
          </a:p>
          <a:p>
            <a:pPr marL="0" indent="0">
              <a:buNone/>
            </a:pPr>
            <a:endParaRPr lang="fa-IR"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Convergence </a:t>
            </a:r>
            <a:r>
              <a:rPr lang="en-US" dirty="0">
                <a:latin typeface="Times New Roman" pitchFamily="18" charset="0"/>
                <a:cs typeface="Times New Roman" pitchFamily="18" charset="0"/>
              </a:rPr>
              <a:t>Results</a:t>
            </a:r>
            <a:endParaRPr lang="fa-IR" dirty="0" smtClean="0">
              <a:latin typeface="Times New Roman" pitchFamily="18" charset="0"/>
              <a:cs typeface="Times New Roman" pitchFamily="18" charset="0"/>
            </a:endParaRPr>
          </a:p>
          <a:p>
            <a:endParaRPr lang="en-US" dirty="0"/>
          </a:p>
        </p:txBody>
      </p:sp>
      <p:pic>
        <p:nvPicPr>
          <p:cNvPr id="820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00200"/>
            <a:ext cx="23622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492120"/>
            <a:ext cx="23431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41092" y="6160532"/>
            <a:ext cx="402674" cy="369332"/>
          </a:xfrm>
          <a:prstGeom prst="rect">
            <a:avLst/>
          </a:prstGeom>
        </p:spPr>
        <p:txBody>
          <a:bodyPr wrap="none">
            <a:spAutoFit/>
          </a:bodyPr>
          <a:lstStyle/>
          <a:p>
            <a:r>
              <a:rPr lang="fa-IR" dirty="0" smtClean="0">
                <a:cs typeface="B Nazanin" pitchFamily="2" charset="-78"/>
              </a:rPr>
              <a:t>38</a:t>
            </a:r>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937630"/>
            <a:ext cx="74104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1742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Learning performance</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672" y="1981200"/>
            <a:ext cx="737235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1092" y="6160532"/>
            <a:ext cx="402674" cy="369332"/>
          </a:xfrm>
          <a:prstGeom prst="rect">
            <a:avLst/>
          </a:prstGeom>
        </p:spPr>
        <p:txBody>
          <a:bodyPr wrap="none">
            <a:spAutoFit/>
          </a:bodyPr>
          <a:lstStyle/>
          <a:p>
            <a:r>
              <a:rPr lang="fa-IR" dirty="0" smtClean="0">
                <a:cs typeface="B Nazanin" pitchFamily="2" charset="-78"/>
              </a:rPr>
              <a:t>39</a:t>
            </a:r>
            <a:endParaRPr lang="en-US" dirty="0"/>
          </a:p>
        </p:txBody>
      </p:sp>
    </p:spTree>
    <p:extLst>
      <p:ext uri="{BB962C8B-B14F-4D97-AF65-F5344CB8AC3E}">
        <p14:creationId xmlns:p14="http://schemas.microsoft.com/office/powerpoint/2010/main" val="3026155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cs typeface="B Nazanin" pitchFamily="2" charset="-78"/>
              </a:rPr>
              <a:t>یادگیری تقویتی</a:t>
            </a:r>
            <a:endParaRPr lang="en-US" sz="4000" dirty="0">
              <a:cs typeface="B Nazanin" pitchFamily="2" charset="-78"/>
            </a:endParaRPr>
          </a:p>
        </p:txBody>
      </p:sp>
      <p:sp>
        <p:nvSpPr>
          <p:cNvPr id="5" name="Content Placeholder 4"/>
          <p:cNvSpPr>
            <a:spLocks noGrp="1"/>
          </p:cNvSpPr>
          <p:nvPr>
            <p:ph idx="1"/>
          </p:nvPr>
        </p:nvSpPr>
        <p:spPr/>
        <p:txBody>
          <a:bodyPr/>
          <a:lstStyle/>
          <a:p>
            <a:pPr algn="just" rtl="1"/>
            <a:r>
              <a:rPr lang="fa-IR" dirty="0" smtClean="0">
                <a:cs typeface="B Nazanin" pitchFamily="2" charset="-78"/>
              </a:rPr>
              <a:t>در</a:t>
            </a:r>
            <a:r>
              <a:rPr lang="en-US" dirty="0" smtClean="0">
                <a:cs typeface="B Nazanin" pitchFamily="2" charset="-78"/>
              </a:rPr>
              <a:t> </a:t>
            </a:r>
            <a:r>
              <a:rPr lang="fa-IR" dirty="0" smtClean="0">
                <a:cs typeface="B Nazanin" pitchFamily="2" charset="-78"/>
              </a:rPr>
              <a:t>یک</a:t>
            </a:r>
            <a:r>
              <a:rPr lang="en-US" dirty="0" smtClean="0">
                <a:cs typeface="B Nazanin" pitchFamily="2" charset="-78"/>
              </a:rPr>
              <a:t> </a:t>
            </a:r>
            <a:r>
              <a:rPr lang="fa-IR" dirty="0" smtClean="0">
                <a:cs typeface="B Nazanin" pitchFamily="2" charset="-78"/>
              </a:rPr>
              <a:t>مسئله</a:t>
            </a:r>
            <a:r>
              <a:rPr lang="en-US" dirty="0" smtClean="0">
                <a:cs typeface="B Nazanin" pitchFamily="2" charset="-78"/>
              </a:rPr>
              <a:t> </a:t>
            </a:r>
            <a:r>
              <a:rPr lang="fa-IR" dirty="0" smtClean="0">
                <a:cs typeface="B Nazanin" pitchFamily="2" charset="-78"/>
              </a:rPr>
              <a:t>یادگیری</a:t>
            </a:r>
            <a:r>
              <a:rPr lang="en-US" dirty="0" smtClean="0">
                <a:cs typeface="B Nazanin" pitchFamily="2" charset="-78"/>
              </a:rPr>
              <a:t> </a:t>
            </a:r>
            <a:r>
              <a:rPr lang="fa-IR" dirty="0" smtClean="0">
                <a:cs typeface="B Nazanin" pitchFamily="2" charset="-78"/>
              </a:rPr>
              <a:t>تقویتی</a:t>
            </a:r>
            <a:r>
              <a:rPr lang="en-US" dirty="0" smtClean="0">
                <a:cs typeface="B Nazanin" pitchFamily="2" charset="-78"/>
              </a:rPr>
              <a:t> </a:t>
            </a:r>
            <a:r>
              <a:rPr lang="fa-IR" dirty="0" smtClean="0">
                <a:cs typeface="B Nazanin" pitchFamily="2" charset="-78"/>
              </a:rPr>
              <a:t>با</a:t>
            </a:r>
            <a:r>
              <a:rPr lang="en-US" dirty="0" smtClean="0">
                <a:cs typeface="B Nazanin" pitchFamily="2" charset="-78"/>
              </a:rPr>
              <a:t> </a:t>
            </a:r>
            <a:r>
              <a:rPr lang="fa-IR" dirty="0" smtClean="0">
                <a:cs typeface="B Nazanin" pitchFamily="2" charset="-78"/>
              </a:rPr>
              <a:t>عاملی</a:t>
            </a:r>
            <a:r>
              <a:rPr lang="en-US" dirty="0" smtClean="0">
                <a:cs typeface="B Nazanin" pitchFamily="2" charset="-78"/>
              </a:rPr>
              <a:t> </a:t>
            </a:r>
            <a:r>
              <a:rPr lang="fa-IR" dirty="0" smtClean="0">
                <a:cs typeface="B Nazanin" pitchFamily="2" charset="-78"/>
              </a:rPr>
              <a:t>روبرو</a:t>
            </a:r>
            <a:r>
              <a:rPr lang="en-US" dirty="0" smtClean="0">
                <a:cs typeface="B Nazanin" pitchFamily="2" charset="-78"/>
              </a:rPr>
              <a:t> </a:t>
            </a:r>
            <a:r>
              <a:rPr lang="fa-IR" dirty="0" smtClean="0">
                <a:cs typeface="B Nazanin" pitchFamily="2" charset="-78"/>
              </a:rPr>
              <a:t>هستیم</a:t>
            </a:r>
            <a:r>
              <a:rPr lang="en-US" dirty="0" smtClean="0">
                <a:cs typeface="B Nazanin" pitchFamily="2" charset="-78"/>
              </a:rPr>
              <a:t> </a:t>
            </a:r>
            <a:r>
              <a:rPr lang="fa-IR" dirty="0" smtClean="0">
                <a:cs typeface="B Nazanin" pitchFamily="2" charset="-78"/>
              </a:rPr>
              <a:t>که</a:t>
            </a:r>
            <a:r>
              <a:rPr lang="en-US" dirty="0" smtClean="0">
                <a:cs typeface="B Nazanin" pitchFamily="2" charset="-78"/>
              </a:rPr>
              <a:t> </a:t>
            </a:r>
            <a:r>
              <a:rPr lang="fa-IR" dirty="0" smtClean="0">
                <a:cs typeface="B Nazanin" pitchFamily="2" charset="-78"/>
              </a:rPr>
              <a:t>از</a:t>
            </a:r>
            <a:r>
              <a:rPr lang="en-US" dirty="0" smtClean="0">
                <a:cs typeface="B Nazanin" pitchFamily="2" charset="-78"/>
              </a:rPr>
              <a:t> </a:t>
            </a:r>
            <a:r>
              <a:rPr lang="fa-IR" dirty="0" smtClean="0">
                <a:cs typeface="B Nazanin" pitchFamily="2" charset="-78"/>
              </a:rPr>
              <a:t>طریق</a:t>
            </a:r>
            <a:r>
              <a:rPr lang="en-US" dirty="0" smtClean="0">
                <a:cs typeface="B Nazanin" pitchFamily="2" charset="-78"/>
              </a:rPr>
              <a:t> </a:t>
            </a:r>
            <a:r>
              <a:rPr lang="fa-IR" dirty="0" smtClean="0">
                <a:cs typeface="B Nazanin" pitchFamily="2" charset="-78"/>
              </a:rPr>
              <a:t>سعی</a:t>
            </a:r>
            <a:r>
              <a:rPr lang="en-US" dirty="0" smtClean="0">
                <a:cs typeface="B Nazanin" pitchFamily="2" charset="-78"/>
              </a:rPr>
              <a:t> </a:t>
            </a:r>
            <a:r>
              <a:rPr lang="fa-IR" dirty="0" smtClean="0">
                <a:cs typeface="B Nazanin" pitchFamily="2" charset="-78"/>
              </a:rPr>
              <a:t>و</a:t>
            </a:r>
            <a:r>
              <a:rPr lang="en-US" dirty="0" smtClean="0">
                <a:cs typeface="B Nazanin" pitchFamily="2" charset="-78"/>
              </a:rPr>
              <a:t> </a:t>
            </a:r>
            <a:r>
              <a:rPr lang="fa-IR" dirty="0" smtClean="0">
                <a:cs typeface="B Nazanin" pitchFamily="2" charset="-78"/>
              </a:rPr>
              <a:t>خطا</a:t>
            </a:r>
            <a:r>
              <a:rPr lang="en-US" dirty="0" smtClean="0">
                <a:cs typeface="B Nazanin" pitchFamily="2" charset="-78"/>
              </a:rPr>
              <a:t> </a:t>
            </a:r>
            <a:r>
              <a:rPr lang="fa-IR" dirty="0" smtClean="0">
                <a:cs typeface="B Nazanin" pitchFamily="2" charset="-78"/>
              </a:rPr>
              <a:t>با</a:t>
            </a:r>
            <a:r>
              <a:rPr lang="en-US" dirty="0" smtClean="0">
                <a:cs typeface="B Nazanin" pitchFamily="2" charset="-78"/>
              </a:rPr>
              <a:t> </a:t>
            </a:r>
            <a:r>
              <a:rPr lang="fa-IR" dirty="0" smtClean="0">
                <a:cs typeface="B Nazanin" pitchFamily="2" charset="-78"/>
              </a:rPr>
              <a:t>محیط</a:t>
            </a:r>
            <a:r>
              <a:rPr lang="en-US" dirty="0" smtClean="0">
                <a:cs typeface="B Nazanin" pitchFamily="2" charset="-78"/>
              </a:rPr>
              <a:t> </a:t>
            </a:r>
            <a:r>
              <a:rPr lang="fa-IR" dirty="0" smtClean="0">
                <a:cs typeface="B Nazanin" pitchFamily="2" charset="-78"/>
              </a:rPr>
              <a:t>تعامل</a:t>
            </a:r>
            <a:r>
              <a:rPr lang="en-US" dirty="0" smtClean="0">
                <a:cs typeface="B Nazanin" pitchFamily="2" charset="-78"/>
              </a:rPr>
              <a:t> </a:t>
            </a:r>
            <a:r>
              <a:rPr lang="fa-IR" dirty="0" smtClean="0">
                <a:cs typeface="B Nazanin" pitchFamily="2" charset="-78"/>
              </a:rPr>
              <a:t>کرده</a:t>
            </a:r>
            <a:r>
              <a:rPr lang="en-US" dirty="0" smtClean="0">
                <a:cs typeface="B Nazanin" pitchFamily="2" charset="-78"/>
              </a:rPr>
              <a:t> </a:t>
            </a:r>
            <a:r>
              <a:rPr lang="fa-IR" dirty="0" smtClean="0">
                <a:cs typeface="B Nazanin" pitchFamily="2" charset="-78"/>
              </a:rPr>
              <a:t>و</a:t>
            </a:r>
            <a:r>
              <a:rPr lang="en-US" dirty="0" smtClean="0">
                <a:cs typeface="B Nazanin" pitchFamily="2" charset="-78"/>
              </a:rPr>
              <a:t> </a:t>
            </a:r>
            <a:r>
              <a:rPr lang="fa-IR" dirty="0" smtClean="0">
                <a:cs typeface="B Nazanin" pitchFamily="2" charset="-78"/>
              </a:rPr>
              <a:t>یاد</a:t>
            </a:r>
            <a:r>
              <a:rPr lang="en-US" dirty="0" smtClean="0">
                <a:cs typeface="B Nazanin" pitchFamily="2" charset="-78"/>
              </a:rPr>
              <a:t> </a:t>
            </a:r>
            <a:r>
              <a:rPr lang="fa-IR" dirty="0" smtClean="0">
                <a:cs typeface="B Nazanin" pitchFamily="2" charset="-78"/>
              </a:rPr>
              <a:t>می گیرد</a:t>
            </a:r>
            <a:r>
              <a:rPr lang="en-US" dirty="0" smtClean="0">
                <a:cs typeface="B Nazanin" pitchFamily="2" charset="-78"/>
              </a:rPr>
              <a:t> </a:t>
            </a:r>
            <a:r>
              <a:rPr lang="fa-IR" dirty="0" smtClean="0">
                <a:cs typeface="B Nazanin" pitchFamily="2" charset="-78"/>
              </a:rPr>
              <a:t>تا</a:t>
            </a:r>
            <a:r>
              <a:rPr lang="en-US" dirty="0" smtClean="0">
                <a:cs typeface="B Nazanin" pitchFamily="2" charset="-78"/>
              </a:rPr>
              <a:t> </a:t>
            </a:r>
            <a:r>
              <a:rPr lang="fa-IR" dirty="0" smtClean="0">
                <a:cs typeface="B Nazanin" pitchFamily="2" charset="-78"/>
              </a:rPr>
              <a:t>عملی</a:t>
            </a:r>
            <a:r>
              <a:rPr lang="en-US" dirty="0" smtClean="0">
                <a:cs typeface="B Nazanin" pitchFamily="2" charset="-78"/>
              </a:rPr>
              <a:t> </a:t>
            </a:r>
            <a:r>
              <a:rPr lang="fa-IR" dirty="0" smtClean="0">
                <a:cs typeface="B Nazanin" pitchFamily="2" charset="-78"/>
              </a:rPr>
              <a:t>بهینه</a:t>
            </a:r>
            <a:r>
              <a:rPr lang="en-US" dirty="0" smtClean="0">
                <a:cs typeface="B Nazanin" pitchFamily="2" charset="-78"/>
              </a:rPr>
              <a:t> </a:t>
            </a:r>
            <a:r>
              <a:rPr lang="fa-IR" dirty="0" smtClean="0">
                <a:cs typeface="B Nazanin" pitchFamily="2" charset="-78"/>
              </a:rPr>
              <a:t>را</a:t>
            </a:r>
            <a:r>
              <a:rPr lang="en-US" dirty="0" smtClean="0">
                <a:cs typeface="B Nazanin" pitchFamily="2" charset="-78"/>
              </a:rPr>
              <a:t> </a:t>
            </a:r>
            <a:r>
              <a:rPr lang="fa-IR" dirty="0" smtClean="0">
                <a:cs typeface="B Nazanin" pitchFamily="2" charset="-78"/>
              </a:rPr>
              <a:t>برای</a:t>
            </a:r>
            <a:r>
              <a:rPr lang="en-US" dirty="0" smtClean="0">
                <a:cs typeface="B Nazanin" pitchFamily="2" charset="-78"/>
              </a:rPr>
              <a:t> </a:t>
            </a:r>
            <a:r>
              <a:rPr lang="fa-IR" dirty="0" smtClean="0">
                <a:cs typeface="B Nazanin" pitchFamily="2" charset="-78"/>
              </a:rPr>
              <a:t>رسیدن</a:t>
            </a:r>
            <a:r>
              <a:rPr lang="en-US" dirty="0" smtClean="0">
                <a:cs typeface="B Nazanin" pitchFamily="2" charset="-78"/>
              </a:rPr>
              <a:t> </a:t>
            </a:r>
            <a:r>
              <a:rPr lang="fa-IR" dirty="0" smtClean="0">
                <a:cs typeface="B Nazanin" pitchFamily="2" charset="-78"/>
              </a:rPr>
              <a:t>به</a:t>
            </a:r>
            <a:r>
              <a:rPr lang="en-US" dirty="0" smtClean="0">
                <a:cs typeface="B Nazanin" pitchFamily="2" charset="-78"/>
              </a:rPr>
              <a:t> </a:t>
            </a:r>
            <a:r>
              <a:rPr lang="fa-IR" dirty="0" smtClean="0">
                <a:cs typeface="B Nazanin" pitchFamily="2" charset="-78"/>
              </a:rPr>
              <a:t>هدف</a:t>
            </a:r>
            <a:r>
              <a:rPr lang="en-US" dirty="0" smtClean="0">
                <a:cs typeface="B Nazanin" pitchFamily="2" charset="-78"/>
              </a:rPr>
              <a:t> </a:t>
            </a:r>
            <a:r>
              <a:rPr lang="fa-IR" dirty="0" smtClean="0">
                <a:cs typeface="B Nazanin" pitchFamily="2" charset="-78"/>
              </a:rPr>
              <a:t>انتخاب</a:t>
            </a:r>
            <a:r>
              <a:rPr lang="en-US" dirty="0" smtClean="0">
                <a:cs typeface="B Nazanin" pitchFamily="2" charset="-78"/>
              </a:rPr>
              <a:t> </a:t>
            </a:r>
            <a:r>
              <a:rPr lang="fa-IR" dirty="0" smtClean="0">
                <a:cs typeface="B Nazanin" pitchFamily="2" charset="-78"/>
              </a:rPr>
              <a:t>نماید</a:t>
            </a:r>
            <a:r>
              <a:rPr lang="en-US" dirty="0" smtClean="0">
                <a:cs typeface="B Nazanin" pitchFamily="2" charset="-78"/>
              </a:rPr>
              <a:t>.</a:t>
            </a:r>
            <a:endParaRPr lang="fa-IR" dirty="0" smtClean="0">
              <a:cs typeface="B Nazanin" pitchFamily="2" charset="-78"/>
            </a:endParaRPr>
          </a:p>
          <a:p>
            <a:pPr algn="just" rtl="1"/>
            <a:endParaRPr lang="fa-IR" dirty="0" smtClean="0">
              <a:cs typeface="B Nazanin" pitchFamily="2" charset="-78"/>
            </a:endParaRPr>
          </a:p>
          <a:p>
            <a:pPr algn="just" rtl="1"/>
            <a:r>
              <a:rPr lang="fa-IR" dirty="0" smtClean="0">
                <a:cs typeface="B Nazanin" pitchFamily="2" charset="-78"/>
              </a:rPr>
              <a:t>یادگیری</a:t>
            </a:r>
            <a:r>
              <a:rPr lang="en-US" dirty="0" smtClean="0">
                <a:cs typeface="B Nazanin" pitchFamily="2" charset="-78"/>
              </a:rPr>
              <a:t> </a:t>
            </a:r>
            <a:r>
              <a:rPr lang="fa-IR" dirty="0" smtClean="0">
                <a:cs typeface="B Nazanin" pitchFamily="2" charset="-78"/>
              </a:rPr>
              <a:t>تقویتی</a:t>
            </a:r>
            <a:r>
              <a:rPr lang="en-US" dirty="0" smtClean="0">
                <a:cs typeface="B Nazanin" pitchFamily="2" charset="-78"/>
              </a:rPr>
              <a:t> </a:t>
            </a:r>
            <a:r>
              <a:rPr lang="fa-IR" dirty="0" smtClean="0">
                <a:cs typeface="B Nazanin" pitchFamily="2" charset="-78"/>
              </a:rPr>
              <a:t>از</a:t>
            </a:r>
            <a:r>
              <a:rPr lang="en-US" dirty="0" smtClean="0">
                <a:cs typeface="B Nazanin" pitchFamily="2" charset="-78"/>
              </a:rPr>
              <a:t> </a:t>
            </a:r>
            <a:r>
              <a:rPr lang="fa-IR" dirty="0" smtClean="0">
                <a:cs typeface="B Nazanin" pitchFamily="2" charset="-78"/>
              </a:rPr>
              <a:t>اینرو</a:t>
            </a:r>
            <a:r>
              <a:rPr lang="en-US" dirty="0" smtClean="0">
                <a:cs typeface="B Nazanin" pitchFamily="2" charset="-78"/>
              </a:rPr>
              <a:t> </a:t>
            </a:r>
            <a:r>
              <a:rPr lang="fa-IR" dirty="0" smtClean="0">
                <a:cs typeface="B Nazanin" pitchFamily="2" charset="-78"/>
              </a:rPr>
              <a:t>مورد</a:t>
            </a:r>
            <a:r>
              <a:rPr lang="en-US" dirty="0" smtClean="0">
                <a:cs typeface="B Nazanin" pitchFamily="2" charset="-78"/>
              </a:rPr>
              <a:t> </a:t>
            </a:r>
            <a:r>
              <a:rPr lang="fa-IR" dirty="0" smtClean="0">
                <a:cs typeface="B Nazanin" pitchFamily="2" charset="-78"/>
              </a:rPr>
              <a:t>توجه</a:t>
            </a:r>
            <a:r>
              <a:rPr lang="en-US" dirty="0" smtClean="0">
                <a:cs typeface="B Nazanin" pitchFamily="2" charset="-78"/>
              </a:rPr>
              <a:t> </a:t>
            </a:r>
            <a:r>
              <a:rPr lang="fa-IR" dirty="0" smtClean="0">
                <a:cs typeface="B Nazanin" pitchFamily="2" charset="-78"/>
              </a:rPr>
              <a:t>است</a:t>
            </a:r>
            <a:r>
              <a:rPr lang="en-US" dirty="0" smtClean="0">
                <a:cs typeface="B Nazanin" pitchFamily="2" charset="-78"/>
              </a:rPr>
              <a:t> </a:t>
            </a:r>
            <a:r>
              <a:rPr lang="fa-IR" dirty="0" smtClean="0">
                <a:cs typeface="B Nazanin" pitchFamily="2" charset="-78"/>
              </a:rPr>
              <a:t>که</a:t>
            </a:r>
            <a:r>
              <a:rPr lang="en-US" dirty="0" smtClean="0">
                <a:cs typeface="B Nazanin" pitchFamily="2" charset="-78"/>
              </a:rPr>
              <a:t> </a:t>
            </a:r>
            <a:r>
              <a:rPr lang="fa-IR" dirty="0" smtClean="0">
                <a:cs typeface="B Nazanin" pitchFamily="2" charset="-78"/>
              </a:rPr>
              <a:t>راهی</a:t>
            </a:r>
            <a:r>
              <a:rPr lang="en-US" dirty="0" smtClean="0">
                <a:cs typeface="B Nazanin" pitchFamily="2" charset="-78"/>
              </a:rPr>
              <a:t> </a:t>
            </a:r>
            <a:r>
              <a:rPr lang="fa-IR" dirty="0" smtClean="0">
                <a:cs typeface="B Nazanin" pitchFamily="2" charset="-78"/>
              </a:rPr>
              <a:t>برای</a:t>
            </a:r>
            <a:r>
              <a:rPr lang="en-US" dirty="0" smtClean="0">
                <a:cs typeface="B Nazanin" pitchFamily="2" charset="-78"/>
              </a:rPr>
              <a:t> </a:t>
            </a:r>
            <a:r>
              <a:rPr lang="fa-IR" dirty="0" smtClean="0">
                <a:cs typeface="B Nazanin" pitchFamily="2" charset="-78"/>
              </a:rPr>
              <a:t>آموزش</a:t>
            </a:r>
            <a:r>
              <a:rPr lang="en-US" dirty="0" smtClean="0">
                <a:cs typeface="B Nazanin" pitchFamily="2" charset="-78"/>
              </a:rPr>
              <a:t> </a:t>
            </a:r>
            <a:r>
              <a:rPr lang="fa-IR" dirty="0" smtClean="0">
                <a:cs typeface="B Nazanin" pitchFamily="2" charset="-78"/>
              </a:rPr>
              <a:t>عاملها</a:t>
            </a:r>
            <a:r>
              <a:rPr lang="en-US" dirty="0" smtClean="0">
                <a:cs typeface="B Nazanin" pitchFamily="2" charset="-78"/>
              </a:rPr>
              <a:t> </a:t>
            </a:r>
            <a:r>
              <a:rPr lang="fa-IR" dirty="0" smtClean="0">
                <a:cs typeface="B Nazanin" pitchFamily="2" charset="-78"/>
              </a:rPr>
              <a:t>برای</a:t>
            </a:r>
            <a:r>
              <a:rPr lang="en-US" dirty="0" smtClean="0">
                <a:cs typeface="B Nazanin" pitchFamily="2" charset="-78"/>
              </a:rPr>
              <a:t> </a:t>
            </a:r>
            <a:r>
              <a:rPr lang="fa-IR" dirty="0" smtClean="0">
                <a:cs typeface="B Nazanin" pitchFamily="2" charset="-78"/>
              </a:rPr>
              <a:t>انجام</a:t>
            </a:r>
            <a:r>
              <a:rPr lang="en-US" dirty="0" smtClean="0">
                <a:cs typeface="B Nazanin" pitchFamily="2" charset="-78"/>
              </a:rPr>
              <a:t> </a:t>
            </a:r>
            <a:r>
              <a:rPr lang="fa-IR" dirty="0" smtClean="0">
                <a:cs typeface="B Nazanin" pitchFamily="2" charset="-78"/>
              </a:rPr>
              <a:t>یک</a:t>
            </a:r>
            <a:r>
              <a:rPr lang="en-US" dirty="0" smtClean="0">
                <a:cs typeface="B Nazanin" pitchFamily="2" charset="-78"/>
              </a:rPr>
              <a:t> </a:t>
            </a:r>
            <a:r>
              <a:rPr lang="fa-IR" dirty="0" smtClean="0">
                <a:cs typeface="B Nazanin" pitchFamily="2" charset="-78"/>
              </a:rPr>
              <a:t>عمل از</a:t>
            </a:r>
            <a:r>
              <a:rPr lang="en-US" dirty="0" smtClean="0">
                <a:cs typeface="B Nazanin" pitchFamily="2" charset="-78"/>
              </a:rPr>
              <a:t> </a:t>
            </a:r>
            <a:r>
              <a:rPr lang="fa-IR" dirty="0" smtClean="0">
                <a:cs typeface="B Nazanin" pitchFamily="2" charset="-78"/>
              </a:rPr>
              <a:t>طریق</a:t>
            </a:r>
            <a:r>
              <a:rPr lang="en-US" dirty="0" smtClean="0">
                <a:cs typeface="B Nazanin" pitchFamily="2" charset="-78"/>
              </a:rPr>
              <a:t> </a:t>
            </a:r>
            <a:r>
              <a:rPr lang="fa-IR" dirty="0" smtClean="0">
                <a:cs typeface="B Nazanin" pitchFamily="2" charset="-78"/>
              </a:rPr>
              <a:t>دادن</a:t>
            </a:r>
            <a:r>
              <a:rPr lang="en-US" dirty="0" smtClean="0">
                <a:cs typeface="B Nazanin" pitchFamily="2" charset="-78"/>
              </a:rPr>
              <a:t> </a:t>
            </a:r>
            <a:r>
              <a:rPr lang="fa-IR" dirty="0" smtClean="0">
                <a:cs typeface="B Nazanin" pitchFamily="2" charset="-78"/>
              </a:rPr>
              <a:t>پاداش</a:t>
            </a:r>
            <a:r>
              <a:rPr lang="en-US" dirty="0" smtClean="0">
                <a:cs typeface="B Nazanin" pitchFamily="2" charset="-78"/>
              </a:rPr>
              <a:t> </a:t>
            </a:r>
            <a:r>
              <a:rPr lang="fa-IR" dirty="0" smtClean="0">
                <a:cs typeface="B Nazanin" pitchFamily="2" charset="-78"/>
              </a:rPr>
              <a:t>و</a:t>
            </a:r>
            <a:r>
              <a:rPr lang="en-US" dirty="0" smtClean="0">
                <a:cs typeface="B Nazanin" pitchFamily="2" charset="-78"/>
              </a:rPr>
              <a:t> </a:t>
            </a:r>
            <a:r>
              <a:rPr lang="fa-IR" dirty="0" smtClean="0">
                <a:cs typeface="B Nazanin" pitchFamily="2" charset="-78"/>
              </a:rPr>
              <a:t>تنبیه</a:t>
            </a:r>
            <a:r>
              <a:rPr lang="en-US" dirty="0" smtClean="0">
                <a:cs typeface="B Nazanin" pitchFamily="2" charset="-78"/>
              </a:rPr>
              <a:t> </a:t>
            </a:r>
            <a:r>
              <a:rPr lang="fa-IR" dirty="0" smtClean="0">
                <a:cs typeface="B Nazanin" pitchFamily="2" charset="-78"/>
              </a:rPr>
              <a:t>است</a:t>
            </a:r>
            <a:r>
              <a:rPr lang="en-US" dirty="0" smtClean="0">
                <a:cs typeface="B Nazanin" pitchFamily="2" charset="-78"/>
              </a:rPr>
              <a:t> </a:t>
            </a:r>
            <a:r>
              <a:rPr lang="fa-IR" dirty="0" smtClean="0">
                <a:cs typeface="B Nazanin" pitchFamily="2" charset="-78"/>
              </a:rPr>
              <a:t>بدون</a:t>
            </a:r>
            <a:r>
              <a:rPr lang="en-US" dirty="0" smtClean="0">
                <a:cs typeface="B Nazanin" pitchFamily="2" charset="-78"/>
              </a:rPr>
              <a:t> </a:t>
            </a:r>
            <a:r>
              <a:rPr lang="fa-IR" dirty="0" smtClean="0">
                <a:cs typeface="B Nazanin" pitchFamily="2" charset="-78"/>
              </a:rPr>
              <a:t>اینکه</a:t>
            </a:r>
            <a:r>
              <a:rPr lang="en-US" dirty="0" smtClean="0">
                <a:cs typeface="B Nazanin" pitchFamily="2" charset="-78"/>
              </a:rPr>
              <a:t> </a:t>
            </a:r>
            <a:r>
              <a:rPr lang="fa-IR" dirty="0" smtClean="0">
                <a:cs typeface="B Nazanin" pitchFamily="2" charset="-78"/>
              </a:rPr>
              <a:t>لازم</a:t>
            </a:r>
            <a:r>
              <a:rPr lang="en-US" dirty="0" smtClean="0">
                <a:cs typeface="B Nazanin" pitchFamily="2" charset="-78"/>
              </a:rPr>
              <a:t> </a:t>
            </a:r>
            <a:r>
              <a:rPr lang="fa-IR" dirty="0" smtClean="0">
                <a:cs typeface="B Nazanin" pitchFamily="2" charset="-78"/>
              </a:rPr>
              <a:t>باشد</a:t>
            </a:r>
            <a:r>
              <a:rPr lang="en-US" dirty="0" smtClean="0">
                <a:cs typeface="B Nazanin" pitchFamily="2" charset="-78"/>
              </a:rPr>
              <a:t> </a:t>
            </a:r>
            <a:r>
              <a:rPr lang="fa-IR" dirty="0" smtClean="0">
                <a:cs typeface="B Nazanin" pitchFamily="2" charset="-78"/>
              </a:rPr>
              <a:t>نحوه</a:t>
            </a:r>
            <a:r>
              <a:rPr lang="en-US" dirty="0" smtClean="0">
                <a:cs typeface="B Nazanin" pitchFamily="2" charset="-78"/>
              </a:rPr>
              <a:t> </a:t>
            </a:r>
            <a:r>
              <a:rPr lang="fa-IR" dirty="0" smtClean="0">
                <a:cs typeface="B Nazanin" pitchFamily="2" charset="-78"/>
              </a:rPr>
              <a:t>انجام</a:t>
            </a:r>
            <a:r>
              <a:rPr lang="en-US" dirty="0" smtClean="0">
                <a:cs typeface="B Nazanin" pitchFamily="2" charset="-78"/>
              </a:rPr>
              <a:t> </a:t>
            </a:r>
            <a:r>
              <a:rPr lang="fa-IR" dirty="0" smtClean="0">
                <a:cs typeface="B Nazanin" pitchFamily="2" charset="-78"/>
              </a:rPr>
              <a:t>عمل</a:t>
            </a:r>
            <a:r>
              <a:rPr lang="en-US" dirty="0" smtClean="0">
                <a:cs typeface="B Nazanin" pitchFamily="2" charset="-78"/>
              </a:rPr>
              <a:t> </a:t>
            </a:r>
            <a:r>
              <a:rPr lang="fa-IR" dirty="0" smtClean="0">
                <a:cs typeface="B Nazanin" pitchFamily="2" charset="-78"/>
              </a:rPr>
              <a:t>را</a:t>
            </a:r>
            <a:r>
              <a:rPr lang="en-US" dirty="0" smtClean="0">
                <a:cs typeface="B Nazanin" pitchFamily="2" charset="-78"/>
              </a:rPr>
              <a:t> </a:t>
            </a:r>
            <a:r>
              <a:rPr lang="fa-IR" dirty="0" smtClean="0">
                <a:cs typeface="B Nazanin" pitchFamily="2" charset="-78"/>
              </a:rPr>
              <a:t>برای</a:t>
            </a:r>
            <a:r>
              <a:rPr lang="en-US" dirty="0" smtClean="0">
                <a:cs typeface="B Nazanin" pitchFamily="2" charset="-78"/>
              </a:rPr>
              <a:t> </a:t>
            </a:r>
            <a:r>
              <a:rPr lang="fa-IR" dirty="0" smtClean="0">
                <a:cs typeface="B Nazanin" pitchFamily="2" charset="-78"/>
              </a:rPr>
              <a:t>عامل</a:t>
            </a:r>
            <a:r>
              <a:rPr lang="en-US" dirty="0" smtClean="0">
                <a:cs typeface="B Nazanin" pitchFamily="2" charset="-78"/>
              </a:rPr>
              <a:t> </a:t>
            </a:r>
            <a:r>
              <a:rPr lang="fa-IR" dirty="0" smtClean="0">
                <a:cs typeface="B Nazanin" pitchFamily="2" charset="-78"/>
              </a:rPr>
              <a:t>مشخص</a:t>
            </a:r>
            <a:r>
              <a:rPr lang="en-US" dirty="0" smtClean="0">
                <a:cs typeface="B Nazanin" pitchFamily="2" charset="-78"/>
              </a:rPr>
              <a:t> </a:t>
            </a:r>
            <a:r>
              <a:rPr lang="fa-IR" dirty="0" smtClean="0">
                <a:cs typeface="B Nazanin" pitchFamily="2" charset="-78"/>
              </a:rPr>
              <a:t>نمائیم.</a:t>
            </a:r>
          </a:p>
          <a:p>
            <a:pPr algn="just" rtl="1"/>
            <a:endParaRPr lang="fa-IR" dirty="0" smtClean="0">
              <a:cs typeface="B Nazanin" pitchFamily="2" charset="-78"/>
            </a:endParaRPr>
          </a:p>
          <a:p>
            <a:pPr algn="just" rtl="1"/>
            <a:r>
              <a:rPr lang="fa-IR" dirty="0">
                <a:cs typeface="B Nazanin" pitchFamily="2" charset="-78"/>
              </a:rPr>
              <a:t>فقط ورودی و پاداش دارد. بعد</a:t>
            </a:r>
            <a:r>
              <a:rPr lang="en-US" dirty="0">
                <a:cs typeface="B Nazanin" pitchFamily="2" charset="-78"/>
              </a:rPr>
              <a:t> </a:t>
            </a:r>
            <a:r>
              <a:rPr lang="fa-IR" dirty="0">
                <a:cs typeface="B Nazanin" pitchFamily="2" charset="-78"/>
              </a:rPr>
              <a:t>از</a:t>
            </a:r>
            <a:r>
              <a:rPr lang="en-US" dirty="0">
                <a:cs typeface="B Nazanin" pitchFamily="2" charset="-78"/>
              </a:rPr>
              <a:t> </a:t>
            </a:r>
            <a:r>
              <a:rPr lang="fa-IR" dirty="0">
                <a:cs typeface="B Nazanin" pitchFamily="2" charset="-78"/>
              </a:rPr>
              <a:t>اینکه</a:t>
            </a:r>
            <a:r>
              <a:rPr lang="en-US" dirty="0">
                <a:cs typeface="B Nazanin" pitchFamily="2" charset="-78"/>
              </a:rPr>
              <a:t> </a:t>
            </a:r>
            <a:r>
              <a:rPr lang="fa-IR" dirty="0">
                <a:cs typeface="B Nazanin" pitchFamily="2" charset="-78"/>
              </a:rPr>
              <a:t>عامل</a:t>
            </a:r>
            <a:r>
              <a:rPr lang="en-US" dirty="0">
                <a:cs typeface="B Nazanin" pitchFamily="2" charset="-78"/>
              </a:rPr>
              <a:t> </a:t>
            </a:r>
            <a:r>
              <a:rPr lang="fa-IR" dirty="0">
                <a:cs typeface="B Nazanin" pitchFamily="2" charset="-78"/>
              </a:rPr>
              <a:t>عملی</a:t>
            </a:r>
            <a:r>
              <a:rPr lang="en-US" dirty="0">
                <a:cs typeface="B Nazanin" pitchFamily="2" charset="-78"/>
              </a:rPr>
              <a:t> </a:t>
            </a:r>
            <a:r>
              <a:rPr lang="fa-IR" dirty="0">
                <a:cs typeface="B Nazanin" pitchFamily="2" charset="-78"/>
              </a:rPr>
              <a:t>را</a:t>
            </a:r>
            <a:r>
              <a:rPr lang="en-US" dirty="0">
                <a:cs typeface="B Nazanin" pitchFamily="2" charset="-78"/>
              </a:rPr>
              <a:t> </a:t>
            </a:r>
            <a:r>
              <a:rPr lang="fa-IR" dirty="0">
                <a:cs typeface="B Nazanin" pitchFamily="2" charset="-78"/>
              </a:rPr>
              <a:t>انجام</a:t>
            </a:r>
            <a:r>
              <a:rPr lang="en-US" dirty="0">
                <a:cs typeface="B Nazanin" pitchFamily="2" charset="-78"/>
              </a:rPr>
              <a:t> </a:t>
            </a:r>
            <a:r>
              <a:rPr lang="fa-IR" dirty="0">
                <a:cs typeface="B Nazanin" pitchFamily="2" charset="-78"/>
              </a:rPr>
              <a:t>داد</a:t>
            </a:r>
            <a:r>
              <a:rPr lang="en-US" dirty="0">
                <a:cs typeface="B Nazanin" pitchFamily="2" charset="-78"/>
              </a:rPr>
              <a:t> </a:t>
            </a:r>
            <a:r>
              <a:rPr lang="fa-IR" dirty="0">
                <a:cs typeface="B Nazanin" pitchFamily="2" charset="-78"/>
              </a:rPr>
              <a:t>پاداشی</a:t>
            </a:r>
            <a:r>
              <a:rPr lang="en-US" dirty="0">
                <a:cs typeface="B Nazanin" pitchFamily="2" charset="-78"/>
              </a:rPr>
              <a:t> </a:t>
            </a:r>
            <a:r>
              <a:rPr lang="fa-IR" dirty="0">
                <a:cs typeface="B Nazanin" pitchFamily="2" charset="-78"/>
              </a:rPr>
              <a:t>را</a:t>
            </a:r>
            <a:r>
              <a:rPr lang="en-US" dirty="0">
                <a:cs typeface="B Nazanin" pitchFamily="2" charset="-78"/>
              </a:rPr>
              <a:t> </a:t>
            </a:r>
            <a:r>
              <a:rPr lang="fa-IR" dirty="0">
                <a:cs typeface="B Nazanin" pitchFamily="2" charset="-78"/>
              </a:rPr>
              <a:t>دریافت</a:t>
            </a:r>
            <a:r>
              <a:rPr lang="en-US" dirty="0">
                <a:cs typeface="B Nazanin" pitchFamily="2" charset="-78"/>
              </a:rPr>
              <a:t> </a:t>
            </a:r>
            <a:r>
              <a:rPr lang="fa-IR" dirty="0">
                <a:cs typeface="B Nazanin" pitchFamily="2" charset="-78"/>
              </a:rPr>
              <a:t>می کند</a:t>
            </a:r>
            <a:r>
              <a:rPr lang="en-US" dirty="0">
                <a:cs typeface="B Nazanin" pitchFamily="2" charset="-78"/>
              </a:rPr>
              <a:t> </a:t>
            </a:r>
            <a:r>
              <a:rPr lang="fa-IR" dirty="0">
                <a:cs typeface="B Nazanin" pitchFamily="2" charset="-78"/>
              </a:rPr>
              <a:t>و</a:t>
            </a:r>
            <a:r>
              <a:rPr lang="en-US" dirty="0">
                <a:cs typeface="B Nazanin" pitchFamily="2" charset="-78"/>
              </a:rPr>
              <a:t> </a:t>
            </a:r>
            <a:r>
              <a:rPr lang="fa-IR" dirty="0">
                <a:cs typeface="B Nazanin" pitchFamily="2" charset="-78"/>
              </a:rPr>
              <a:t>به</a:t>
            </a:r>
            <a:r>
              <a:rPr lang="en-US" dirty="0">
                <a:cs typeface="B Nazanin" pitchFamily="2" charset="-78"/>
              </a:rPr>
              <a:t> </a:t>
            </a:r>
            <a:r>
              <a:rPr lang="fa-IR" dirty="0">
                <a:cs typeface="B Nazanin" pitchFamily="2" charset="-78"/>
              </a:rPr>
              <a:t>مرحله</a:t>
            </a:r>
            <a:r>
              <a:rPr lang="en-US" dirty="0">
                <a:cs typeface="B Nazanin" pitchFamily="2" charset="-78"/>
              </a:rPr>
              <a:t> </a:t>
            </a:r>
            <a:r>
              <a:rPr lang="fa-IR" dirty="0">
                <a:cs typeface="B Nazanin" pitchFamily="2" charset="-78"/>
              </a:rPr>
              <a:t>بعدی</a:t>
            </a:r>
            <a:r>
              <a:rPr lang="en-US" dirty="0">
                <a:cs typeface="B Nazanin" pitchFamily="2" charset="-78"/>
              </a:rPr>
              <a:t> </a:t>
            </a:r>
            <a:r>
              <a:rPr lang="fa-IR" dirty="0">
                <a:cs typeface="B Nazanin" pitchFamily="2" charset="-78"/>
              </a:rPr>
              <a:t>می رود</a:t>
            </a:r>
            <a:r>
              <a:rPr lang="en-US" dirty="0">
                <a:cs typeface="B Nazanin" pitchFamily="2" charset="-78"/>
              </a:rPr>
              <a:t>.</a:t>
            </a:r>
            <a:endParaRPr lang="fa-IR" dirty="0">
              <a:cs typeface="B Nazanin" pitchFamily="2" charset="-78"/>
            </a:endParaRPr>
          </a:p>
          <a:p>
            <a:pPr algn="just" rtl="1"/>
            <a:endParaRPr lang="fa-IR" dirty="0" smtClean="0">
              <a:cs typeface="B Nazanin" pitchFamily="2" charset="-78"/>
            </a:endParaRPr>
          </a:p>
          <a:p>
            <a:pPr algn="just" rtl="1"/>
            <a:endParaRPr lang="fa-IR" dirty="0" smtClean="0">
              <a:cs typeface="B Nazanin" pitchFamily="2" charset="-78"/>
            </a:endParaRPr>
          </a:p>
          <a:p>
            <a:pPr algn="just" rtl="1"/>
            <a:endParaRPr lang="fa-IR" dirty="0" smtClean="0">
              <a:cs typeface="B Nazanin" pitchFamily="2" charset="-78"/>
            </a:endParaRPr>
          </a:p>
          <a:p>
            <a:pPr algn="just" rtl="1"/>
            <a:endParaRPr lang="fa-IR" dirty="0" smtClean="0">
              <a:cs typeface="B Nazanin" pitchFamily="2" charset="-78"/>
            </a:endParaRPr>
          </a:p>
          <a:p>
            <a:pPr algn="just" rtl="1"/>
            <a:endParaRPr lang="en-US" dirty="0" smtClean="0">
              <a:cs typeface="B Nazanin" pitchFamily="2" charset="-78"/>
            </a:endParaRPr>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p>
          <a:p>
            <a:pPr algn="ctr" rtl="1"/>
            <a:endParaRPr lang="fa-IR" dirty="0" smtClean="0"/>
          </a:p>
          <a:p>
            <a:pPr algn="ctr" rtl="1"/>
            <a:endParaRPr lang="en-US" dirty="0"/>
          </a:p>
        </p:txBody>
      </p:sp>
      <p:sp>
        <p:nvSpPr>
          <p:cNvPr id="6" name="Rectangle 5"/>
          <p:cNvSpPr/>
          <p:nvPr/>
        </p:nvSpPr>
        <p:spPr>
          <a:xfrm>
            <a:off x="241092" y="6160532"/>
            <a:ext cx="293670" cy="369332"/>
          </a:xfrm>
          <a:prstGeom prst="rect">
            <a:avLst/>
          </a:prstGeom>
        </p:spPr>
        <p:txBody>
          <a:bodyPr wrap="none">
            <a:spAutoFit/>
          </a:bodyPr>
          <a:lstStyle/>
          <a:p>
            <a:r>
              <a:rPr lang="fa-IR" dirty="0">
                <a:cs typeface="B Nazanin" pitchFamily="2" charset="-78"/>
              </a:rPr>
              <a:t>4</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4" name="Rectangle 4"/>
          <p:cNvSpPr>
            <a:spLocks noGrp="1" noChangeArrowheads="1"/>
          </p:cNvSpPr>
          <p:nvPr>
            <p:ph type="ctrTitle"/>
          </p:nvPr>
        </p:nvSpPr>
        <p:spPr>
          <a:xfrm>
            <a:off x="76200" y="2438400"/>
            <a:ext cx="9067800" cy="1219200"/>
          </a:xfrm>
        </p:spPr>
        <p:txBody>
          <a:bodyPr/>
          <a:lstStyle/>
          <a:p>
            <a:pPr algn="ctr" rtl="1"/>
            <a:r>
              <a:rPr lang="fa-IR" sz="8000" dirty="0" smtClean="0">
                <a:cs typeface="B Nazanin" pitchFamily="2" charset="-78"/>
              </a:rPr>
              <a:t>با تشکر </a:t>
            </a:r>
            <a:endParaRPr lang="en-US" sz="8000" dirty="0">
              <a:cs typeface="B Nazanin" pitchFamily="2" charset="-78"/>
            </a:endParaRPr>
          </a:p>
        </p:txBody>
      </p:sp>
      <p:sp>
        <p:nvSpPr>
          <p:cNvPr id="3" name="Rectangle 2"/>
          <p:cNvSpPr/>
          <p:nvPr/>
        </p:nvSpPr>
        <p:spPr>
          <a:xfrm>
            <a:off x="241092" y="6160532"/>
            <a:ext cx="402674" cy="369332"/>
          </a:xfrm>
          <a:prstGeom prst="rect">
            <a:avLst/>
          </a:prstGeom>
        </p:spPr>
        <p:txBody>
          <a:bodyPr wrap="none">
            <a:spAutoFit/>
          </a:bodyPr>
          <a:lstStyle/>
          <a:p>
            <a:r>
              <a:rPr lang="fa-IR" dirty="0" smtClean="0">
                <a:cs typeface="B Nazanin" pitchFamily="2" charset="-78"/>
              </a:rPr>
              <a:t>40</a:t>
            </a:r>
            <a:endParaRPr lang="en-US" dirty="0"/>
          </a:p>
        </p:txBody>
      </p:sp>
    </p:spTree>
    <p:extLst>
      <p:ext uri="{BB962C8B-B14F-4D97-AF65-F5344CB8AC3E}">
        <p14:creationId xmlns:p14="http://schemas.microsoft.com/office/powerpoint/2010/main" val="84976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cs typeface="B Nazanin" pitchFamily="2" charset="-78"/>
              </a:rPr>
              <a:t>یادگیری تقویتی</a:t>
            </a:r>
            <a:endParaRPr lang="en-US" sz="4000" dirty="0">
              <a:cs typeface="B Nazanin" pitchFamily="2" charset="-78"/>
            </a:endParaRPr>
          </a:p>
        </p:txBody>
      </p:sp>
      <p:sp>
        <p:nvSpPr>
          <p:cNvPr id="3" name="Content Placeholder 2"/>
          <p:cNvSpPr>
            <a:spLocks noGrp="1"/>
          </p:cNvSpPr>
          <p:nvPr>
            <p:ph idx="1"/>
          </p:nvPr>
        </p:nvSpPr>
        <p:spPr/>
        <p:txBody>
          <a:bodyPr/>
          <a:lstStyle/>
          <a:p>
            <a:pPr algn="just" rtl="1"/>
            <a:r>
              <a:rPr lang="fa-IR" dirty="0" smtClean="0">
                <a:cs typeface="B Nazanin" pitchFamily="2" charset="-78"/>
              </a:rPr>
              <a:t>عامل</a:t>
            </a:r>
            <a:r>
              <a:rPr lang="en-US" dirty="0" smtClean="0">
                <a:cs typeface="B Nazanin" pitchFamily="2" charset="-78"/>
              </a:rPr>
              <a:t> </a:t>
            </a:r>
            <a:r>
              <a:rPr lang="fa-IR" dirty="0" smtClean="0">
                <a:cs typeface="B Nazanin" pitchFamily="2" charset="-78"/>
              </a:rPr>
              <a:t>هیچ</a:t>
            </a:r>
            <a:r>
              <a:rPr lang="en-US" dirty="0" smtClean="0">
                <a:cs typeface="B Nazanin" pitchFamily="2" charset="-78"/>
              </a:rPr>
              <a:t> </a:t>
            </a:r>
            <a:r>
              <a:rPr lang="fa-IR" dirty="0" smtClean="0">
                <a:cs typeface="B Nazanin" pitchFamily="2" charset="-78"/>
              </a:rPr>
              <a:t>گونه</a:t>
            </a:r>
            <a:r>
              <a:rPr lang="en-US" dirty="0" smtClean="0">
                <a:cs typeface="B Nazanin" pitchFamily="2" charset="-78"/>
              </a:rPr>
              <a:t> </a:t>
            </a:r>
            <a:r>
              <a:rPr lang="fa-IR" dirty="0" smtClean="0">
                <a:cs typeface="B Nazanin" pitchFamily="2" charset="-78"/>
              </a:rPr>
              <a:t>اطلاعی</a:t>
            </a:r>
            <a:r>
              <a:rPr lang="en-US" dirty="0" smtClean="0">
                <a:cs typeface="B Nazanin" pitchFamily="2" charset="-78"/>
              </a:rPr>
              <a:t> </a:t>
            </a:r>
            <a:r>
              <a:rPr lang="fa-IR" dirty="0" smtClean="0">
                <a:cs typeface="B Nazanin" pitchFamily="2" charset="-78"/>
              </a:rPr>
              <a:t>در</a:t>
            </a:r>
            <a:r>
              <a:rPr lang="en-US" dirty="0" smtClean="0">
                <a:cs typeface="B Nazanin" pitchFamily="2" charset="-78"/>
              </a:rPr>
              <a:t> </a:t>
            </a:r>
            <a:r>
              <a:rPr lang="fa-IR" dirty="0" smtClean="0">
                <a:cs typeface="B Nazanin" pitchFamily="2" charset="-78"/>
              </a:rPr>
              <a:t>مورد</a:t>
            </a:r>
            <a:r>
              <a:rPr lang="en-US" dirty="0" smtClean="0">
                <a:cs typeface="B Nazanin" pitchFamily="2" charset="-78"/>
              </a:rPr>
              <a:t> </a:t>
            </a:r>
            <a:r>
              <a:rPr lang="fa-IR" dirty="0" smtClean="0">
                <a:cs typeface="B Nazanin" pitchFamily="2" charset="-78"/>
              </a:rPr>
              <a:t>اینکه</a:t>
            </a:r>
            <a:r>
              <a:rPr lang="en-US" dirty="0" smtClean="0">
                <a:cs typeface="B Nazanin" pitchFamily="2" charset="-78"/>
              </a:rPr>
              <a:t> </a:t>
            </a:r>
            <a:r>
              <a:rPr lang="fa-IR" dirty="0" smtClean="0">
                <a:cs typeface="B Nazanin" pitchFamily="2" charset="-78"/>
              </a:rPr>
              <a:t>در</a:t>
            </a:r>
            <a:r>
              <a:rPr lang="en-US" dirty="0" smtClean="0">
                <a:cs typeface="B Nazanin" pitchFamily="2" charset="-78"/>
              </a:rPr>
              <a:t> </a:t>
            </a:r>
            <a:r>
              <a:rPr lang="fa-IR" dirty="0" smtClean="0">
                <a:cs typeface="B Nazanin" pitchFamily="2" charset="-78"/>
              </a:rPr>
              <a:t>هر</a:t>
            </a:r>
            <a:r>
              <a:rPr lang="en-US" dirty="0" smtClean="0">
                <a:cs typeface="B Nazanin" pitchFamily="2" charset="-78"/>
              </a:rPr>
              <a:t> </a:t>
            </a:r>
            <a:r>
              <a:rPr lang="fa-IR" dirty="0" smtClean="0">
                <a:cs typeface="B Nazanin" pitchFamily="2" charset="-78"/>
              </a:rPr>
              <a:t>حالت</a:t>
            </a:r>
            <a:r>
              <a:rPr lang="en-US" dirty="0" smtClean="0">
                <a:cs typeface="B Nazanin" pitchFamily="2" charset="-78"/>
              </a:rPr>
              <a:t> </a:t>
            </a:r>
            <a:r>
              <a:rPr lang="fa-IR" dirty="0" smtClean="0">
                <a:cs typeface="B Nazanin" pitchFamily="2" charset="-78"/>
              </a:rPr>
              <a:t>بهترین</a:t>
            </a:r>
            <a:r>
              <a:rPr lang="en-US" dirty="0" smtClean="0">
                <a:cs typeface="B Nazanin" pitchFamily="2" charset="-78"/>
              </a:rPr>
              <a:t> </a:t>
            </a:r>
            <a:r>
              <a:rPr lang="fa-IR" dirty="0" smtClean="0">
                <a:cs typeface="B Nazanin" pitchFamily="2" charset="-78"/>
              </a:rPr>
              <a:t>عمل</a:t>
            </a:r>
            <a:r>
              <a:rPr lang="en-US" dirty="0" smtClean="0">
                <a:cs typeface="B Nazanin" pitchFamily="2" charset="-78"/>
              </a:rPr>
              <a:t> </a:t>
            </a:r>
            <a:r>
              <a:rPr lang="fa-IR" dirty="0" smtClean="0">
                <a:cs typeface="B Nazanin" pitchFamily="2" charset="-78"/>
              </a:rPr>
              <a:t>کدام است،</a:t>
            </a:r>
            <a:r>
              <a:rPr lang="en-US" dirty="0" smtClean="0">
                <a:cs typeface="B Nazanin" pitchFamily="2" charset="-78"/>
              </a:rPr>
              <a:t> </a:t>
            </a:r>
            <a:r>
              <a:rPr lang="fa-IR" dirty="0" smtClean="0">
                <a:cs typeface="B Nazanin" pitchFamily="2" charset="-78"/>
              </a:rPr>
              <a:t>را</a:t>
            </a:r>
            <a:r>
              <a:rPr lang="en-US" dirty="0" smtClean="0">
                <a:cs typeface="B Nazanin" pitchFamily="2" charset="-78"/>
              </a:rPr>
              <a:t> </a:t>
            </a:r>
            <a:r>
              <a:rPr lang="fa-IR" dirty="0" smtClean="0">
                <a:cs typeface="B Nazanin" pitchFamily="2" charset="-78"/>
              </a:rPr>
              <a:t>ندارد</a:t>
            </a:r>
            <a:r>
              <a:rPr lang="en-US" dirty="0" smtClean="0">
                <a:cs typeface="B Nazanin" pitchFamily="2" charset="-78"/>
              </a:rPr>
              <a:t>. </a:t>
            </a:r>
            <a:r>
              <a:rPr lang="fa-IR" dirty="0" smtClean="0">
                <a:cs typeface="B Nazanin" pitchFamily="2" charset="-78"/>
              </a:rPr>
              <a:t>بلکه</a:t>
            </a:r>
            <a:r>
              <a:rPr lang="en-US" dirty="0" smtClean="0">
                <a:cs typeface="B Nazanin" pitchFamily="2" charset="-78"/>
              </a:rPr>
              <a:t> </a:t>
            </a:r>
            <a:r>
              <a:rPr lang="fa-IR" dirty="0" smtClean="0">
                <a:cs typeface="B Nazanin" pitchFamily="2" charset="-78"/>
              </a:rPr>
              <a:t>این</a:t>
            </a:r>
            <a:r>
              <a:rPr lang="en-US" dirty="0" smtClean="0">
                <a:cs typeface="B Nazanin" pitchFamily="2" charset="-78"/>
              </a:rPr>
              <a:t> </a:t>
            </a:r>
            <a:r>
              <a:rPr lang="fa-IR" dirty="0" smtClean="0">
                <a:cs typeface="B Nazanin" pitchFamily="2" charset="-78"/>
              </a:rPr>
              <a:t>وظیفه</a:t>
            </a:r>
            <a:r>
              <a:rPr lang="en-US" dirty="0" smtClean="0">
                <a:cs typeface="B Nazanin" pitchFamily="2" charset="-78"/>
              </a:rPr>
              <a:t> </a:t>
            </a:r>
            <a:r>
              <a:rPr lang="fa-IR" dirty="0" smtClean="0">
                <a:cs typeface="B Nazanin" pitchFamily="2" charset="-78"/>
              </a:rPr>
              <a:t>عامل</a:t>
            </a:r>
            <a:r>
              <a:rPr lang="en-US" dirty="0" smtClean="0">
                <a:cs typeface="B Nazanin" pitchFamily="2" charset="-78"/>
              </a:rPr>
              <a:t> </a:t>
            </a:r>
            <a:r>
              <a:rPr lang="fa-IR" dirty="0" smtClean="0">
                <a:cs typeface="B Nazanin" pitchFamily="2" charset="-78"/>
              </a:rPr>
              <a:t>است</a:t>
            </a:r>
            <a:r>
              <a:rPr lang="en-US" dirty="0" smtClean="0">
                <a:cs typeface="B Nazanin" pitchFamily="2" charset="-78"/>
              </a:rPr>
              <a:t> </a:t>
            </a:r>
            <a:r>
              <a:rPr lang="fa-IR" dirty="0" smtClean="0">
                <a:cs typeface="B Nazanin" pitchFamily="2" charset="-78"/>
              </a:rPr>
              <a:t>که</a:t>
            </a:r>
            <a:r>
              <a:rPr lang="en-US" dirty="0" smtClean="0">
                <a:cs typeface="B Nazanin" pitchFamily="2" charset="-78"/>
              </a:rPr>
              <a:t> </a:t>
            </a:r>
            <a:r>
              <a:rPr lang="fa-IR" dirty="0" smtClean="0">
                <a:cs typeface="B Nazanin" pitchFamily="2" charset="-78"/>
              </a:rPr>
              <a:t>در</a:t>
            </a:r>
            <a:r>
              <a:rPr lang="en-US" dirty="0" smtClean="0">
                <a:cs typeface="B Nazanin" pitchFamily="2" charset="-78"/>
              </a:rPr>
              <a:t> </a:t>
            </a:r>
            <a:r>
              <a:rPr lang="fa-IR" dirty="0" smtClean="0">
                <a:cs typeface="B Nazanin" pitchFamily="2" charset="-78"/>
              </a:rPr>
              <a:t>طول</a:t>
            </a:r>
            <a:r>
              <a:rPr lang="en-US" dirty="0" smtClean="0">
                <a:cs typeface="B Nazanin" pitchFamily="2" charset="-78"/>
              </a:rPr>
              <a:t> </a:t>
            </a:r>
            <a:r>
              <a:rPr lang="fa-IR" dirty="0" smtClean="0">
                <a:cs typeface="B Nazanin" pitchFamily="2" charset="-78"/>
              </a:rPr>
              <a:t>زمان</a:t>
            </a:r>
            <a:r>
              <a:rPr lang="en-US" dirty="0" smtClean="0">
                <a:cs typeface="B Nazanin" pitchFamily="2" charset="-78"/>
              </a:rPr>
              <a:t> </a:t>
            </a:r>
            <a:r>
              <a:rPr lang="fa-IR" dirty="0" smtClean="0">
                <a:cs typeface="B Nazanin" pitchFamily="2" charset="-78"/>
              </a:rPr>
              <a:t>تجربه</a:t>
            </a:r>
            <a:r>
              <a:rPr lang="en-US" dirty="0" smtClean="0">
                <a:cs typeface="B Nazanin" pitchFamily="2" charset="-78"/>
              </a:rPr>
              <a:t> </a:t>
            </a:r>
            <a:r>
              <a:rPr lang="fa-IR" dirty="0" smtClean="0">
                <a:cs typeface="B Nazanin" pitchFamily="2" charset="-78"/>
              </a:rPr>
              <a:t>کافی</a:t>
            </a:r>
            <a:r>
              <a:rPr lang="en-US" dirty="0" smtClean="0">
                <a:cs typeface="B Nazanin" pitchFamily="2" charset="-78"/>
              </a:rPr>
              <a:t> </a:t>
            </a:r>
            <a:r>
              <a:rPr lang="fa-IR" dirty="0" smtClean="0">
                <a:cs typeface="B Nazanin" pitchFamily="2" charset="-78"/>
              </a:rPr>
              <a:t>در</a:t>
            </a:r>
            <a:r>
              <a:rPr lang="en-US" dirty="0" smtClean="0">
                <a:cs typeface="B Nazanin" pitchFamily="2" charset="-78"/>
              </a:rPr>
              <a:t> </a:t>
            </a:r>
            <a:r>
              <a:rPr lang="fa-IR" dirty="0" smtClean="0">
                <a:cs typeface="B Nazanin" pitchFamily="2" charset="-78"/>
              </a:rPr>
              <a:t>مورد</a:t>
            </a:r>
            <a:r>
              <a:rPr lang="en-US" dirty="0" smtClean="0">
                <a:cs typeface="B Nazanin" pitchFamily="2" charset="-78"/>
              </a:rPr>
              <a:t> </a:t>
            </a:r>
            <a:r>
              <a:rPr lang="fa-IR" dirty="0" smtClean="0">
                <a:cs typeface="B Nazanin" pitchFamily="2" charset="-78"/>
              </a:rPr>
              <a:t>حالتها،</a:t>
            </a:r>
            <a:r>
              <a:rPr lang="en-US" dirty="0" smtClean="0">
                <a:cs typeface="B Nazanin" pitchFamily="2" charset="-78"/>
              </a:rPr>
              <a:t> </a:t>
            </a:r>
            <a:r>
              <a:rPr lang="fa-IR" dirty="0" smtClean="0">
                <a:cs typeface="B Nazanin" pitchFamily="2" charset="-78"/>
              </a:rPr>
              <a:t>عمل</a:t>
            </a:r>
            <a:r>
              <a:rPr lang="en-US" dirty="0" smtClean="0">
                <a:cs typeface="B Nazanin" pitchFamily="2" charset="-78"/>
              </a:rPr>
              <a:t> </a:t>
            </a:r>
            <a:r>
              <a:rPr lang="fa-IR" dirty="0" smtClean="0">
                <a:cs typeface="B Nazanin" pitchFamily="2" charset="-78"/>
              </a:rPr>
              <a:t>های</a:t>
            </a:r>
            <a:r>
              <a:rPr lang="en-US" dirty="0" smtClean="0">
                <a:cs typeface="B Nazanin" pitchFamily="2" charset="-78"/>
              </a:rPr>
              <a:t> </a:t>
            </a:r>
            <a:r>
              <a:rPr lang="fa-IR" dirty="0" smtClean="0">
                <a:cs typeface="B Nazanin" pitchFamily="2" charset="-78"/>
              </a:rPr>
              <a:t>ممکن،</a:t>
            </a:r>
            <a:r>
              <a:rPr lang="en-US" dirty="0" smtClean="0">
                <a:cs typeface="B Nazanin" pitchFamily="2" charset="-78"/>
              </a:rPr>
              <a:t> </a:t>
            </a:r>
            <a:r>
              <a:rPr lang="fa-IR" dirty="0" smtClean="0">
                <a:cs typeface="B Nazanin" pitchFamily="2" charset="-78"/>
              </a:rPr>
              <a:t>انتقال</a:t>
            </a:r>
            <a:r>
              <a:rPr lang="en-US" dirty="0" smtClean="0">
                <a:cs typeface="B Nazanin" pitchFamily="2" charset="-78"/>
              </a:rPr>
              <a:t> </a:t>
            </a:r>
            <a:r>
              <a:rPr lang="fa-IR" dirty="0" smtClean="0">
                <a:cs typeface="B Nazanin" pitchFamily="2" charset="-78"/>
              </a:rPr>
              <a:t>و</a:t>
            </a:r>
            <a:r>
              <a:rPr lang="en-US" dirty="0" smtClean="0">
                <a:cs typeface="B Nazanin" pitchFamily="2" charset="-78"/>
              </a:rPr>
              <a:t> </a:t>
            </a:r>
            <a:r>
              <a:rPr lang="fa-IR" dirty="0" smtClean="0">
                <a:cs typeface="B Nazanin" pitchFamily="2" charset="-78"/>
              </a:rPr>
              <a:t>پاداش</a:t>
            </a:r>
            <a:r>
              <a:rPr lang="en-US" dirty="0" smtClean="0">
                <a:cs typeface="B Nazanin" pitchFamily="2" charset="-78"/>
              </a:rPr>
              <a:t> </a:t>
            </a:r>
            <a:r>
              <a:rPr lang="fa-IR" dirty="0" smtClean="0">
                <a:cs typeface="B Nazanin" pitchFamily="2" charset="-78"/>
              </a:rPr>
              <a:t>جمع</a:t>
            </a:r>
            <a:r>
              <a:rPr lang="en-US" dirty="0" smtClean="0">
                <a:cs typeface="B Nazanin" pitchFamily="2" charset="-78"/>
              </a:rPr>
              <a:t> </a:t>
            </a:r>
            <a:r>
              <a:rPr lang="fa-IR" dirty="0" smtClean="0">
                <a:cs typeface="B Nazanin" pitchFamily="2" charset="-78"/>
              </a:rPr>
              <a:t>آوری</a:t>
            </a:r>
            <a:r>
              <a:rPr lang="en-US" dirty="0" smtClean="0">
                <a:cs typeface="B Nazanin" pitchFamily="2" charset="-78"/>
              </a:rPr>
              <a:t> </a:t>
            </a:r>
            <a:r>
              <a:rPr lang="fa-IR" dirty="0" smtClean="0">
                <a:cs typeface="B Nazanin" pitchFamily="2" charset="-78"/>
              </a:rPr>
              <a:t>نموده</a:t>
            </a:r>
            <a:r>
              <a:rPr lang="en-US" dirty="0" smtClean="0">
                <a:cs typeface="B Nazanin" pitchFamily="2" charset="-78"/>
              </a:rPr>
              <a:t> </a:t>
            </a:r>
            <a:r>
              <a:rPr lang="fa-IR" dirty="0" smtClean="0">
                <a:cs typeface="B Nazanin" pitchFamily="2" charset="-78"/>
              </a:rPr>
              <a:t>و</a:t>
            </a:r>
            <a:r>
              <a:rPr lang="en-US" dirty="0" smtClean="0">
                <a:cs typeface="B Nazanin" pitchFamily="2" charset="-78"/>
              </a:rPr>
              <a:t> </a:t>
            </a:r>
            <a:r>
              <a:rPr lang="fa-IR" dirty="0" smtClean="0">
                <a:cs typeface="B Nazanin" pitchFamily="2" charset="-78"/>
              </a:rPr>
              <a:t>عملکرد</a:t>
            </a:r>
            <a:r>
              <a:rPr lang="en-US" dirty="0" smtClean="0">
                <a:cs typeface="B Nazanin" pitchFamily="2" charset="-78"/>
              </a:rPr>
              <a:t> </a:t>
            </a:r>
            <a:r>
              <a:rPr lang="fa-IR" dirty="0" smtClean="0">
                <a:cs typeface="B Nazanin" pitchFamily="2" charset="-78"/>
              </a:rPr>
              <a:t>بهینه</a:t>
            </a:r>
            <a:r>
              <a:rPr lang="en-US" dirty="0" smtClean="0">
                <a:cs typeface="B Nazanin" pitchFamily="2" charset="-78"/>
              </a:rPr>
              <a:t> </a:t>
            </a:r>
            <a:r>
              <a:rPr lang="fa-IR" dirty="0" smtClean="0">
                <a:cs typeface="B Nazanin" pitchFamily="2" charset="-78"/>
              </a:rPr>
              <a:t>را</a:t>
            </a:r>
            <a:r>
              <a:rPr lang="en-US" dirty="0" smtClean="0">
                <a:cs typeface="B Nazanin" pitchFamily="2" charset="-78"/>
              </a:rPr>
              <a:t> </a:t>
            </a:r>
            <a:r>
              <a:rPr lang="fa-IR" dirty="0" smtClean="0">
                <a:cs typeface="B Nazanin" pitchFamily="2" charset="-78"/>
              </a:rPr>
              <a:t>یاد</a:t>
            </a:r>
            <a:r>
              <a:rPr lang="en-US" dirty="0" smtClean="0">
                <a:cs typeface="B Nazanin" pitchFamily="2" charset="-78"/>
              </a:rPr>
              <a:t> </a:t>
            </a:r>
            <a:r>
              <a:rPr lang="fa-IR" dirty="0" smtClean="0">
                <a:cs typeface="B Nazanin" pitchFamily="2" charset="-78"/>
              </a:rPr>
              <a:t>بگیرد.</a:t>
            </a:r>
          </a:p>
          <a:p>
            <a:pPr algn="just" rtl="1"/>
            <a:endParaRPr lang="fa-IR" dirty="0" smtClean="0">
              <a:cs typeface="B Nazanin" pitchFamily="2" charset="-78"/>
            </a:endParaRPr>
          </a:p>
          <a:p>
            <a:pPr algn="just" rtl="1"/>
            <a:r>
              <a:rPr lang="fa-IR" dirty="0" smtClean="0">
                <a:cs typeface="B Nazanin" pitchFamily="2" charset="-78"/>
              </a:rPr>
              <a:t>الهام گرفته از قاعده کلی یادگیری انسان و حیوان است.</a:t>
            </a:r>
          </a:p>
          <a:p>
            <a:pPr algn="just" rtl="1"/>
            <a:endParaRPr lang="fa-IR" dirty="0">
              <a:cs typeface="B Nazanin" pitchFamily="2" charset="-78"/>
            </a:endParaRPr>
          </a:p>
          <a:p>
            <a:pPr algn="just" rtl="1"/>
            <a:r>
              <a:rPr lang="fa-IR" dirty="0">
                <a:cs typeface="B Nazanin" pitchFamily="2" charset="-78"/>
              </a:rPr>
              <a:t>عمل یادگیری عبارت است ازیاد گرفتن یک سیاست که در واقع نگاشتی از وضعیت به عمل است به نحوی که استفاده از این سیاست برای انتخاب اعمال منجر به دریافت حداکثر پاداش از محیط گردد.</a:t>
            </a:r>
          </a:p>
          <a:p>
            <a:pPr algn="just" rtl="1"/>
            <a:endParaRPr lang="fa-IR" dirty="0" smtClean="0">
              <a:cs typeface="B Nazanin" pitchFamily="2" charset="-78"/>
            </a:endParaRPr>
          </a:p>
          <a:p>
            <a:pPr algn="just" rtl="1"/>
            <a:endParaRPr lang="fa-IR" dirty="0" smtClean="0">
              <a:cs typeface="B Nazanin" pitchFamily="2" charset="-78"/>
            </a:endParaRPr>
          </a:p>
          <a:p>
            <a:pPr algn="just" rtl="1"/>
            <a:endParaRPr lang="en-US" dirty="0">
              <a:cs typeface="B Nazanin" pitchFamily="2" charset="-78"/>
            </a:endParaRPr>
          </a:p>
        </p:txBody>
      </p:sp>
      <p:sp>
        <p:nvSpPr>
          <p:cNvPr id="7" name="Rectangle 6"/>
          <p:cNvSpPr/>
          <p:nvPr/>
        </p:nvSpPr>
        <p:spPr>
          <a:xfrm>
            <a:off x="241092" y="6160532"/>
            <a:ext cx="293670" cy="369332"/>
          </a:xfrm>
          <a:prstGeom prst="rect">
            <a:avLst/>
          </a:prstGeom>
        </p:spPr>
        <p:txBody>
          <a:bodyPr wrap="none">
            <a:spAutoFit/>
          </a:bodyPr>
          <a:lstStyle/>
          <a:p>
            <a:r>
              <a:rPr lang="fa-IR" dirty="0" smtClean="0">
                <a:cs typeface="B Nazanin" pitchFamily="2" charset="-78"/>
              </a:rPr>
              <a:t>5</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cs typeface="B Nazanin" pitchFamily="2" charset="-78"/>
              </a:rPr>
              <a:t>عناصر پایه ای</a:t>
            </a:r>
            <a:endParaRPr lang="en-US" sz="4000" dirty="0">
              <a:cs typeface="B Nazanin" pitchFamily="2" charset="-78"/>
            </a:endParaRPr>
          </a:p>
        </p:txBody>
      </p:sp>
      <p:sp>
        <p:nvSpPr>
          <p:cNvPr id="3" name="Content Placeholder 2"/>
          <p:cNvSpPr>
            <a:spLocks noGrp="1"/>
          </p:cNvSpPr>
          <p:nvPr>
            <p:ph idx="1"/>
          </p:nvPr>
        </p:nvSpPr>
        <p:spPr/>
        <p:txBody>
          <a:bodyPr/>
          <a:lstStyle/>
          <a:p>
            <a:pPr lvl="0" algn="just" rtl="1">
              <a:lnSpc>
                <a:spcPct val="130000"/>
              </a:lnSpc>
              <a:buClr>
                <a:srgbClr val="7030A0"/>
              </a:buClr>
              <a:buSzPct val="70000"/>
              <a:buFont typeface="Arial" pitchFamily="34" charset="0"/>
              <a:buChar char="•"/>
              <a:defRPr/>
            </a:pPr>
            <a:r>
              <a:rPr lang="fa-IR" b="1" kern="1200" dirty="0" smtClean="0">
                <a:solidFill>
                  <a:srgbClr val="003399"/>
                </a:solidFill>
                <a:latin typeface="Garamond" pitchFamily="18" charset="0"/>
                <a:cs typeface="B Nazanin" pitchFamily="2" charset="-78"/>
              </a:rPr>
              <a:t>ح</a:t>
            </a:r>
            <a:r>
              <a:rPr lang="ar-SA" b="1" kern="1200" dirty="0" smtClean="0">
                <a:solidFill>
                  <a:srgbClr val="003399"/>
                </a:solidFill>
                <a:latin typeface="Garamond" pitchFamily="18" charset="0"/>
                <a:cs typeface="B Nazanin" pitchFamily="2" charset="-78"/>
              </a:rPr>
              <a:t>الت</a:t>
            </a:r>
            <a:r>
              <a:rPr lang="en-US" b="1" kern="1200" dirty="0" smtClean="0">
                <a:solidFill>
                  <a:srgbClr val="000514"/>
                </a:solidFill>
                <a:latin typeface="Garamond" pitchFamily="18" charset="0"/>
                <a:cs typeface="B Nazanin" pitchFamily="2" charset="-78"/>
              </a:rPr>
              <a:t> </a:t>
            </a:r>
            <a:r>
              <a:rPr lang="ar-SA" b="1" kern="1200" dirty="0">
                <a:solidFill>
                  <a:srgbClr val="000514"/>
                </a:solidFill>
                <a:latin typeface="Garamond" pitchFamily="18" charset="0"/>
                <a:cs typeface="B Nazanin" pitchFamily="2" charset="-78"/>
              </a:rPr>
              <a:t>:</a:t>
            </a:r>
            <a:r>
              <a:rPr lang="ar-SA" kern="1200" dirty="0">
                <a:solidFill>
                  <a:srgbClr val="000514"/>
                </a:solidFill>
                <a:latin typeface="Garamond" pitchFamily="18" charset="0"/>
                <a:cs typeface="B Nazanin" pitchFamily="2" charset="-78"/>
              </a:rPr>
              <a:t> </a:t>
            </a:r>
            <a:r>
              <a:rPr lang="fa-IR" kern="1200" dirty="0">
                <a:solidFill>
                  <a:srgbClr val="000514"/>
                </a:solidFill>
                <a:latin typeface="Garamond" pitchFamily="18" charset="0"/>
                <a:cs typeface="B Nazanin" pitchFamily="2" charset="-78"/>
              </a:rPr>
              <a:t>مجموعه ا</a:t>
            </a:r>
            <a:r>
              <a:rPr lang="ar-SA" kern="1200" dirty="0">
                <a:solidFill>
                  <a:srgbClr val="000514"/>
                </a:solidFill>
                <a:latin typeface="Garamond" pitchFamily="18" charset="0"/>
                <a:cs typeface="B Nazanin" pitchFamily="2" charset="-78"/>
              </a:rPr>
              <a:t>ي</a:t>
            </a:r>
            <a:r>
              <a:rPr lang="fa-IR" kern="1200" dirty="0">
                <a:solidFill>
                  <a:srgbClr val="000514"/>
                </a:solidFill>
                <a:latin typeface="Garamond" pitchFamily="18" charset="0"/>
                <a:cs typeface="B Nazanin" pitchFamily="2" charset="-78"/>
              </a:rPr>
              <a:t> از متغ</a:t>
            </a:r>
            <a:r>
              <a:rPr lang="ar-SA" kern="1200" dirty="0">
                <a:solidFill>
                  <a:srgbClr val="000514"/>
                </a:solidFill>
                <a:latin typeface="Garamond" pitchFamily="18" charset="0"/>
                <a:cs typeface="B Nazanin" pitchFamily="2" charset="-78"/>
              </a:rPr>
              <a:t>ي</a:t>
            </a:r>
            <a:r>
              <a:rPr lang="fa-IR" kern="1200" dirty="0">
                <a:solidFill>
                  <a:srgbClr val="000514"/>
                </a:solidFill>
                <a:latin typeface="Garamond" pitchFamily="18" charset="0"/>
                <a:cs typeface="B Nazanin" pitchFamily="2" charset="-78"/>
              </a:rPr>
              <a:t>رها</a:t>
            </a:r>
            <a:r>
              <a:rPr lang="ar-SA" kern="1200" dirty="0">
                <a:solidFill>
                  <a:srgbClr val="000514"/>
                </a:solidFill>
                <a:latin typeface="Garamond" pitchFamily="18" charset="0"/>
                <a:cs typeface="B Nazanin" pitchFamily="2" charset="-78"/>
              </a:rPr>
              <a:t>ي</a:t>
            </a:r>
            <a:r>
              <a:rPr lang="fa-IR" kern="1200" dirty="0">
                <a:solidFill>
                  <a:srgbClr val="000514"/>
                </a:solidFill>
                <a:latin typeface="Garamond" pitchFamily="18" charset="0"/>
                <a:cs typeface="B Nazanin" pitchFamily="2" charset="-78"/>
              </a:rPr>
              <a:t> ب</a:t>
            </a:r>
            <a:r>
              <a:rPr lang="ar-SA" kern="1200" dirty="0">
                <a:solidFill>
                  <a:srgbClr val="000514"/>
                </a:solidFill>
                <a:latin typeface="Garamond" pitchFamily="18" charset="0"/>
                <a:cs typeface="B Nazanin" pitchFamily="2" charset="-78"/>
              </a:rPr>
              <a:t>ي</a:t>
            </a:r>
            <a:r>
              <a:rPr lang="fa-IR" kern="1200" dirty="0">
                <a:solidFill>
                  <a:srgbClr val="000514"/>
                </a:solidFill>
                <a:latin typeface="Garamond" pitchFamily="18" charset="0"/>
                <a:cs typeface="B Nazanin" pitchFamily="2" charset="-78"/>
              </a:rPr>
              <a:t>ان کننده حالت مح</a:t>
            </a:r>
            <a:r>
              <a:rPr lang="ar-SA" kern="1200" dirty="0">
                <a:solidFill>
                  <a:srgbClr val="000514"/>
                </a:solidFill>
                <a:latin typeface="Garamond" pitchFamily="18" charset="0"/>
                <a:cs typeface="B Nazanin" pitchFamily="2" charset="-78"/>
              </a:rPr>
              <a:t>ي</a:t>
            </a:r>
            <a:r>
              <a:rPr lang="fa-IR" kern="1200" dirty="0">
                <a:solidFill>
                  <a:srgbClr val="000514"/>
                </a:solidFill>
                <a:latin typeface="Garamond" pitchFamily="18" charset="0"/>
                <a:cs typeface="B Nazanin" pitchFamily="2" charset="-78"/>
              </a:rPr>
              <a:t>ط</a:t>
            </a:r>
            <a:r>
              <a:rPr lang="en-US" kern="1200" dirty="0">
                <a:solidFill>
                  <a:srgbClr val="000514"/>
                </a:solidFill>
                <a:latin typeface="Garamond" pitchFamily="18" charset="0"/>
                <a:cs typeface="B Nazanin" pitchFamily="2" charset="-78"/>
              </a:rPr>
              <a:t>.</a:t>
            </a:r>
            <a:endParaRPr lang="fa-IR" kern="1200" dirty="0">
              <a:solidFill>
                <a:srgbClr val="000514"/>
              </a:solidFill>
              <a:latin typeface="Garamond" pitchFamily="18" charset="0"/>
              <a:cs typeface="B Nazanin" pitchFamily="2" charset="-78"/>
            </a:endParaRPr>
          </a:p>
          <a:p>
            <a:pPr lvl="0" algn="just" rtl="1">
              <a:lnSpc>
                <a:spcPct val="130000"/>
              </a:lnSpc>
              <a:buClr>
                <a:srgbClr val="7030A0"/>
              </a:buClr>
              <a:buSzPct val="70000"/>
              <a:buFont typeface="Arial" pitchFamily="34" charset="0"/>
              <a:buChar char="•"/>
              <a:defRPr/>
            </a:pPr>
            <a:r>
              <a:rPr lang="ar-SA" b="1" kern="1200" dirty="0" smtClean="0">
                <a:solidFill>
                  <a:srgbClr val="003399"/>
                </a:solidFill>
                <a:latin typeface="Garamond" pitchFamily="18" charset="0"/>
                <a:cs typeface="B Nazanin" pitchFamily="2" charset="-78"/>
              </a:rPr>
              <a:t>عمل:‌</a:t>
            </a:r>
            <a:r>
              <a:rPr lang="ar-SA" kern="1200" dirty="0" smtClean="0">
                <a:solidFill>
                  <a:srgbClr val="000514"/>
                </a:solidFill>
                <a:latin typeface="Garamond" pitchFamily="18" charset="0"/>
                <a:cs typeface="B Nazanin" pitchFamily="2" charset="-78"/>
              </a:rPr>
              <a:t> </a:t>
            </a:r>
            <a:r>
              <a:rPr lang="fa-IR" kern="1200" dirty="0">
                <a:solidFill>
                  <a:srgbClr val="000514"/>
                </a:solidFill>
                <a:latin typeface="Garamond" pitchFamily="18" charset="0"/>
                <a:cs typeface="B Nazanin" pitchFamily="2" charset="-78"/>
              </a:rPr>
              <a:t>انتخاب شده از مجموعه عملهاي ممكن پس از حس محيط.</a:t>
            </a:r>
          </a:p>
          <a:p>
            <a:pPr lvl="0" algn="just" rtl="1">
              <a:lnSpc>
                <a:spcPct val="130000"/>
              </a:lnSpc>
              <a:buClr>
                <a:srgbClr val="7030A0"/>
              </a:buClr>
              <a:buSzPct val="70000"/>
              <a:buFont typeface="Arial" pitchFamily="34" charset="0"/>
              <a:buChar char="•"/>
              <a:defRPr/>
            </a:pPr>
            <a:r>
              <a:rPr lang="ar-SA" b="1" kern="1200" dirty="0" smtClean="0">
                <a:solidFill>
                  <a:srgbClr val="003399"/>
                </a:solidFill>
                <a:latin typeface="Garamond" pitchFamily="18" charset="0"/>
                <a:cs typeface="B Nazanin" pitchFamily="2" charset="-78"/>
              </a:rPr>
              <a:t>سياست</a:t>
            </a:r>
            <a:r>
              <a:rPr lang="ar-SA" b="1" kern="1200" dirty="0">
                <a:solidFill>
                  <a:srgbClr val="003399"/>
                </a:solidFill>
                <a:latin typeface="Garamond" pitchFamily="18" charset="0"/>
                <a:cs typeface="B Nazanin" pitchFamily="2" charset="-78"/>
              </a:rPr>
              <a:t>:</a:t>
            </a:r>
            <a:r>
              <a:rPr lang="ar-SA" kern="1200" dirty="0">
                <a:solidFill>
                  <a:srgbClr val="000514"/>
                </a:solidFill>
                <a:latin typeface="Garamond" pitchFamily="18" charset="0"/>
                <a:cs typeface="B Nazanin" pitchFamily="2" charset="-78"/>
              </a:rPr>
              <a:t> قانون</a:t>
            </a:r>
            <a:r>
              <a:rPr lang="fa-IR" kern="1200" dirty="0">
                <a:solidFill>
                  <a:srgbClr val="000514"/>
                </a:solidFill>
                <a:latin typeface="Garamond" pitchFamily="18" charset="0"/>
                <a:cs typeface="B Nazanin" pitchFamily="2" charset="-78"/>
              </a:rPr>
              <a:t> انتخاب عمل با توجه به حالت  </a:t>
            </a:r>
            <a:r>
              <a:rPr lang="en-US" kern="1200" dirty="0">
                <a:solidFill>
                  <a:srgbClr val="000514"/>
                </a:solidFill>
                <a:latin typeface="Times New Roman" pitchFamily="18" charset="0"/>
                <a:cs typeface="Times New Roman" pitchFamily="18" charset="0"/>
                <a:sym typeface="Symbol" pitchFamily="18" charset="2"/>
              </a:rPr>
              <a:t></a:t>
            </a:r>
            <a:r>
              <a:rPr lang="en-US" kern="1200" dirty="0">
                <a:solidFill>
                  <a:srgbClr val="000514"/>
                </a:solidFill>
                <a:latin typeface="Times New Roman" pitchFamily="18" charset="0"/>
                <a:cs typeface="Times New Roman" pitchFamily="18" charset="0"/>
              </a:rPr>
              <a:t>(</a:t>
            </a:r>
            <a:r>
              <a:rPr lang="en-US" kern="1200" dirty="0" err="1">
                <a:solidFill>
                  <a:srgbClr val="000514"/>
                </a:solidFill>
                <a:latin typeface="Times New Roman" pitchFamily="18" charset="0"/>
                <a:cs typeface="Times New Roman" pitchFamily="18" charset="0"/>
              </a:rPr>
              <a:t>s,a</a:t>
            </a:r>
            <a:r>
              <a:rPr lang="en-US" kern="1200" dirty="0" smtClean="0">
                <a:solidFill>
                  <a:srgbClr val="000514"/>
                </a:solidFill>
                <a:latin typeface="Times New Roman" pitchFamily="18" charset="0"/>
                <a:cs typeface="Times New Roman" pitchFamily="18" charset="0"/>
              </a:rPr>
              <a:t>)</a:t>
            </a:r>
            <a:r>
              <a:rPr lang="fa-IR" kern="1200" dirty="0" smtClean="0">
                <a:solidFill>
                  <a:srgbClr val="000514"/>
                </a:solidFill>
                <a:latin typeface="Times New Roman" pitchFamily="18" charset="0"/>
                <a:cs typeface="Times New Roman" pitchFamily="18" charset="0"/>
              </a:rPr>
              <a:t>.</a:t>
            </a:r>
            <a:endParaRPr lang="fa-IR" kern="1200" dirty="0">
              <a:solidFill>
                <a:srgbClr val="000514"/>
              </a:solidFill>
              <a:latin typeface="Times New Roman" pitchFamily="18" charset="0"/>
              <a:cs typeface="Times New Roman" pitchFamily="18" charset="0"/>
            </a:endParaRPr>
          </a:p>
          <a:p>
            <a:pPr lvl="0" algn="just" rtl="1">
              <a:lnSpc>
                <a:spcPct val="130000"/>
              </a:lnSpc>
              <a:buClr>
                <a:srgbClr val="7030A0"/>
              </a:buClr>
              <a:buSzPct val="70000"/>
              <a:buFont typeface="Arial" pitchFamily="34" charset="0"/>
              <a:buChar char="•"/>
              <a:defRPr/>
            </a:pPr>
            <a:r>
              <a:rPr lang="fa-IR" b="1" kern="1200" dirty="0" smtClean="0">
                <a:solidFill>
                  <a:srgbClr val="003399"/>
                </a:solidFill>
                <a:latin typeface="Garamond" pitchFamily="18" charset="0"/>
                <a:cs typeface="B Nazanin" pitchFamily="2" charset="-78"/>
              </a:rPr>
              <a:t>س</a:t>
            </a:r>
            <a:r>
              <a:rPr lang="ar-SA" b="1" kern="1200" dirty="0">
                <a:solidFill>
                  <a:srgbClr val="003399"/>
                </a:solidFill>
                <a:latin typeface="Garamond" pitchFamily="18" charset="0"/>
                <a:cs typeface="B Nazanin" pitchFamily="2" charset="-78"/>
              </a:rPr>
              <a:t>ي</a:t>
            </a:r>
            <a:r>
              <a:rPr lang="fa-IR" b="1" kern="1200" dirty="0">
                <a:solidFill>
                  <a:srgbClr val="003399"/>
                </a:solidFill>
                <a:latin typeface="Garamond" pitchFamily="18" charset="0"/>
                <a:cs typeface="B Nazanin" pitchFamily="2" charset="-78"/>
              </a:rPr>
              <a:t>گنال تقو</a:t>
            </a:r>
            <a:r>
              <a:rPr lang="ar-SA" b="1" kern="1200" dirty="0">
                <a:solidFill>
                  <a:srgbClr val="003399"/>
                </a:solidFill>
                <a:latin typeface="Garamond" pitchFamily="18" charset="0"/>
                <a:cs typeface="B Nazanin" pitchFamily="2" charset="-78"/>
              </a:rPr>
              <a:t>ي</a:t>
            </a:r>
            <a:r>
              <a:rPr lang="fa-IR" b="1" kern="1200" dirty="0">
                <a:solidFill>
                  <a:srgbClr val="003399"/>
                </a:solidFill>
                <a:latin typeface="Garamond" pitchFamily="18" charset="0"/>
                <a:cs typeface="B Nazanin" pitchFamily="2" charset="-78"/>
              </a:rPr>
              <a:t>ت</a:t>
            </a:r>
            <a:r>
              <a:rPr lang="ar-SA" b="1" kern="1200" dirty="0">
                <a:solidFill>
                  <a:srgbClr val="003399"/>
                </a:solidFill>
                <a:latin typeface="Garamond" pitchFamily="18" charset="0"/>
                <a:cs typeface="B Nazanin" pitchFamily="2" charset="-78"/>
              </a:rPr>
              <a:t> :</a:t>
            </a:r>
            <a:r>
              <a:rPr lang="ar-SA" kern="1200" dirty="0">
                <a:solidFill>
                  <a:srgbClr val="000514"/>
                </a:solidFill>
                <a:latin typeface="Garamond" pitchFamily="18" charset="0"/>
                <a:cs typeface="B Nazanin" pitchFamily="2" charset="-78"/>
              </a:rPr>
              <a:t> يك سيگنال </a:t>
            </a:r>
            <a:r>
              <a:rPr lang="fa-IR" kern="1200" dirty="0">
                <a:solidFill>
                  <a:srgbClr val="000514"/>
                </a:solidFill>
                <a:latin typeface="Garamond" pitchFamily="18" charset="0"/>
                <a:cs typeface="B Nazanin" pitchFamily="2" charset="-78"/>
              </a:rPr>
              <a:t>اسکالر ب</a:t>
            </a:r>
            <a:r>
              <a:rPr lang="ar-SA" kern="1200" dirty="0">
                <a:solidFill>
                  <a:srgbClr val="000514"/>
                </a:solidFill>
                <a:latin typeface="Garamond" pitchFamily="18" charset="0"/>
                <a:cs typeface="B Nazanin" pitchFamily="2" charset="-78"/>
              </a:rPr>
              <a:t>ي</a:t>
            </a:r>
            <a:r>
              <a:rPr lang="fa-IR" kern="1200" dirty="0">
                <a:solidFill>
                  <a:srgbClr val="000514"/>
                </a:solidFill>
                <a:latin typeface="Garamond" pitchFamily="18" charset="0"/>
                <a:cs typeface="B Nazanin" pitchFamily="2" charset="-78"/>
              </a:rPr>
              <a:t>ان کننده ارزش اقدام عامل.</a:t>
            </a:r>
          </a:p>
          <a:p>
            <a:pPr lvl="0" algn="just" rtl="1">
              <a:lnSpc>
                <a:spcPct val="130000"/>
              </a:lnSpc>
              <a:buClr>
                <a:srgbClr val="7030A0"/>
              </a:buClr>
              <a:buSzPct val="70000"/>
              <a:buFont typeface="Arial" pitchFamily="34" charset="0"/>
              <a:buChar char="•"/>
              <a:defRPr/>
            </a:pPr>
            <a:r>
              <a:rPr lang="fa-IR" b="1" kern="1200" dirty="0" smtClean="0">
                <a:solidFill>
                  <a:srgbClr val="003399"/>
                </a:solidFill>
                <a:latin typeface="Garamond" pitchFamily="18" charset="0"/>
                <a:cs typeface="B Nazanin" pitchFamily="2" charset="-78"/>
              </a:rPr>
              <a:t> </a:t>
            </a:r>
            <a:r>
              <a:rPr lang="ar-SA" b="1" kern="1200" dirty="0">
                <a:solidFill>
                  <a:srgbClr val="003399"/>
                </a:solidFill>
                <a:latin typeface="Garamond" pitchFamily="18" charset="0"/>
                <a:cs typeface="B Nazanin" pitchFamily="2" charset="-78"/>
              </a:rPr>
              <a:t>تابع ارزش:</a:t>
            </a:r>
            <a:r>
              <a:rPr lang="ar-SA" kern="1200" dirty="0">
                <a:solidFill>
                  <a:srgbClr val="000514"/>
                </a:solidFill>
                <a:latin typeface="Garamond" pitchFamily="18" charset="0"/>
                <a:cs typeface="B Nazanin" pitchFamily="2" charset="-78"/>
              </a:rPr>
              <a:t> </a:t>
            </a:r>
            <a:r>
              <a:rPr lang="fa-IR" kern="1200" dirty="0">
                <a:solidFill>
                  <a:srgbClr val="000514"/>
                </a:solidFill>
                <a:latin typeface="Garamond" pitchFamily="18" charset="0"/>
                <a:cs typeface="B Nazanin" pitchFamily="2" charset="-78"/>
              </a:rPr>
              <a:t>اميد حاصلجمع کاهش يافته سيگنال هاي تقويت دريافت شده در طول </a:t>
            </a:r>
            <a:r>
              <a:rPr lang="fa-IR" kern="1200" dirty="0" smtClean="0">
                <a:solidFill>
                  <a:srgbClr val="000514"/>
                </a:solidFill>
                <a:latin typeface="Garamond" pitchFamily="18" charset="0"/>
                <a:cs typeface="B Nazanin" pitchFamily="2" charset="-78"/>
              </a:rPr>
              <a:t>زمان:</a:t>
            </a:r>
          </a:p>
          <a:p>
            <a:pPr lvl="0" algn="just" rtl="1">
              <a:lnSpc>
                <a:spcPct val="130000"/>
              </a:lnSpc>
              <a:buClr>
                <a:srgbClr val="7030A0"/>
              </a:buClr>
              <a:buSzPct val="70000"/>
              <a:buFont typeface="Arial" pitchFamily="34" charset="0"/>
              <a:buChar char="•"/>
              <a:defRPr/>
            </a:pPr>
            <a:endParaRPr lang="fa-IR" b="1" kern="1200" dirty="0" smtClean="0">
              <a:solidFill>
                <a:srgbClr val="003399"/>
              </a:solidFill>
              <a:effectLst>
                <a:outerShdw blurRad="38100" dist="38100" dir="2700000" algn="tl">
                  <a:srgbClr val="C0C0C0"/>
                </a:outerShdw>
              </a:effectLst>
              <a:latin typeface="Garamond" pitchFamily="18" charset="0"/>
              <a:cs typeface="Titr" pitchFamily="2" charset="-78"/>
            </a:endParaRPr>
          </a:p>
          <a:p>
            <a:pPr lvl="0" algn="just" rtl="1">
              <a:lnSpc>
                <a:spcPct val="130000"/>
              </a:lnSpc>
              <a:buClr>
                <a:srgbClr val="7030A0"/>
              </a:buClr>
              <a:buSzPct val="70000"/>
              <a:buFont typeface="Arial" pitchFamily="34" charset="0"/>
              <a:buChar char="•"/>
              <a:defRPr/>
            </a:pPr>
            <a:r>
              <a:rPr lang="fa-IR" b="1" kern="1200" dirty="0" smtClean="0">
                <a:solidFill>
                  <a:srgbClr val="003399"/>
                </a:solidFill>
                <a:effectLst>
                  <a:outerShdw blurRad="38100" dist="38100" dir="2700000" algn="tl">
                    <a:srgbClr val="C0C0C0"/>
                  </a:outerShdw>
                </a:effectLst>
                <a:latin typeface="Garamond" pitchFamily="18" charset="0"/>
                <a:cs typeface="Titr" pitchFamily="2" charset="-78"/>
              </a:rPr>
              <a:t>محيط</a:t>
            </a:r>
            <a:endParaRPr lang="fa-IR" b="1" kern="1200" dirty="0">
              <a:solidFill>
                <a:srgbClr val="003399"/>
              </a:solidFill>
              <a:effectLst>
                <a:outerShdw blurRad="38100" dist="38100" dir="2700000" algn="tl">
                  <a:srgbClr val="C0C0C0"/>
                </a:outerShdw>
              </a:effectLst>
              <a:latin typeface="Garamond" pitchFamily="18" charset="0"/>
              <a:cs typeface="Titr" pitchFamily="2" charset="-78"/>
            </a:endParaRPr>
          </a:p>
        </p:txBody>
      </p:sp>
      <p:pic>
        <p:nvPicPr>
          <p:cNvPr id="5"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074535"/>
            <a:ext cx="51435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Rectangle 5"/>
          <p:cNvSpPr/>
          <p:nvPr/>
        </p:nvSpPr>
        <p:spPr>
          <a:xfrm>
            <a:off x="241092" y="6160532"/>
            <a:ext cx="284052" cy="369332"/>
          </a:xfrm>
          <a:prstGeom prst="rect">
            <a:avLst/>
          </a:prstGeom>
        </p:spPr>
        <p:txBody>
          <a:bodyPr wrap="none">
            <a:spAutoFit/>
          </a:bodyPr>
          <a:lstStyle/>
          <a:p>
            <a:r>
              <a:rPr lang="fa-IR" dirty="0">
                <a:cs typeface="B Nazanin" pitchFamily="2" charset="-78"/>
              </a:rPr>
              <a:t>6</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cs typeface="B Nazanin" pitchFamily="2" charset="-78"/>
              </a:rPr>
              <a:t>ساختار کلی</a:t>
            </a:r>
            <a:endParaRPr lang="en-US" sz="4000" dirty="0">
              <a:cs typeface="B Nazanin" pitchFamily="2" charset="-78"/>
            </a:endParaRPr>
          </a:p>
        </p:txBody>
      </p:sp>
      <p:sp>
        <p:nvSpPr>
          <p:cNvPr id="3" name="Content Placeholder 2"/>
          <p:cNvSpPr>
            <a:spLocks noGrp="1"/>
          </p:cNvSpPr>
          <p:nvPr>
            <p:ph idx="1"/>
          </p:nvPr>
        </p:nvSpPr>
        <p:spPr/>
        <p:txBody>
          <a:bodyPr/>
          <a:lstStyle/>
          <a:p>
            <a:pPr algn="just" rtl="1">
              <a:defRPr/>
            </a:pPr>
            <a:r>
              <a:rPr lang="fa-IR" dirty="0" smtClean="0">
                <a:cs typeface="B Nazanin" pitchFamily="2" charset="-78"/>
              </a:rPr>
              <a:t>در یک مسئله </a:t>
            </a:r>
            <a:r>
              <a:rPr lang="en-US" dirty="0" smtClean="0">
                <a:latin typeface="Times New Roman" pitchFamily="18" charset="0"/>
                <a:cs typeface="Times New Roman" pitchFamily="18" charset="0"/>
              </a:rPr>
              <a:t>RL</a:t>
            </a:r>
            <a:r>
              <a:rPr lang="fa-IR" dirty="0" smtClean="0">
                <a:cs typeface="B Nazanin" pitchFamily="2" charset="-78"/>
              </a:rPr>
              <a:t> استاندارد با اجزای اصلی زیر روبرو هستیم:</a:t>
            </a:r>
          </a:p>
          <a:p>
            <a:pPr marL="822960" lvl="1" indent="-457200" algn="just" rtl="1">
              <a:buClr>
                <a:srgbClr val="FF0000"/>
              </a:buClr>
              <a:buFont typeface="+mj-lt"/>
              <a:buAutoNum type="arabicPeriod"/>
              <a:defRPr/>
            </a:pPr>
            <a:r>
              <a:rPr lang="fa-IR" dirty="0" smtClean="0">
                <a:cs typeface="B Nazanin" pitchFamily="2" charset="-78"/>
              </a:rPr>
              <a:t>عامل</a:t>
            </a:r>
          </a:p>
          <a:p>
            <a:pPr marL="822960" lvl="1" indent="-457200" algn="just" rtl="1">
              <a:buClr>
                <a:srgbClr val="FF0000"/>
              </a:buClr>
              <a:buFont typeface="+mj-lt"/>
              <a:buAutoNum type="arabicPeriod"/>
              <a:defRPr/>
            </a:pPr>
            <a:r>
              <a:rPr lang="fa-IR" dirty="0" smtClean="0">
                <a:cs typeface="B Nazanin" pitchFamily="2" charset="-78"/>
              </a:rPr>
              <a:t>محیط</a:t>
            </a:r>
          </a:p>
          <a:p>
            <a:pPr algn="just" rtl="1"/>
            <a:r>
              <a:rPr lang="fa-IR" dirty="0" smtClean="0">
                <a:cs typeface="B Nazanin" pitchFamily="2" charset="-78"/>
              </a:rPr>
              <a:t>عامل میتواند از طریق ورودی هایش تشخیص دهد که در چه </a:t>
            </a:r>
            <a:r>
              <a:rPr lang="fa-IR" dirty="0" smtClean="0">
                <a:cs typeface="B Nazanin" pitchFamily="2" charset="-78"/>
              </a:rPr>
              <a:t>حالتی</a:t>
            </a:r>
            <a:r>
              <a:rPr lang="fa-IR" dirty="0" smtClean="0">
                <a:cs typeface="B Nazanin" pitchFamily="2" charset="-78"/>
              </a:rPr>
              <a:t> </a:t>
            </a:r>
            <a:r>
              <a:rPr lang="fa-IR" dirty="0" smtClean="0">
                <a:cs typeface="B Nazanin" pitchFamily="2" charset="-78"/>
              </a:rPr>
              <a:t>قرار دارد. عامل در </a:t>
            </a:r>
            <a:r>
              <a:rPr lang="fa-IR" dirty="0" smtClean="0">
                <a:cs typeface="B Nazanin" pitchFamily="2" charset="-78"/>
              </a:rPr>
              <a:t>حالت</a:t>
            </a:r>
            <a:r>
              <a:rPr lang="fa-IR" dirty="0" smtClean="0">
                <a:cs typeface="B Nazanin" pitchFamily="2" charset="-78"/>
              </a:rPr>
              <a:t> </a:t>
            </a:r>
            <a:r>
              <a:rPr lang="en-US" dirty="0" smtClean="0">
                <a:latin typeface="Times New Roman" pitchFamily="18" charset="0"/>
                <a:cs typeface="Times New Roman" pitchFamily="18" charset="0"/>
              </a:rPr>
              <a:t>S</a:t>
            </a:r>
            <a:r>
              <a:rPr lang="en-US" baseline="-25000" dirty="0" smtClean="0">
                <a:latin typeface="Times New Roman" pitchFamily="18" charset="0"/>
                <a:cs typeface="Times New Roman" pitchFamily="18" charset="0"/>
              </a:rPr>
              <a:t>t</a:t>
            </a:r>
            <a:r>
              <a:rPr lang="fa-IR" dirty="0" smtClean="0"/>
              <a:t> </a:t>
            </a:r>
            <a:r>
              <a:rPr lang="fa-IR" dirty="0" smtClean="0">
                <a:cs typeface="B Nazanin" pitchFamily="2" charset="-78"/>
              </a:rPr>
              <a:t>عمل</a:t>
            </a:r>
            <a:r>
              <a:rPr lang="fa-IR" dirty="0" smtClean="0"/>
              <a:t> </a:t>
            </a:r>
            <a:r>
              <a:rPr lang="en-US" dirty="0" smtClean="0">
                <a:latin typeface="Times New Roman" pitchFamily="18" charset="0"/>
                <a:cs typeface="Times New Roman" pitchFamily="18" charset="0"/>
              </a:rPr>
              <a:t>a</a:t>
            </a:r>
            <a:r>
              <a:rPr lang="en-US" baseline="-25000" dirty="0" smtClean="0">
                <a:latin typeface="Times New Roman" pitchFamily="18" charset="0"/>
                <a:cs typeface="Times New Roman" pitchFamily="18" charset="0"/>
              </a:rPr>
              <a:t>t</a:t>
            </a:r>
            <a:r>
              <a:rPr lang="fa-IR" dirty="0" smtClean="0"/>
              <a:t> </a:t>
            </a:r>
            <a:r>
              <a:rPr lang="fa-IR" dirty="0" smtClean="0">
                <a:cs typeface="B Nazanin" pitchFamily="2" charset="-78"/>
              </a:rPr>
              <a:t>را انجام می دهد. اینکار باعث می شود </a:t>
            </a:r>
            <a:r>
              <a:rPr lang="fa-IR" dirty="0" smtClean="0">
                <a:cs typeface="B Nazanin" pitchFamily="2" charset="-78"/>
              </a:rPr>
              <a:t>حالت </a:t>
            </a:r>
            <a:r>
              <a:rPr lang="fa-IR" dirty="0" smtClean="0">
                <a:cs typeface="B Nazanin" pitchFamily="2" charset="-78"/>
              </a:rPr>
              <a:t>محیط به </a:t>
            </a:r>
            <a:r>
              <a:rPr lang="en-US" dirty="0" smtClean="0">
                <a:latin typeface="Times New Roman" pitchFamily="18" charset="0"/>
                <a:cs typeface="Times New Roman" pitchFamily="18" charset="0"/>
              </a:rPr>
              <a:t>S</a:t>
            </a:r>
            <a:r>
              <a:rPr lang="en-US" baseline="-25000" dirty="0" smtClean="0">
                <a:latin typeface="Times New Roman" pitchFamily="18" charset="0"/>
                <a:cs typeface="Times New Roman" pitchFamily="18" charset="0"/>
              </a:rPr>
              <a:t>t+1</a:t>
            </a:r>
            <a:r>
              <a:rPr lang="fa-IR" dirty="0" smtClean="0"/>
              <a:t> </a:t>
            </a:r>
            <a:r>
              <a:rPr lang="fa-IR" dirty="0" smtClean="0">
                <a:cs typeface="B Nazanin" pitchFamily="2" charset="-78"/>
              </a:rPr>
              <a:t>تغییر نماید. در اثر این تغییر </a:t>
            </a:r>
            <a:r>
              <a:rPr lang="fa-IR" dirty="0" smtClean="0">
                <a:cs typeface="B Nazanin" pitchFamily="2" charset="-78"/>
              </a:rPr>
              <a:t>حالت</a:t>
            </a:r>
            <a:r>
              <a:rPr lang="fa-IR" dirty="0" smtClean="0">
                <a:cs typeface="B Nazanin" pitchFamily="2" charset="-78"/>
              </a:rPr>
              <a:t> </a:t>
            </a:r>
            <a:r>
              <a:rPr lang="fa-IR" dirty="0" smtClean="0">
                <a:cs typeface="B Nazanin" pitchFamily="2" charset="-78"/>
              </a:rPr>
              <a:t>عامل سیگنال تقویتی و یا  پاداش </a:t>
            </a:r>
            <a:r>
              <a:rPr lang="en-US"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t+1</a:t>
            </a:r>
            <a:r>
              <a:rPr lang="fa-IR" dirty="0" smtClean="0"/>
              <a:t> </a:t>
            </a:r>
            <a:r>
              <a:rPr lang="fa-IR" dirty="0" smtClean="0">
                <a:cs typeface="B Nazanin" pitchFamily="2" charset="-78"/>
              </a:rPr>
              <a:t>را از محیط دریافت می نماید.</a:t>
            </a:r>
          </a:p>
          <a:p>
            <a:pPr algn="just" rtl="1"/>
            <a:endParaRPr lang="fa-IR" dirty="0" smtClean="0">
              <a:cs typeface="B Nazanin" pitchFamily="2" charset="-78"/>
            </a:endParaRPr>
          </a:p>
          <a:p>
            <a:pPr algn="just" rtl="1"/>
            <a:endParaRPr lang="en-US" dirty="0">
              <a:cs typeface="B Nazanin" pitchFamily="2" charset="-78"/>
            </a:endParaRPr>
          </a:p>
        </p:txBody>
      </p:sp>
      <p:pic>
        <p:nvPicPr>
          <p:cNvPr id="4" name="Picture 3"/>
          <p:cNvPicPr/>
          <p:nvPr/>
        </p:nvPicPr>
        <p:blipFill>
          <a:blip r:embed="rId2"/>
          <a:srcRect/>
          <a:stretch>
            <a:fillRect/>
          </a:stretch>
        </p:blipFill>
        <p:spPr bwMode="auto">
          <a:xfrm>
            <a:off x="1295400" y="3733800"/>
            <a:ext cx="3810000" cy="2209800"/>
          </a:xfrm>
          <a:prstGeom prst="rect">
            <a:avLst/>
          </a:prstGeom>
          <a:noFill/>
          <a:ln w="9525">
            <a:noFill/>
            <a:miter lim="800000"/>
            <a:headEnd/>
            <a:tailEnd/>
          </a:ln>
        </p:spPr>
      </p:pic>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608171"/>
            <a:ext cx="35052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6"/>
          <p:cNvSpPr/>
          <p:nvPr/>
        </p:nvSpPr>
        <p:spPr>
          <a:xfrm>
            <a:off x="241092" y="6160532"/>
            <a:ext cx="293670" cy="369332"/>
          </a:xfrm>
          <a:prstGeom prst="rect">
            <a:avLst/>
          </a:prstGeom>
        </p:spPr>
        <p:txBody>
          <a:bodyPr wrap="none">
            <a:spAutoFit/>
          </a:bodyPr>
          <a:lstStyle/>
          <a:p>
            <a:r>
              <a:rPr lang="fa-IR" dirty="0">
                <a:cs typeface="B Nazanin" pitchFamily="2" charset="-78"/>
              </a:rPr>
              <a:t>7</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cs typeface="B Nazanin" pitchFamily="2" charset="-78"/>
              </a:rPr>
              <a:t>هدف</a:t>
            </a:r>
            <a:endParaRPr lang="en-US" sz="4000" dirty="0">
              <a:cs typeface="B Nazanin" pitchFamily="2" charset="-78"/>
            </a:endParaRPr>
          </a:p>
        </p:txBody>
      </p:sp>
      <p:sp>
        <p:nvSpPr>
          <p:cNvPr id="7" name="Content Placeholder 6"/>
          <p:cNvSpPr>
            <a:spLocks noGrp="1"/>
          </p:cNvSpPr>
          <p:nvPr>
            <p:ph idx="1"/>
          </p:nvPr>
        </p:nvSpPr>
        <p:spPr/>
        <p:txBody>
          <a:bodyPr/>
          <a:lstStyle/>
          <a:p>
            <a:pPr algn="just" rtl="1">
              <a:buClr>
                <a:srgbClr val="7030A0"/>
              </a:buClr>
            </a:pPr>
            <a:r>
              <a:rPr lang="fa-IR" altLang="en-US" dirty="0" smtClean="0">
                <a:cs typeface="B Nazanin" pitchFamily="2" charset="-78"/>
              </a:rPr>
              <a:t>هدف: جمع کردن حداکثر پاداش ممکن.</a:t>
            </a:r>
          </a:p>
          <a:p>
            <a:pPr lvl="1" algn="just" rtl="1"/>
            <a:r>
              <a:rPr lang="fa-IR" altLang="en-US" sz="2400" dirty="0" smtClean="0">
                <a:cs typeface="B Nazanin" pitchFamily="2" charset="-78"/>
              </a:rPr>
              <a:t>هیچگونه اطلاعات مربوط به گرادیان خطا موجود نیست.</a:t>
            </a:r>
          </a:p>
          <a:p>
            <a:pPr lvl="1" algn="just" rtl="1"/>
            <a:r>
              <a:rPr lang="fa-IR" altLang="en-US" sz="2400" dirty="0" smtClean="0">
                <a:cs typeface="B Nazanin" pitchFamily="2" charset="-78"/>
              </a:rPr>
              <a:t>حالت بعدی از روی عمل فعلی تعیین می شود.</a:t>
            </a:r>
          </a:p>
          <a:p>
            <a:pPr lvl="1" algn="just" rtl="1"/>
            <a:r>
              <a:rPr lang="fa-IR" altLang="en-US" sz="2400" dirty="0" smtClean="0">
                <a:cs typeface="B Nazanin" pitchFamily="2" charset="-78"/>
              </a:rPr>
              <a:t>یادگیری مبتنی بر سعی و خطاست. </a:t>
            </a:r>
          </a:p>
          <a:p>
            <a:pPr lvl="1" algn="just" rtl="1"/>
            <a:endParaRPr lang="fa-IR" altLang="en-US" sz="2400" dirty="0" smtClean="0">
              <a:cs typeface="B Nazanin" pitchFamily="2" charset="-78"/>
            </a:endParaRPr>
          </a:p>
          <a:p>
            <a:pPr lvl="1" algn="just" rtl="1"/>
            <a:endParaRPr lang="fa-IR" altLang="en-US" sz="2400" dirty="0" smtClean="0">
              <a:cs typeface="B Nazanin" pitchFamily="2" charset="-78"/>
            </a:endParaRPr>
          </a:p>
          <a:p>
            <a:pPr lvl="1" algn="just" rtl="1"/>
            <a:endParaRPr lang="fa-IR" altLang="en-US" sz="2400" dirty="0" smtClean="0">
              <a:cs typeface="B Nazanin" pitchFamily="2" charset="-78"/>
            </a:endParaRPr>
          </a:p>
          <a:p>
            <a:pPr lvl="1" algn="just" rtl="1"/>
            <a:endParaRPr lang="fa-IR" altLang="en-US" sz="2400" dirty="0" smtClean="0">
              <a:cs typeface="B Nazanin" pitchFamily="2" charset="-78"/>
            </a:endParaRPr>
          </a:p>
          <a:p>
            <a:pPr algn="just" rtl="1"/>
            <a:endParaRPr lang="en-US" dirty="0">
              <a:cs typeface="B Nazanin"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380509"/>
            <a:ext cx="579120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41092" y="6160532"/>
            <a:ext cx="293670" cy="369332"/>
          </a:xfrm>
          <a:prstGeom prst="rect">
            <a:avLst/>
          </a:prstGeom>
        </p:spPr>
        <p:txBody>
          <a:bodyPr wrap="none">
            <a:spAutoFit/>
          </a:bodyPr>
          <a:lstStyle/>
          <a:p>
            <a:r>
              <a:rPr lang="fa-IR" dirty="0">
                <a:cs typeface="B Nazanin" pitchFamily="2" charset="-78"/>
              </a:rPr>
              <a:t>8</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cs typeface="B Nazanin" pitchFamily="2" charset="-78"/>
              </a:rPr>
              <a:t>مشخصه های اصلی </a:t>
            </a:r>
            <a:endParaRPr lang="en-US" sz="4000" dirty="0">
              <a:cs typeface="B Nazanin" pitchFamily="2" charset="-78"/>
            </a:endParaRPr>
          </a:p>
        </p:txBody>
      </p:sp>
      <p:sp>
        <p:nvSpPr>
          <p:cNvPr id="3" name="Content Placeholder 2"/>
          <p:cNvSpPr>
            <a:spLocks noGrp="1"/>
          </p:cNvSpPr>
          <p:nvPr>
            <p:ph idx="1"/>
          </p:nvPr>
        </p:nvSpPr>
        <p:spPr>
          <a:xfrm>
            <a:off x="1672197" y="1022599"/>
            <a:ext cx="7467600" cy="5059363"/>
          </a:xfrm>
        </p:spPr>
        <p:txBody>
          <a:bodyPr>
            <a:normAutofit/>
          </a:bodyPr>
          <a:lstStyle/>
          <a:p>
            <a:pPr algn="just" rtl="1">
              <a:buClr>
                <a:srgbClr val="7030A0"/>
              </a:buClr>
              <a:buFont typeface="Arial" pitchFamily="34" charset="0"/>
              <a:buChar char="•"/>
            </a:pPr>
            <a:r>
              <a:rPr lang="fa-IR" dirty="0" smtClean="0">
                <a:cs typeface="B Nazanin" pitchFamily="2" charset="-78"/>
              </a:rPr>
              <a:t>به یادگیر گفته نمی شود که چه عملی را باید انجام دهد.</a:t>
            </a:r>
          </a:p>
          <a:p>
            <a:pPr algn="just" rtl="1">
              <a:buClr>
                <a:srgbClr val="7030A0"/>
              </a:buClr>
              <a:buFont typeface="Arial" pitchFamily="34" charset="0"/>
              <a:buChar char="•"/>
            </a:pPr>
            <a:endParaRPr lang="fa-IR" dirty="0" smtClean="0">
              <a:cs typeface="B Nazanin" pitchFamily="2" charset="-78"/>
            </a:endParaRPr>
          </a:p>
          <a:p>
            <a:pPr algn="just" rtl="1">
              <a:buClr>
                <a:srgbClr val="7030A0"/>
              </a:buClr>
              <a:buFont typeface="Arial" pitchFamily="34" charset="0"/>
              <a:buChar char="•"/>
            </a:pPr>
            <a:r>
              <a:rPr lang="fa-IR" dirty="0" smtClean="0">
                <a:cs typeface="B Nazanin" pitchFamily="2" charset="-78"/>
              </a:rPr>
              <a:t>جستجو بر اساس سعی و خطا انجام می شود. یادگیر سعی می کند اعمالی را یاد بگیرد که بیشترین پاداش را تولید می کنند.</a:t>
            </a:r>
          </a:p>
          <a:p>
            <a:pPr algn="just" rtl="1">
              <a:buClr>
                <a:srgbClr val="7030A0"/>
              </a:buClr>
              <a:buFont typeface="Arial" pitchFamily="34" charset="0"/>
              <a:buChar char="•"/>
            </a:pPr>
            <a:endParaRPr lang="fa-IR" dirty="0" smtClean="0">
              <a:cs typeface="B Nazanin" pitchFamily="2" charset="-78"/>
            </a:endParaRPr>
          </a:p>
          <a:p>
            <a:pPr algn="just" rtl="1">
              <a:buClr>
                <a:srgbClr val="7030A0"/>
              </a:buClr>
              <a:buFont typeface="Arial" pitchFamily="34" charset="0"/>
              <a:buChar char="•"/>
            </a:pPr>
            <a:r>
              <a:rPr lang="fa-IR" dirty="0" smtClean="0">
                <a:cs typeface="B Nazanin" pitchFamily="2" charset="-78"/>
              </a:rPr>
              <a:t>پاداش از نوع تاخیری است: از اینرو دست آوردهای کوتاه مدت فدای مزایای بلند مدت تر می شوند.</a:t>
            </a:r>
          </a:p>
          <a:p>
            <a:pPr algn="just" rtl="1">
              <a:buClr>
                <a:srgbClr val="7030A0"/>
              </a:buClr>
              <a:buFont typeface="Arial" pitchFamily="34" charset="0"/>
              <a:buChar char="•"/>
            </a:pPr>
            <a:endParaRPr lang="fa-IR" dirty="0" smtClean="0">
              <a:cs typeface="B Nazanin" pitchFamily="2" charset="-78"/>
            </a:endParaRPr>
          </a:p>
          <a:p>
            <a:pPr algn="just" rtl="1">
              <a:buClr>
                <a:srgbClr val="7030A0"/>
              </a:buClr>
              <a:buFont typeface="Arial" pitchFamily="34" charset="0"/>
              <a:buChar char="•"/>
            </a:pPr>
            <a:r>
              <a:rPr lang="fa-IR" dirty="0" smtClean="0">
                <a:cs typeface="B Nazanin" pitchFamily="2" charset="-78"/>
              </a:rPr>
              <a:t>باید بین جستجو موارد جدید و استفاده از دانش قبلی تناسب ایجاد نمود. </a:t>
            </a:r>
          </a:p>
          <a:p>
            <a:pPr algn="just" rtl="1">
              <a:buClr>
                <a:srgbClr val="7030A0"/>
              </a:buClr>
              <a:buFont typeface="Arial" pitchFamily="34" charset="0"/>
              <a:buChar char="•"/>
            </a:pPr>
            <a:endParaRPr lang="fa-IR" dirty="0" smtClean="0">
              <a:cs typeface="B Nazanin" pitchFamily="2" charset="-78"/>
            </a:endParaRPr>
          </a:p>
          <a:p>
            <a:pPr marL="0" indent="0" algn="just" rtl="1">
              <a:buNone/>
            </a:pPr>
            <a:endParaRPr lang="en-US" dirty="0">
              <a:cs typeface="B Nazanin" pitchFamily="2" charset="-78"/>
            </a:endParaRPr>
          </a:p>
        </p:txBody>
      </p:sp>
      <p:sp>
        <p:nvSpPr>
          <p:cNvPr id="5" name="Rectangle 4"/>
          <p:cNvSpPr/>
          <p:nvPr/>
        </p:nvSpPr>
        <p:spPr>
          <a:xfrm>
            <a:off x="241092" y="6160532"/>
            <a:ext cx="293670" cy="369332"/>
          </a:xfrm>
          <a:prstGeom prst="rect">
            <a:avLst/>
          </a:prstGeom>
        </p:spPr>
        <p:txBody>
          <a:bodyPr wrap="none">
            <a:spAutoFit/>
          </a:bodyPr>
          <a:lstStyle/>
          <a:p>
            <a:r>
              <a:rPr lang="fa-IR" dirty="0">
                <a:cs typeface="B Nazanin" pitchFamily="2" charset="-78"/>
              </a:rPr>
              <a:t>9</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5">
  <a:themeElements>
    <a:clrScheme name="paper_papyr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per_papyru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per_papyr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per_papyru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per_papyru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per_papyru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per_papyru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per_papyru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per_papyru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per_papyru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per_papyru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per_papyru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per_papyru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per_papyru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per_papyrus">
  <a:themeElements>
    <a:clrScheme name="paper_papyr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per_papyru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per_papyr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per_papyru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per_papyru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per_papyru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per_papyru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per_papyru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per_papyru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per_papyru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per_papyru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per_papyru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per_papyru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per_papyru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Theme5</Template>
  <TotalTime>2079</TotalTime>
  <Words>2144</Words>
  <Application>Microsoft Office PowerPoint</Application>
  <PresentationFormat>On-screen Show (4:3)</PresentationFormat>
  <Paragraphs>282</Paragraphs>
  <Slides>40</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3" baseType="lpstr">
      <vt:lpstr>Theme5</vt:lpstr>
      <vt:lpstr>paper_papyrus</vt:lpstr>
      <vt:lpstr>Bitmap Image</vt:lpstr>
      <vt:lpstr>PowerPoint Presentation</vt:lpstr>
      <vt:lpstr>Reinforcement learning In Game Theory          یادگیری تقویتی در نظریه بازی ها    </vt:lpstr>
      <vt:lpstr>مفهوم یادگیری</vt:lpstr>
      <vt:lpstr>یادگیری تقویتی</vt:lpstr>
      <vt:lpstr>یادگیری تقویتی</vt:lpstr>
      <vt:lpstr>عناصر پایه ای</vt:lpstr>
      <vt:lpstr>ساختار کلی</vt:lpstr>
      <vt:lpstr>هدف</vt:lpstr>
      <vt:lpstr>مشخصه های اصلی </vt:lpstr>
      <vt:lpstr>محیط</vt:lpstr>
      <vt:lpstr>محیط</vt:lpstr>
      <vt:lpstr>رفتار عامل</vt:lpstr>
      <vt:lpstr>سیاست(policy)</vt:lpstr>
      <vt:lpstr>سیاست(policy)</vt:lpstr>
      <vt:lpstr>کاربرد های RL</vt:lpstr>
      <vt:lpstr>روش های RL</vt:lpstr>
      <vt:lpstr>خاصیت مارکوف</vt:lpstr>
      <vt:lpstr>فرایند تصمیم گیری مارکوف</vt:lpstr>
      <vt:lpstr>فرایند تصمیم گیری مارکوف</vt:lpstr>
      <vt:lpstr>Q-learning</vt:lpstr>
      <vt:lpstr>Q-learning</vt:lpstr>
      <vt:lpstr>سیستم های چند عامله</vt:lpstr>
      <vt:lpstr>بازی های مارکوفی</vt:lpstr>
      <vt:lpstr>بازی های تصادفی</vt:lpstr>
      <vt:lpstr>بازی های تصادفی</vt:lpstr>
      <vt:lpstr>بازی های تصادفی</vt:lpstr>
      <vt:lpstr>تجزیه الگوریتم های MARL</vt:lpstr>
      <vt:lpstr>نظریه بازی ها با MARL</vt:lpstr>
      <vt:lpstr>RL in zero-sum stochastic games</vt:lpstr>
      <vt:lpstr>مثال</vt:lpstr>
      <vt:lpstr>minimax-Q algorithm</vt:lpstr>
      <vt:lpstr>Matching Pennies Game with minimax-Q algorithm</vt:lpstr>
      <vt:lpstr>Nash Q-Learning algorithm</vt:lpstr>
      <vt:lpstr>General-Sum Stochastic Games Example</vt:lpstr>
      <vt:lpstr>Nash equilibrium</vt:lpstr>
      <vt:lpstr>Q Value</vt:lpstr>
      <vt:lpstr>تعادل نش</vt:lpstr>
      <vt:lpstr>نتایج </vt:lpstr>
      <vt:lpstr>Learning performance</vt:lpstr>
      <vt:lpstr>با تشکر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Javan</dc:creator>
  <cp:lastModifiedBy>Javan</cp:lastModifiedBy>
  <cp:revision>181</cp:revision>
  <dcterms:created xsi:type="dcterms:W3CDTF">2013-04-16T01:49:05Z</dcterms:created>
  <dcterms:modified xsi:type="dcterms:W3CDTF">2013-12-16T19:59:50Z</dcterms:modified>
</cp:coreProperties>
</file>