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76" r:id="rId7"/>
    <p:sldId id="277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79" r:id="rId16"/>
    <p:sldId id="262" r:id="rId17"/>
    <p:sldId id="263" r:id="rId18"/>
    <p:sldId id="264" r:id="rId19"/>
    <p:sldId id="266" r:id="rId20"/>
    <p:sldId id="265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392EF-CBF2-4746-B71D-486722926EC4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AF488-B4E1-438F-BD89-DAE0E3153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1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AF488-B4E1-438F-BD89-DAE0E31530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7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17E1-9CA6-4D51-BF65-4984D0C28BB5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4141-8DD3-4D63-AB52-8A68593F5210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1F0B-39B8-4C2C-A3FC-6BFD259EBEAB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BEB3-CB42-4FFA-8576-06A99FB4FFEB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456-0B01-42EC-B8B5-F496005A0C1B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32C7-1C73-4FF1-85C4-C4FDBBA415BD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5B24-E136-4F9D-8152-ABA457534C50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6734-5663-42D9-9CC2-E5A3F7F0AE05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85A4-9049-4D7A-9C1F-7B0ABB53FC30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46A7-589E-4048-9976-41B92E5E781D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30E0-0108-428E-A64A-984DC0631EB4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51A6-4C79-45D7-8F5F-60D57673F8D7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A9CD-1AE8-4A73-80A7-34B6E486CBCB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4C35-F31A-4518-80BB-11B8BBA34D30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7074-37B0-4A03-B46E-32354BABF821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0DF-28BC-4E73-B441-A391C5680D52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6DE3-FDAC-465E-9231-556888C39063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55838E-EB1E-47DB-8DA0-39EF1D9CB1B4}" type="datetime1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 spd="slow">
    <p:push dir="u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67198" y="1231544"/>
            <a:ext cx="62601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b="1" dirty="0">
                <a:solidFill>
                  <a:prstClr val="black"/>
                </a:solidFill>
                <a:latin typeface="Tw Cen MT" panose="020B0602020104020603"/>
                <a:cs typeface="B Zar" panose="00000400000000000000" pitchFamily="2" charset="-78"/>
              </a:rPr>
              <a:t>بسم الله الرحمن الرحیم</a:t>
            </a:r>
          </a:p>
          <a:p>
            <a:pPr algn="ctr"/>
            <a:endParaRPr lang="en-US" sz="8000" dirty="0">
              <a:solidFill>
                <a:prstClr val="black"/>
              </a:solidFill>
              <a:latin typeface="Tw Cen MT" panose="020B0602020104020603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8903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0409" y="1063416"/>
            <a:ext cx="4365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Inductive Reasoning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6100" y="2241202"/>
            <a:ext cx="8536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For </a:t>
            </a:r>
            <a:r>
              <a:rPr lang="en-US" sz="2400" dirty="0"/>
              <a:t>a set of objects, X={a, b, c, </a:t>
            </a:r>
            <a:r>
              <a:rPr lang="en-US" sz="2400" dirty="0" smtClean="0"/>
              <a:t>…} , </a:t>
            </a:r>
            <a:r>
              <a:rPr lang="en-US" sz="2400" dirty="0"/>
              <a:t>if property </a:t>
            </a:r>
            <a:r>
              <a:rPr lang="en-US" sz="2400" dirty="0" smtClean="0"/>
              <a:t> P </a:t>
            </a:r>
            <a:r>
              <a:rPr lang="en-US" sz="2400" dirty="0"/>
              <a:t>is </a:t>
            </a:r>
            <a:r>
              <a:rPr lang="en-US" sz="2400" dirty="0" smtClean="0"/>
              <a:t> true </a:t>
            </a:r>
            <a:r>
              <a:rPr lang="en-US" sz="2400" dirty="0"/>
              <a:t>for a, and if P </a:t>
            </a:r>
            <a:r>
              <a:rPr lang="en-US" sz="2400" dirty="0" smtClean="0"/>
              <a:t>is true </a:t>
            </a:r>
            <a:r>
              <a:rPr lang="en-US" sz="2400" dirty="0"/>
              <a:t>for b, and if P is </a:t>
            </a:r>
            <a:r>
              <a:rPr lang="en-US" sz="2400" dirty="0" smtClean="0"/>
              <a:t> true </a:t>
            </a:r>
            <a:r>
              <a:rPr lang="en-US" sz="2400" dirty="0"/>
              <a:t>for c, …, then, P is true for all X </a:t>
            </a:r>
          </a:p>
          <a:p>
            <a:pPr algn="just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816100" y="3617332"/>
            <a:ext cx="7912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Lacks the mathematical exactness of </a:t>
            </a:r>
            <a:r>
              <a:rPr lang="en-US" sz="2400" dirty="0" smtClean="0"/>
              <a:t>deduction</a:t>
            </a:r>
            <a:r>
              <a:rPr lang="en-US" sz="2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6100" y="4476185"/>
            <a:ext cx="8786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</a:t>
            </a:r>
            <a:r>
              <a:rPr lang="en-US" sz="2400" dirty="0"/>
              <a:t>is common in Expert Systems, because </a:t>
            </a:r>
            <a:r>
              <a:rPr lang="en-US" sz="2400" dirty="0" smtClean="0"/>
              <a:t>it </a:t>
            </a:r>
            <a:r>
              <a:rPr lang="en-US" sz="2400" dirty="0"/>
              <a:t>does match human inference in the real</a:t>
            </a:r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0020" y="5314009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Example:</a:t>
            </a:r>
          </a:p>
          <a:p>
            <a:r>
              <a:rPr lang="en-US" sz="2400" dirty="0" smtClean="0"/>
              <a:t>Minsky is </a:t>
            </a:r>
            <a:r>
              <a:rPr lang="en-US" sz="2400" dirty="0"/>
              <a:t>a </a:t>
            </a:r>
            <a:r>
              <a:rPr lang="en-US" sz="2400" dirty="0" smtClean="0"/>
              <a:t>cat ,There four, Minsky has </a:t>
            </a:r>
            <a:r>
              <a:rPr lang="en-US" sz="2400" dirty="0"/>
              <a:t>four legs.</a:t>
            </a:r>
          </a:p>
        </p:txBody>
      </p:sp>
    </p:spTree>
    <p:extLst>
      <p:ext uri="{BB962C8B-B14F-4D97-AF65-F5344CB8AC3E}">
        <p14:creationId xmlns:p14="http://schemas.microsoft.com/office/powerpoint/2010/main" val="3053932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86785" y="931987"/>
            <a:ext cx="4544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Abductive</a:t>
            </a:r>
            <a:r>
              <a:rPr lang="en-US" sz="3600" dirty="0" smtClean="0">
                <a:solidFill>
                  <a:srgbClr val="FFFF00"/>
                </a:solidFill>
              </a:rPr>
              <a:t> Reasoning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8500" y="2140635"/>
            <a:ext cx="730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Explains </a:t>
            </a:r>
            <a:r>
              <a:rPr lang="en-US" sz="2400" dirty="0"/>
              <a:t>effects in terms of their </a:t>
            </a:r>
            <a:r>
              <a:rPr lang="en-US" sz="2400" dirty="0" smtClean="0"/>
              <a:t>causes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8500" y="2966304"/>
            <a:ext cx="8928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contrasts with deductive </a:t>
            </a:r>
            <a:r>
              <a:rPr lang="en-US" sz="2400" dirty="0" smtClean="0"/>
              <a:t>inference</a:t>
            </a:r>
            <a:r>
              <a:rPr lang="en-US" sz="2400" dirty="0"/>
              <a:t>, witch works from </a:t>
            </a:r>
            <a:r>
              <a:rPr lang="en-US" sz="2400" dirty="0" smtClean="0"/>
              <a:t>causes </a:t>
            </a:r>
            <a:r>
              <a:rPr lang="en-US" sz="2400" dirty="0"/>
              <a:t>to effect.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1518" y="3966968"/>
            <a:ext cx="6524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Implication</a:t>
            </a:r>
            <a:r>
              <a:rPr lang="en-US" sz="2400" dirty="0"/>
              <a:t>: If it is </a:t>
            </a:r>
            <a:r>
              <a:rPr lang="en-US" sz="2400" dirty="0" smtClean="0"/>
              <a:t>raining</a:t>
            </a:r>
            <a:endParaRPr lang="en-US" sz="2400" dirty="0"/>
          </a:p>
          <a:p>
            <a:r>
              <a:rPr lang="en-US" sz="2400" dirty="0" smtClean="0"/>
              <a:t>Axiom</a:t>
            </a:r>
            <a:r>
              <a:rPr lang="en-US" sz="2400" dirty="0"/>
              <a:t>: Then grass in the garden will </a:t>
            </a:r>
            <a:r>
              <a:rPr lang="en-US" sz="2400" dirty="0" smtClean="0"/>
              <a:t>get wet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Conclusion : It </a:t>
            </a:r>
            <a:r>
              <a:rPr lang="en-US" sz="2400" dirty="0"/>
              <a:t>is raining?</a:t>
            </a:r>
          </a:p>
        </p:txBody>
      </p:sp>
    </p:spTree>
    <p:extLst>
      <p:ext uri="{BB962C8B-B14F-4D97-AF65-F5344CB8AC3E}">
        <p14:creationId xmlns:p14="http://schemas.microsoft.com/office/powerpoint/2010/main" val="1381042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6077" y="882134"/>
            <a:ext cx="4647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Analogical Reasoning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9740" y="2139078"/>
            <a:ext cx="8547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Drawing analogies between two situation or object or </a:t>
            </a:r>
          </a:p>
          <a:p>
            <a:r>
              <a:rPr lang="en-US" sz="2400" dirty="0" smtClean="0"/>
              <a:t>    concept</a:t>
            </a:r>
            <a:r>
              <a:rPr lang="en-US" sz="2400" dirty="0"/>
              <a:t>, looking for similarities and differences to guide </a:t>
            </a:r>
          </a:p>
          <a:p>
            <a:r>
              <a:rPr lang="en-US" sz="2400" dirty="0" smtClean="0"/>
              <a:t>    their </a:t>
            </a:r>
            <a:r>
              <a:rPr lang="en-US" sz="2400" dirty="0"/>
              <a:t>reasoning.</a:t>
            </a: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07503" y="346743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2400" u="sng" dirty="0" smtClean="0"/>
              <a:t>TIGER Frame</a:t>
            </a:r>
            <a:r>
              <a:rPr lang="en-US" sz="2400" dirty="0"/>
              <a:t>:</a:t>
            </a:r>
          </a:p>
          <a:p>
            <a:r>
              <a:rPr lang="en-US" sz="2400" dirty="0"/>
              <a:t>Specification-of: ANIMAL</a:t>
            </a:r>
          </a:p>
          <a:p>
            <a:r>
              <a:rPr lang="en-US" sz="2400" dirty="0"/>
              <a:t>Number-of-legs: 4</a:t>
            </a:r>
          </a:p>
          <a:p>
            <a:r>
              <a:rPr lang="en-US" sz="2400" dirty="0"/>
              <a:t>Eats: meat</a:t>
            </a:r>
          </a:p>
          <a:p>
            <a:r>
              <a:rPr lang="en-US" sz="2400" dirty="0"/>
              <a:t>Lives: India and southeast Asia</a:t>
            </a:r>
          </a:p>
          <a:p>
            <a:r>
              <a:rPr lang="en-US" sz="2400" dirty="0"/>
              <a:t>Color: tawny with strips.</a:t>
            </a:r>
          </a:p>
        </p:txBody>
      </p:sp>
    </p:spTree>
    <p:extLst>
      <p:ext uri="{BB962C8B-B14F-4D97-AF65-F5344CB8AC3E}">
        <p14:creationId xmlns:p14="http://schemas.microsoft.com/office/powerpoint/2010/main" val="334458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51512" y="885616"/>
            <a:ext cx="5852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Common-Sense Reasoning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8500" y="2331135"/>
            <a:ext cx="77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Using common sense to quickly derive </a:t>
            </a:r>
            <a:r>
              <a:rPr lang="en-US" sz="2400" dirty="0" smtClean="0"/>
              <a:t>a solution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8500" y="3176489"/>
            <a:ext cx="711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relies more on judgment than on exact logic.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refers to as heuristics: A rule-of-thumb.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8500" y="4391175"/>
            <a:ext cx="7988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</a:t>
            </a:r>
            <a:r>
              <a:rPr lang="en-US" sz="2400" dirty="0"/>
              <a:t>is valuable in applications that require quick </a:t>
            </a:r>
            <a:r>
              <a:rPr lang="en-US" sz="2400" dirty="0" smtClean="0"/>
              <a:t>solution</a:t>
            </a:r>
            <a:r>
              <a:rPr lang="en-US" sz="2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4250" y="5098029"/>
            <a:ext cx="7150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 loose fan belt usually causes strange noises.</a:t>
            </a:r>
          </a:p>
        </p:txBody>
      </p:sp>
    </p:spTree>
    <p:extLst>
      <p:ext uri="{BB962C8B-B14F-4D97-AF65-F5344CB8AC3E}">
        <p14:creationId xmlns:p14="http://schemas.microsoft.com/office/powerpoint/2010/main" val="2931208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16624" y="1063416"/>
            <a:ext cx="6468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Case-Based Reasoning (CBR)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5800" y="2395835"/>
            <a:ext cx="8041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CBR solves a new problem by finding a similar</a:t>
            </a:r>
          </a:p>
          <a:p>
            <a:r>
              <a:rPr lang="en-US" sz="2400" dirty="0" smtClean="0"/>
              <a:t>    past </a:t>
            </a:r>
            <a:r>
              <a:rPr lang="en-US" sz="2400" dirty="0"/>
              <a:t>case and reusing in the new problem </a:t>
            </a:r>
            <a:r>
              <a:rPr lang="en-US" sz="2400" dirty="0" smtClean="0"/>
              <a:t>situation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5799" y="3589635"/>
            <a:ext cx="8396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case may be either reused to the solution </a:t>
            </a:r>
          </a:p>
          <a:p>
            <a:r>
              <a:rPr lang="en-US" sz="2400" dirty="0" smtClean="0"/>
              <a:t>   directly </a:t>
            </a:r>
            <a:r>
              <a:rPr lang="en-US" sz="2400" dirty="0"/>
              <a:t>or, if necessary, adapted to the changed </a:t>
            </a:r>
          </a:p>
          <a:p>
            <a:r>
              <a:rPr lang="en-US" sz="2400" dirty="0" smtClean="0"/>
              <a:t>   circumstances </a:t>
            </a:r>
            <a:r>
              <a:rPr lang="en-US" sz="2400" dirty="0"/>
              <a:t>of the current problem.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5799" y="4935835"/>
            <a:ext cx="803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case is a description of a problem together </a:t>
            </a:r>
            <a:r>
              <a:rPr lang="en-US" sz="2400" dirty="0" smtClean="0"/>
              <a:t>with details of the action that would be taken to respond      to the problem.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6350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800" y="5523976"/>
            <a:ext cx="1176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Rule I. IF The </a:t>
            </a:r>
            <a:r>
              <a:rPr lang="en-US" dirty="0">
                <a:solidFill>
                  <a:srgbClr val="00B050"/>
                </a:solidFill>
              </a:rPr>
              <a:t>car will not </a:t>
            </a:r>
            <a:r>
              <a:rPr lang="en-US" dirty="0" smtClean="0">
                <a:solidFill>
                  <a:srgbClr val="00B050"/>
                </a:solidFill>
              </a:rPr>
              <a:t>start, THEN The </a:t>
            </a:r>
            <a:r>
              <a:rPr lang="en-US" dirty="0">
                <a:solidFill>
                  <a:srgbClr val="00B050"/>
                </a:solidFill>
              </a:rPr>
              <a:t>problem may be in the electrical system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Rule </a:t>
            </a:r>
            <a:r>
              <a:rPr lang="en-US" dirty="0" smtClean="0">
                <a:solidFill>
                  <a:srgbClr val="00B050"/>
                </a:solidFill>
              </a:rPr>
              <a:t>II.IF The problem may be in the electrical system , AND The </a:t>
            </a:r>
            <a:r>
              <a:rPr lang="en-US" dirty="0">
                <a:solidFill>
                  <a:srgbClr val="00B050"/>
                </a:solidFill>
              </a:rPr>
              <a:t>battery voltage is below 10 volts,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THEN The </a:t>
            </a:r>
            <a:r>
              <a:rPr lang="en-US" dirty="0">
                <a:solidFill>
                  <a:srgbClr val="00B050"/>
                </a:solidFill>
              </a:rPr>
              <a:t>fault is a bad battery.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0128" y="877538"/>
            <a:ext cx="198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1798" y="1344943"/>
            <a:ext cx="112014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Step I.</a:t>
            </a:r>
          </a:p>
          <a:p>
            <a:pPr algn="just"/>
            <a:r>
              <a:rPr lang="en-US" dirty="0"/>
              <a:t> Expert System: Does the car not start?</a:t>
            </a:r>
          </a:p>
          <a:p>
            <a:pPr algn="just">
              <a:lnSpc>
                <a:spcPct val="150000"/>
              </a:lnSpc>
            </a:pPr>
            <a:r>
              <a:rPr lang="fa-IR" dirty="0"/>
              <a:t>  </a:t>
            </a:r>
            <a:r>
              <a:rPr lang="en-US" dirty="0"/>
              <a:t>User: True.</a:t>
            </a:r>
          </a:p>
          <a:p>
            <a:pPr algn="just"/>
            <a:r>
              <a:rPr lang="en-US" dirty="0"/>
              <a:t> Comment: The user asserts this into the working memory. Since this new fact supports Rule I, the </a:t>
            </a:r>
            <a:r>
              <a:rPr lang="en-US" dirty="0" smtClean="0"/>
              <a:t>expert                                    system </a:t>
            </a:r>
            <a:r>
              <a:rPr lang="en-US" dirty="0"/>
              <a:t>asserts into the working memory the rule’s conclusion.</a:t>
            </a:r>
          </a:p>
          <a:p>
            <a:pPr algn="just"/>
            <a:r>
              <a:rPr lang="fa-IR" dirty="0"/>
              <a:t>  </a:t>
            </a:r>
            <a:r>
              <a:rPr lang="en-US" dirty="0"/>
              <a:t>User Asserts: The car will not start.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System </a:t>
            </a:r>
            <a:r>
              <a:rPr lang="en-US" dirty="0"/>
              <a:t>Assert: The problem may be in the electrical system.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799" y="3482539"/>
            <a:ext cx="107589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Step II. </a:t>
            </a:r>
          </a:p>
          <a:p>
            <a:pPr algn="just"/>
            <a:r>
              <a:rPr lang="en-US" dirty="0"/>
              <a:t> Expert System: Is the battery voltage below 10 volts?</a:t>
            </a:r>
          </a:p>
          <a:p>
            <a:pPr algn="just"/>
            <a:r>
              <a:rPr lang="en-US" dirty="0"/>
              <a:t>Comment: The working memory now contains the facts that support Rule II and the expert system asserts its </a:t>
            </a:r>
            <a:r>
              <a:rPr lang="en-US" dirty="0" smtClean="0"/>
              <a:t>conclusion </a:t>
            </a:r>
            <a:r>
              <a:rPr lang="en-US" dirty="0"/>
              <a:t>into the working memory.</a:t>
            </a:r>
          </a:p>
          <a:p>
            <a:pPr algn="just"/>
            <a:r>
              <a:rPr lang="fa-IR" dirty="0"/>
              <a:t> </a:t>
            </a:r>
            <a:r>
              <a:rPr lang="en-US" dirty="0"/>
              <a:t>User Asserts: The battery voltage is below 10 volts.</a:t>
            </a:r>
          </a:p>
          <a:p>
            <a:pPr algn="just"/>
            <a:r>
              <a:rPr lang="en-US" dirty="0"/>
              <a:t> System Asserts: The fault is a bad battery.</a:t>
            </a:r>
            <a:r>
              <a:rPr lang="fa-IR" dirty="0"/>
              <a:t> </a:t>
            </a:r>
            <a:r>
              <a:rPr lang="en-US" dirty="0"/>
              <a:t> Comment: The session now stops because there are no further rules  </a:t>
            </a:r>
            <a:r>
              <a:rPr lang="en-US" dirty="0" smtClean="0"/>
              <a:t>to </a:t>
            </a:r>
            <a:r>
              <a:rPr lang="en-US" dirty="0"/>
              <a:t>consider.</a:t>
            </a:r>
          </a:p>
        </p:txBody>
      </p:sp>
    </p:spTree>
    <p:extLst>
      <p:ext uri="{BB962C8B-B14F-4D97-AF65-F5344CB8AC3E}">
        <p14:creationId xmlns:p14="http://schemas.microsoft.com/office/powerpoint/2010/main" val="2709229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0412" y="1063416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سیستم های فازی 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3460" y="2287231"/>
            <a:ext cx="323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600" dirty="0" smtClean="0">
                <a:solidFill>
                  <a:srgbClr val="FF0000"/>
                </a:solidFill>
              </a:rPr>
              <a:t>از جنبه تاریخی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0172" y="4176127"/>
            <a:ext cx="191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600" dirty="0" smtClean="0">
                <a:solidFill>
                  <a:srgbClr val="FF0000"/>
                </a:solidFill>
              </a:rPr>
              <a:t>کاربرد ها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8429" y="4176127"/>
            <a:ext cx="377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600" dirty="0" smtClean="0">
                <a:solidFill>
                  <a:srgbClr val="FF0000"/>
                </a:solidFill>
              </a:rPr>
              <a:t>سیستم های فازی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8429" y="2301909"/>
            <a:ext cx="377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fa-IR" sz="3600" dirty="0">
                <a:solidFill>
                  <a:srgbClr val="FF0000"/>
                </a:solidFill>
              </a:rPr>
              <a:t>مجموعه های فازی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2719" y="3278792"/>
            <a:ext cx="324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fa-IR" sz="3600" dirty="0">
                <a:solidFill>
                  <a:srgbClr val="FF0000"/>
                </a:solidFill>
              </a:rPr>
              <a:t>منطق فازی</a:t>
            </a:r>
          </a:p>
        </p:txBody>
      </p:sp>
    </p:spTree>
    <p:extLst>
      <p:ext uri="{BB962C8B-B14F-4D97-AF65-F5344CB8AC3E}">
        <p14:creationId xmlns:p14="http://schemas.microsoft.com/office/powerpoint/2010/main" val="3140686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106341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343" y="2423664"/>
            <a:ext cx="11161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The </a:t>
            </a:r>
            <a:r>
              <a:rPr lang="en-US" altLang="zh-CN" sz="2400" dirty="0">
                <a:latin typeface="Times New Roman" panose="02020603050405020304" pitchFamily="18" charset="0"/>
              </a:rPr>
              <a:t>“</a:t>
            </a:r>
            <a:r>
              <a:rPr lang="en-US" altLang="zh-CN" sz="2400" dirty="0"/>
              <a:t>Law of the Excluded Middle,</a:t>
            </a:r>
            <a:r>
              <a:rPr lang="en-US" altLang="zh-CN" sz="2400" dirty="0">
                <a:latin typeface="Times New Roman" panose="02020603050405020304" pitchFamily="18" charset="0"/>
              </a:rPr>
              <a:t>”</a:t>
            </a:r>
            <a:r>
              <a:rPr lang="en-US" altLang="zh-CN" sz="2400" dirty="0"/>
              <a:t> states that every proposition must either be True or False.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343" y="3540036"/>
            <a:ext cx="10101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 the early 1900’s,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Lukasiewicz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described a three-valued logic. The third value can be translated as the term “possible,” and he assigned it a numeric value between True and False.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343" y="5297493"/>
            <a:ext cx="9260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Knuth proposed a three-valued logic similar to Lukasiewicz’s.</a:t>
            </a:r>
          </a:p>
        </p:txBody>
      </p:sp>
    </p:spTree>
    <p:extLst>
      <p:ext uri="{BB962C8B-B14F-4D97-AF65-F5344CB8AC3E}">
        <p14:creationId xmlns:p14="http://schemas.microsoft.com/office/powerpoint/2010/main" val="2124317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36914" y="2141205"/>
            <a:ext cx="963748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Lotfi Zadeh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at the University of California at Berkeley, first presented fuzzy logic in the mid-1960's.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6914" y="3346333"/>
            <a:ext cx="100584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Zadeh developed fuzzy logic as a way of processing data. Instead of requiring a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altLang="zh-CN" sz="2800" dirty="0"/>
              <a:t> element to be either a member or non-member of a set, he introduced the idea of partial set membership.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6914" y="5437858"/>
            <a:ext cx="940525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 1974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Mamdani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Assilian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used fuzzy logic to regulate a steam engine.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8913" y="760177"/>
            <a:ext cx="1781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90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79810" y="1168791"/>
            <a:ext cx="1616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4000" dirty="0">
                <a:solidFill>
                  <a:srgbClr val="FFFF00"/>
                </a:solidFill>
              </a:rPr>
              <a:t>کاربرد ها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8" y="2608943"/>
            <a:ext cx="3810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28" y="2608943"/>
            <a:ext cx="3818165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26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cs typeface="B Zar" panose="00000400000000000000" pitchFamily="2" charset="-78"/>
              </a:rPr>
              <a:t>2</a:t>
            </a:fld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6540" y="344068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rtl="1"/>
            <a:r>
              <a:rPr lang="fa-IR" sz="2800" dirty="0">
                <a:solidFill>
                  <a:prstClr val="black"/>
                </a:solidFill>
                <a:latin typeface="Tw Cen MT" panose="020B0602020104020603"/>
                <a:cs typeface="B Zar" panose="00000400000000000000" pitchFamily="2" charset="-78"/>
              </a:rPr>
              <a:t>استاد راهنما: </a:t>
            </a:r>
            <a:r>
              <a:rPr lang="fa-IR" sz="2800" dirty="0" smtClean="0">
                <a:solidFill>
                  <a:prstClr val="black"/>
                </a:solidFill>
                <a:latin typeface="Tw Cen MT" panose="020B0602020104020603"/>
                <a:cs typeface="B Zar" panose="00000400000000000000" pitchFamily="2" charset="-78"/>
              </a:rPr>
              <a:t>سعید ستایشی</a:t>
            </a:r>
          </a:p>
          <a:p>
            <a:pPr lvl="0" algn="r" rtl="1"/>
            <a:r>
              <a:rPr lang="fa-IR" sz="2800" dirty="0" smtClean="0">
                <a:solidFill>
                  <a:prstClr val="black"/>
                </a:solidFill>
                <a:latin typeface="Tw Cen MT" panose="020B0602020104020603"/>
                <a:cs typeface="B Zar" panose="00000400000000000000" pitchFamily="2" charset="-78"/>
              </a:rPr>
              <a:t>دانشجو: صادق محمدحسینی طرقی</a:t>
            </a:r>
            <a:endParaRPr lang="fa-IR" sz="2800" dirty="0">
              <a:solidFill>
                <a:prstClr val="black"/>
              </a:solidFill>
              <a:latin typeface="Tw Cen MT" panose="020B0602020104020603"/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1200" y="564297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kern="0" dirty="0" smtClean="0">
                <a:solidFill>
                  <a:prstClr val="black"/>
                </a:solidFill>
                <a:latin typeface="Tw Cen MT" panose="020B0602020104020603"/>
                <a:cs typeface="B Zar" panose="00000400000000000000" pitchFamily="2" charset="-78"/>
              </a:rPr>
              <a:t>تابستان</a:t>
            </a: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cs typeface="B Zar" panose="00000400000000000000" pitchFamily="2" charset="-78"/>
              </a:rPr>
              <a:t> 92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Zar" panose="00000400000000000000" pitchFamily="2" charset="-78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cs typeface="B Zar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6029" y="12093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rtl="1"/>
            <a:r>
              <a:rPr lang="fa-IR" sz="3600" dirty="0" smtClean="0">
                <a:solidFill>
                  <a:srgbClr val="FFFF00"/>
                </a:solidFill>
                <a:latin typeface="Arial" panose="020B0604020202020204" pitchFamily="34" charset="0"/>
                <a:cs typeface="B Zar" panose="00000400000000000000" pitchFamily="2" charset="-78"/>
              </a:rPr>
              <a:t>هوش مصنوعی  (دیدگاه کاربردی)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3515" y="5422006"/>
            <a:ext cx="238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/>
              <a:t>دانشگاه علوم اقتصادی</a:t>
            </a:r>
            <a:endParaRPr lang="en-US" dirty="0" smtClean="0"/>
          </a:p>
          <a:p>
            <a:pPr algn="ctr" rtl="1"/>
            <a:r>
              <a:rPr lang="fa-IR" dirty="0" smtClean="0"/>
              <a:t>مهندسی دانش و علوم تصمیم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3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80738" y="1063416"/>
            <a:ext cx="2100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4000" dirty="0">
                <a:solidFill>
                  <a:srgbClr val="FFFF00"/>
                </a:solidFill>
              </a:rPr>
              <a:t>عدم </a:t>
            </a:r>
            <a:r>
              <a:rPr lang="fa-IR" sz="4000" dirty="0" smtClean="0">
                <a:solidFill>
                  <a:srgbClr val="FFFF00"/>
                </a:solidFill>
              </a:rPr>
              <a:t>قطعیت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585" y="2423886"/>
            <a:ext cx="11181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far as the laws of mathematics refer to reality they are not certain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so far </a:t>
            </a:r>
            <a:endParaRPr lang="fa-I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certain they do not refer to reality.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585" y="3907467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theory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585" y="4790883"/>
            <a:ext cx="284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 theory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54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71047" y="1063416"/>
            <a:ext cx="3765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solidFill>
                  <a:srgbClr val="FFFF00"/>
                </a:solidFill>
              </a:rPr>
              <a:t>درخت تصمیم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729" y="2407024"/>
            <a:ext cx="332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 smtClean="0"/>
              <a:t>علت استفاده الگوریتم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75612" y="3751729"/>
            <a:ext cx="407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800" dirty="0" smtClean="0"/>
              <a:t>انواع درخت تصمیم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41336" y="2460813"/>
            <a:ext cx="2356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 smtClean="0"/>
              <a:t>نحوه ی کارکرد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0271" y="3936395"/>
            <a:ext cx="381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1">
              <a:buFont typeface="Arial" panose="020B0604020202020204" pitchFamily="34" charset="0"/>
              <a:buChar char="•"/>
            </a:pPr>
            <a:r>
              <a:rPr lang="fa-IR" sz="2800" dirty="0" smtClean="0"/>
              <a:t>معیار انتخاب بهترین ویژگی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618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92451" y="1249251"/>
            <a:ext cx="4185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مقدمه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539" y="2482328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/>
              <a:t>در دنیای وسیع و پیچیده امروز نیاز به عامل های هوشمند که وظایف انسانی را در مدت کمی انجام دهند یا حداقل در انجام این وظایف ، ما را یاری نماید بیش از پیش احساس می شود.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54796" y="4087906"/>
            <a:ext cx="987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/>
              <a:t>هر چه بیش تر سعی  در تکرار هوش انسان داشته باشیم بیش تر قادر به یادگیری درک و فهم آن خواهیم بود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0250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02026" y="1212334"/>
            <a:ext cx="1890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latin typeface="Arial" panose="020B0604020202020204" pitchFamily="34" charset="0"/>
              </a:rPr>
              <a:t>پروژه سایک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6789" y="2715268"/>
            <a:ext cx="1023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err="1" smtClean="0"/>
              <a:t>سایک</a:t>
            </a:r>
            <a:r>
              <a:rPr lang="fa-IR" sz="2400" dirty="0" smtClean="0"/>
              <a:t> تلاش برای بازنمایی  حجم زیادی از دانش  </a:t>
            </a:r>
            <a:r>
              <a:rPr lang="fa-IR" sz="2400" dirty="0" err="1" smtClean="0"/>
              <a:t>بودکه</a:t>
            </a:r>
            <a:r>
              <a:rPr lang="fa-IR" sz="2400" dirty="0" smtClean="0"/>
              <a:t> در سال 1984توسط دوگ لنات در تگزاس شروع به کار کرد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1922" y="4464424"/>
            <a:ext cx="10370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/>
              <a:t>فرایند به روز رسانی ،جستجو و دستکاری ساختار بزرگی از نمادها در چارچوب های زمانی امکان پذیر نمی باشد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8744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29" y="1355803"/>
            <a:ext cx="11140225" cy="50061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37428" y="771028"/>
            <a:ext cx="316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سیستم های خبره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8869" y="1558608"/>
            <a:ext cx="110131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Knowledge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Specialized knowledge about the problem.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expert stores the domain knowledge in her/his Long Term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Memory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Facts about the problem.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expert obtains case facts and stores them in her/his Short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Term memory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STM)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advice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expert combines STM facts with LTM knowledge to reason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about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Expert then infers new problem formulation and may reach to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about the problem.</a:t>
            </a:r>
          </a:p>
        </p:txBody>
      </p:sp>
    </p:spTree>
    <p:extLst>
      <p:ext uri="{BB962C8B-B14F-4D97-AF65-F5344CB8AC3E}">
        <p14:creationId xmlns:p14="http://schemas.microsoft.com/office/powerpoint/2010/main" val="356761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1766" y="981634"/>
            <a:ext cx="445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600" dirty="0" err="1" smtClean="0">
                <a:solidFill>
                  <a:srgbClr val="FFFF00"/>
                </a:solidFill>
              </a:rPr>
              <a:t>مولفه</a:t>
            </a:r>
            <a:r>
              <a:rPr lang="fa-IR" sz="3600" dirty="0">
                <a:solidFill>
                  <a:srgbClr val="FFFF00"/>
                </a:solidFill>
              </a:rPr>
              <a:t> </a:t>
            </a:r>
            <a:r>
              <a:rPr lang="fa-IR" sz="3600" dirty="0" smtClean="0">
                <a:solidFill>
                  <a:srgbClr val="FFFF00"/>
                </a:solidFill>
              </a:rPr>
              <a:t>های سیستم های خبره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8165" y="2232212"/>
            <a:ext cx="196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dirty="0" smtClean="0">
                <a:solidFill>
                  <a:srgbClr val="FF0000"/>
                </a:solidFill>
              </a:rPr>
              <a:t>پایگاه دانش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9529" y="3482788"/>
            <a:ext cx="180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600" dirty="0" smtClean="0">
                <a:solidFill>
                  <a:srgbClr val="FF0000"/>
                </a:solidFill>
              </a:rPr>
              <a:t>قوانین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3029" y="4908177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dirty="0" smtClean="0">
                <a:solidFill>
                  <a:srgbClr val="FF0000"/>
                </a:solidFill>
              </a:rPr>
              <a:t>مهندس دانش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8012" y="2908593"/>
            <a:ext cx="570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بخشی از سیستم خبره که در برگیرنده  دانش  مربوطه می باشد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27095" y="4262573"/>
            <a:ext cx="915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راهی برای بازنمایی دانش در سیستم خبره که به صورت قوانین اگر آنگاه در سیستم پیاده </a:t>
            </a:r>
            <a:r>
              <a:rPr lang="fa-IR" dirty="0"/>
              <a:t>س</a:t>
            </a:r>
            <a:r>
              <a:rPr lang="fa-IR" dirty="0" smtClean="0"/>
              <a:t>ازی می شود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4388" y="5727867"/>
            <a:ext cx="595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بدست آوردن دانش از طریق  خبر گان و کد کردن و قرار دادن آن در سیستم خبره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89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6170" y="819835"/>
            <a:ext cx="4270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fa-IR" sz="3600" dirty="0" err="1">
                <a:solidFill>
                  <a:srgbClr val="FFFF00"/>
                </a:solidFill>
              </a:rPr>
              <a:t>مولفه</a:t>
            </a:r>
            <a:r>
              <a:rPr lang="fa-IR" sz="3600" dirty="0">
                <a:solidFill>
                  <a:srgbClr val="FFFF00"/>
                </a:solidFill>
              </a:rPr>
              <a:t> های سیستم های خبره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9779" y="2141531"/>
            <a:ext cx="2121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fa-IR" sz="3200" dirty="0" smtClean="0">
                <a:solidFill>
                  <a:srgbClr val="FF0000"/>
                </a:solidFill>
              </a:rPr>
              <a:t>حافظه کاری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07385" y="3400554"/>
            <a:ext cx="1263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fa-IR" sz="3200" dirty="0" smtClean="0">
                <a:solidFill>
                  <a:srgbClr val="FF0000"/>
                </a:solidFill>
              </a:rPr>
              <a:t>مفاهیم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3373" y="4659577"/>
            <a:ext cx="233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fa-IR" sz="3200" dirty="0" smtClean="0">
                <a:solidFill>
                  <a:srgbClr val="FF0000"/>
                </a:solidFill>
              </a:rPr>
              <a:t>موتور استنتاج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4672" y="2849105"/>
            <a:ext cx="889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بخشی از سیستم که شامل همه ی اطلاعات مورد نیاز مساله که از طریق کاربر یا پایگاه دانش بدست آمده است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2185" y="4109245"/>
            <a:ext cx="750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تمام اطلاعات بدست آمده از طریق ارتباط با کاربر یا پایگاه دانش بدست آمده را گویند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34672" y="5425352"/>
            <a:ext cx="895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/>
              <a:t>پردازنده درون سیستمی که حقایقی موجود در حافظه کاری  را با حوزه دانشی مربوط می سازد  تا نتایج مطلوب استخراج شود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13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0591" y="2510370"/>
            <a:ext cx="311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Deductive Reasoning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9521" y="3659078"/>
            <a:ext cx="2977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Inductive Reasoning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9295" y="4807786"/>
            <a:ext cx="3097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Abductive</a:t>
            </a:r>
            <a:r>
              <a:rPr lang="en-US" sz="2400" dirty="0" smtClean="0">
                <a:solidFill>
                  <a:srgbClr val="FF0000"/>
                </a:solidFill>
              </a:rPr>
              <a:t> Reasoning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29670" y="2588731"/>
            <a:ext cx="3167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Analogical Reasoning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439561" y="4807786"/>
            <a:ext cx="344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Case-Based Reasoning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549742" y="971781"/>
            <a:ext cx="2779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R</a:t>
            </a:r>
            <a:r>
              <a:rPr lang="en-US" sz="4000" dirty="0" smtClean="0">
                <a:solidFill>
                  <a:srgbClr val="FFFF00"/>
                </a:solidFill>
              </a:rPr>
              <a:t>easoning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439561" y="3698258"/>
            <a:ext cx="3970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Common-Sense Reasoning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33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7961" y="933912"/>
            <a:ext cx="4570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Deductive Reasoning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7089" y="2487471"/>
            <a:ext cx="7757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Deducing </a:t>
            </a:r>
            <a:r>
              <a:rPr lang="en-US" sz="2400" dirty="0"/>
              <a:t>new information from </a:t>
            </a:r>
            <a:r>
              <a:rPr lang="en-US" sz="2400" dirty="0" smtClean="0"/>
              <a:t>logically </a:t>
            </a:r>
            <a:r>
              <a:rPr lang="en-US" sz="2400" dirty="0"/>
              <a:t>related known information.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7089" y="3696711"/>
            <a:ext cx="7422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Using problem facts or axioms and </a:t>
            </a:r>
            <a:r>
              <a:rPr lang="en-US" sz="2400" dirty="0" smtClean="0"/>
              <a:t>related general knowledge </a:t>
            </a:r>
            <a:r>
              <a:rPr lang="en-US" sz="2400" dirty="0"/>
              <a:t>in the form </a:t>
            </a:r>
            <a:r>
              <a:rPr lang="en-US" sz="2400" dirty="0" smtClean="0"/>
              <a:t>of </a:t>
            </a:r>
            <a:r>
              <a:rPr lang="en-US" sz="2400" dirty="0"/>
              <a:t>rules or implications.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7698" y="4718208"/>
            <a:ext cx="73710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Example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Maryam is </a:t>
            </a:r>
            <a:r>
              <a:rPr lang="en-US" sz="2400" dirty="0"/>
              <a:t>a </a:t>
            </a:r>
            <a:r>
              <a:rPr lang="en-US" sz="2400" dirty="0" smtClean="0"/>
              <a:t>programmer : </a:t>
            </a:r>
            <a:r>
              <a:rPr lang="en-US" sz="2400" dirty="0"/>
              <a:t>Major Premise  </a:t>
            </a:r>
          </a:p>
          <a:p>
            <a:r>
              <a:rPr lang="en-US" sz="2400" dirty="0" smtClean="0"/>
              <a:t>All </a:t>
            </a:r>
            <a:r>
              <a:rPr lang="en-US" sz="2400" dirty="0"/>
              <a:t>programmers are </a:t>
            </a:r>
            <a:r>
              <a:rPr lang="en-US" sz="2400" dirty="0" smtClean="0"/>
              <a:t>happy : </a:t>
            </a:r>
            <a:r>
              <a:rPr lang="en-US" sz="2400" dirty="0"/>
              <a:t>Minor Premise </a:t>
            </a:r>
          </a:p>
          <a:p>
            <a:r>
              <a:rPr lang="en-US" sz="2400" dirty="0" smtClean="0"/>
              <a:t>Therefore</a:t>
            </a:r>
            <a:r>
              <a:rPr lang="en-US" sz="2400" dirty="0"/>
              <a:t>, Maryamis </a:t>
            </a:r>
            <a:r>
              <a:rPr lang="en-US" sz="2400" dirty="0" smtClean="0"/>
              <a:t>Happy : </a:t>
            </a:r>
            <a:r>
              <a:rPr lang="en-US" sz="2400" dirty="0"/>
              <a:t>Consequence </a:t>
            </a:r>
          </a:p>
        </p:txBody>
      </p:sp>
    </p:spTree>
    <p:extLst>
      <p:ext uri="{BB962C8B-B14F-4D97-AF65-F5344CB8AC3E}">
        <p14:creationId xmlns:p14="http://schemas.microsoft.com/office/powerpoint/2010/main" val="1174928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Arial"/>
        <a:ea typeface=""/>
        <a:cs typeface="B Zar"/>
      </a:majorFont>
      <a:minorFont>
        <a:latin typeface="Arial"/>
        <a:ea typeface=""/>
        <a:cs typeface="B Zar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565</TotalTime>
  <Words>1143</Words>
  <Application>Microsoft Office PowerPoint</Application>
  <PresentationFormat>Widescreen</PresentationFormat>
  <Paragraphs>152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 Zar</vt:lpstr>
      <vt:lpstr>Calibri</vt:lpstr>
      <vt:lpstr>Times New Roman</vt:lpstr>
      <vt:lpstr>Tw Cen MT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sadeq</dc:creator>
  <cp:lastModifiedBy>sadeq</cp:lastModifiedBy>
  <cp:revision>39</cp:revision>
  <dcterms:created xsi:type="dcterms:W3CDTF">2013-07-02T00:59:15Z</dcterms:created>
  <dcterms:modified xsi:type="dcterms:W3CDTF">2013-07-06T06:09:05Z</dcterms:modified>
</cp:coreProperties>
</file>